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4"/>
  </p:sldMasterIdLst>
  <p:notesMasterIdLst>
    <p:notesMasterId r:id="rId14"/>
  </p:notesMasterIdLst>
  <p:handoutMasterIdLst>
    <p:handoutMasterId r:id="rId15"/>
  </p:handoutMasterIdLst>
  <p:sldIdLst>
    <p:sldId id="348" r:id="rId5"/>
    <p:sldId id="349" r:id="rId6"/>
    <p:sldId id="350" r:id="rId7"/>
    <p:sldId id="351" r:id="rId8"/>
    <p:sldId id="352" r:id="rId9"/>
    <p:sldId id="354" r:id="rId10"/>
    <p:sldId id="355" r:id="rId11"/>
    <p:sldId id="356" r:id="rId12"/>
    <p:sldId id="347" r:id="rId13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4" autoAdjust="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8320378-2036-4F3C-AC92-3EE66094F5A2}" type="datetime1">
              <a:rPr lang="es-ES" smtClean="0"/>
              <a:t>09/11/2020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A83F606-8A8B-426E-A649-E6072AD6EE3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876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5202C-ECE4-47F7-9482-65B6053B1E5A}" type="datetime1">
              <a:rPr lang="es-ES" smtClean="0"/>
              <a:pPr/>
              <a:t>09/11/2020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4DD8812-632B-44E3-B183-D20ADC793C3A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90637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4DD8812-632B-44E3-B183-D20ADC793C3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7611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4DD8812-632B-44E3-B183-D20ADC793C3A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733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4DD8812-632B-44E3-B183-D20ADC793C3A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268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130004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ABA8D0-EC96-4EBC-96A7-EC11A42ABD7C}" type="datetime1">
              <a:rPr lang="es-ES" noProof="0" smtClean="0"/>
              <a:t>09/11/2020</a:t>
            </a:fld>
            <a:endParaRPr lang="es-ES" noProof="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xmlns="" id="{68EC5FC9-F7D0-0141-850B-7623CA81A775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xmlns="" id="{B8F839E6-7F1F-6E4D-B83C-F5DA99E98229}"/>
              </a:ext>
            </a:extLst>
          </p:cNvPr>
          <p:cNvSpPr/>
          <p:nvPr userDrawn="1"/>
        </p:nvSpPr>
        <p:spPr>
          <a:xfrm>
            <a:off x="10337662" y="4398630"/>
            <a:ext cx="1700492" cy="17004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xmlns="" id="{5EACA50E-A3A8-9D41-B30C-03B00FB2DEF0}"/>
              </a:ext>
            </a:extLst>
          </p:cNvPr>
          <p:cNvSpPr/>
          <p:nvPr userDrawn="1"/>
        </p:nvSpPr>
        <p:spPr>
          <a:xfrm>
            <a:off x="5664569" y="541205"/>
            <a:ext cx="283407" cy="283407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EA92073B-F20B-034A-BC3A-9B993F0DD0BA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C4091F50-D240-B145-B0B1-DAEDDFDE34AD}"/>
              </a:ext>
            </a:extLst>
          </p:cNvPr>
          <p:cNvSpPr/>
          <p:nvPr userDrawn="1"/>
        </p:nvSpPr>
        <p:spPr>
          <a:xfrm>
            <a:off x="0" y="-1994"/>
            <a:ext cx="1700492" cy="1700492"/>
          </a:xfrm>
          <a:prstGeom prst="ellipse">
            <a:avLst/>
          </a:prstGeom>
          <a:noFill/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A44F5A-B771-4284-B175-B2F530AF6695}" type="datetime1">
              <a:rPr lang="es-ES" noProof="0" smtClean="0"/>
              <a:t>09/11/2020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7A2141DD-8D8D-FA43-BD4F-2CFC93C87782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22" name="Elipse 21">
              <a:extLst>
                <a:ext uri="{FF2B5EF4-FFF2-40B4-BE49-F238E27FC236}">
                  <a16:creationId xmlns:a16="http://schemas.microsoft.com/office/drawing/2014/main" xmlns="" id="{71A62821-5E0F-DE41-B5C2-17A3A7277F4E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xmlns="" id="{C311AE14-D8F0-1D4C-9D8D-603836582793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xmlns="" id="{1F2BE645-D4F2-304C-9AFA-473D8F888A85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xmlns="" id="{93640330-30A6-6948-87A7-9DE6D41794F5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xmlns="" id="{ADFB6548-D83C-1D4E-AE87-2E8F1D3D0FA7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xmlns="" id="{D97C7400-7EDC-8845-AB5A-80FB8175C1E2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8" name="Título 1">
            <a:extLst>
              <a:ext uri="{FF2B5EF4-FFF2-40B4-BE49-F238E27FC236}">
                <a16:creationId xmlns:a16="http://schemas.microsoft.com/office/drawing/2014/main" xmlns="" id="{BC941C44-9B96-0040-8C71-D8364EB577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/>
            </a:lvl1pPr>
          </a:lstStyle>
          <a:p>
            <a:pPr rtl="0"/>
            <a:r>
              <a:rPr lang="es-ES" noProof="0" dirty="0"/>
              <a:t>El título va aquí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xmlns="" id="{E014993B-5057-2A4C-9CA0-383DC5504020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xmlns="" id="{43B110E8-1FE2-BC47-A5AE-4C698B688B65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xmlns="" id="{87DACF2F-5D4D-434D-8786-E4DF0385E6F6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xmlns="" id="{CFE816CC-CBCA-7946-B9E5-E9649EF369BE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2457E7-76F7-481C-9F3D-2034BB8AAB6B}" type="datetime1">
              <a:rPr lang="es-ES" noProof="0" smtClean="0"/>
              <a:t>09/11/2020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4" name="Marcador de posición de imagen 3">
            <a:extLst>
              <a:ext uri="{FF2B5EF4-FFF2-40B4-BE49-F238E27FC236}">
                <a16:creationId xmlns:a16="http://schemas.microsoft.com/office/drawing/2014/main" xmlns="" id="{C950F4E3-11A9-2549-A00D-601AEF6E49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3"/>
            </a:solidFill>
          </a:ln>
        </p:spPr>
        <p:txBody>
          <a:bodyPr rtlCol="0" anchor="ctr"/>
          <a:lstStyle>
            <a:lvl1pPr algn="ctr"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1" name="Marcador de posición de imagen 3">
            <a:extLst>
              <a:ext uri="{FF2B5EF4-FFF2-40B4-BE49-F238E27FC236}">
                <a16:creationId xmlns:a16="http://schemas.microsoft.com/office/drawing/2014/main" xmlns="" id="{21B5A175-E633-E74F-AE3B-DF58F989F4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6"/>
            </a:solidFill>
          </a:ln>
        </p:spPr>
        <p:txBody>
          <a:bodyPr rtlCol="0" anchor="ctr"/>
          <a:lstStyle>
            <a:lvl1pPr algn="ctr"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2" name="Marcador de posición de imagen 3">
            <a:extLst>
              <a:ext uri="{FF2B5EF4-FFF2-40B4-BE49-F238E27FC236}">
                <a16:creationId xmlns:a16="http://schemas.microsoft.com/office/drawing/2014/main" xmlns="" id="{261D2778-BA56-D247-9B2C-28D010C9D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1"/>
            </a:solidFill>
          </a:ln>
        </p:spPr>
        <p:txBody>
          <a:bodyPr rtlCol="0" anchor="ctr"/>
          <a:lstStyle>
            <a:lvl1pPr algn="ctr"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3" name="Marcador de texto 3">
            <a:extLst>
              <a:ext uri="{FF2B5EF4-FFF2-40B4-BE49-F238E27FC236}">
                <a16:creationId xmlns:a16="http://schemas.microsoft.com/office/drawing/2014/main" xmlns="" id="{2DAF6EFF-134E-BA40-8B51-917FDE13C07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486968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 dirty="0"/>
              <a:t>El nombre va aquí</a:t>
            </a:r>
          </a:p>
        </p:txBody>
      </p:sp>
      <p:sp>
        <p:nvSpPr>
          <p:cNvPr id="24" name="Marcador de texto 3">
            <a:extLst>
              <a:ext uri="{FF2B5EF4-FFF2-40B4-BE49-F238E27FC236}">
                <a16:creationId xmlns:a16="http://schemas.microsoft.com/office/drawing/2014/main" xmlns="" id="{188BF917-678C-1249-95B9-7FD2AC7B2231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486968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 dirty="0"/>
              <a:t>El nombre va aquí</a:t>
            </a:r>
          </a:p>
        </p:txBody>
      </p:sp>
      <p:sp>
        <p:nvSpPr>
          <p:cNvPr id="25" name="Marcador de texto 3">
            <a:extLst>
              <a:ext uri="{FF2B5EF4-FFF2-40B4-BE49-F238E27FC236}">
                <a16:creationId xmlns:a16="http://schemas.microsoft.com/office/drawing/2014/main" xmlns="" id="{BAFF17AE-3EA2-2D47-BCDD-E5587B127062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486968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 dirty="0"/>
              <a:t>El nombre va aquí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2D7EDB7-7C02-0245-8A1F-553F094A4429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27" name="Elipse 26">
              <a:extLst>
                <a:ext uri="{FF2B5EF4-FFF2-40B4-BE49-F238E27FC236}">
                  <a16:creationId xmlns:a16="http://schemas.microsoft.com/office/drawing/2014/main" xmlns="" id="{8CF5D165-4F6F-2447-8B9E-8B0D94808ED3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xmlns="" id="{146C35C7-7133-4C43-BBF7-575440F7BAD3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29" name="Elipse 28">
              <a:extLst>
                <a:ext uri="{FF2B5EF4-FFF2-40B4-BE49-F238E27FC236}">
                  <a16:creationId xmlns:a16="http://schemas.microsoft.com/office/drawing/2014/main" xmlns="" id="{D33DD7BE-C379-5C42-9FB0-EF72161049F4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30" name="Elipse 29">
              <a:extLst>
                <a:ext uri="{FF2B5EF4-FFF2-40B4-BE49-F238E27FC236}">
                  <a16:creationId xmlns:a16="http://schemas.microsoft.com/office/drawing/2014/main" xmlns="" id="{743DFC41-C6DE-7942-9358-E23A1EE8759D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31" name="Elipse 30">
              <a:extLst>
                <a:ext uri="{FF2B5EF4-FFF2-40B4-BE49-F238E27FC236}">
                  <a16:creationId xmlns:a16="http://schemas.microsoft.com/office/drawing/2014/main" xmlns="" id="{A2ABB593-7229-9548-8BCC-C947B1BF8D93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32" name="Elipse 31">
              <a:extLst>
                <a:ext uri="{FF2B5EF4-FFF2-40B4-BE49-F238E27FC236}">
                  <a16:creationId xmlns:a16="http://schemas.microsoft.com/office/drawing/2014/main" xmlns="" id="{986D2413-D60D-484E-ACAB-31891AFDA133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34" name="Título 1">
            <a:extLst>
              <a:ext uri="{FF2B5EF4-FFF2-40B4-BE49-F238E27FC236}">
                <a16:creationId xmlns:a16="http://schemas.microsoft.com/office/drawing/2014/main" xmlns="" id="{86090E0F-345E-3D4B-8886-95D8A4A77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/>
            </a:lvl1pPr>
          </a:lstStyle>
          <a:p>
            <a:pPr rtl="0"/>
            <a:r>
              <a:rPr lang="es-ES" noProof="0" dirty="0"/>
              <a:t>El título va aquí</a:t>
            </a:r>
          </a:p>
        </p:txBody>
      </p:sp>
    </p:spTree>
    <p:extLst>
      <p:ext uri="{BB962C8B-B14F-4D97-AF65-F5344CB8AC3E}">
        <p14:creationId xmlns:p14="http://schemas.microsoft.com/office/powerpoint/2010/main" val="325868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cera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7873" y="758952"/>
            <a:ext cx="7356255" cy="3566160"/>
          </a:xfrm>
          <a:prstGeom prst="rect">
            <a:avLst/>
          </a:prstGeom>
        </p:spPr>
        <p:txBody>
          <a:bodyPr rtlCol="0" anchor="b" anchorCtr="0">
            <a:normAutofit/>
          </a:bodyPr>
          <a:lstStyle>
            <a:lvl1pPr algn="ctr">
              <a:lnSpc>
                <a:spcPct val="90000"/>
              </a:lnSpc>
              <a:defRPr sz="8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17873" y="4663440"/>
            <a:ext cx="7356255" cy="114300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459DE2C1-4C52-40A3-8959-27B2C1BEBFF6}"/>
              </a:ext>
            </a:extLst>
          </p:cNvPr>
          <p:cNvCxnSpPr/>
          <p:nvPr/>
        </p:nvCxnSpPr>
        <p:spPr>
          <a:xfrm>
            <a:off x="1158240" y="4485132"/>
            <a:ext cx="98755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F72F0D-0414-4CCE-BB17-4504F0E5B4B5}" type="datetime1">
              <a:rPr lang="es-ES" noProof="0" smtClean="0"/>
              <a:t>09/11/2020</a:t>
            </a:fld>
            <a:endParaRPr lang="es-ES" noProof="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xmlns="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xmlns="" id="{8675A452-E352-BE40-9E44-7C0E90F4DBC5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xmlns="" id="{72E00246-7C7C-8E48-B95E-02BE89F197F5}"/>
              </a:ext>
            </a:extLst>
          </p:cNvPr>
          <p:cNvSpPr/>
          <p:nvPr userDrawn="1"/>
        </p:nvSpPr>
        <p:spPr>
          <a:xfrm>
            <a:off x="10337662" y="4398630"/>
            <a:ext cx="1700492" cy="17004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EBF1652A-A323-BC48-9A00-7ECF1C4E1DA4}"/>
              </a:ext>
            </a:extLst>
          </p:cNvPr>
          <p:cNvSpPr/>
          <p:nvPr userDrawn="1"/>
        </p:nvSpPr>
        <p:spPr>
          <a:xfrm>
            <a:off x="11634902" y="2565781"/>
            <a:ext cx="283407" cy="283407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F733BC29-8FD1-CB45-8FF6-0C7CC3CB423D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4C67EB1F-C984-B840-BD1F-FD174D01A3AF}"/>
              </a:ext>
            </a:extLst>
          </p:cNvPr>
          <p:cNvSpPr/>
          <p:nvPr userDrawn="1"/>
        </p:nvSpPr>
        <p:spPr>
          <a:xfrm>
            <a:off x="6135" y="0"/>
            <a:ext cx="1700492" cy="1700492"/>
          </a:xfrm>
          <a:prstGeom prst="ellipse">
            <a:avLst/>
          </a:prstGeom>
          <a:noFill/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9D75F8B1-A294-E349-BD08-B06B2954212A}"/>
              </a:ext>
            </a:extLst>
          </p:cNvPr>
          <p:cNvGrpSpPr/>
          <p:nvPr userDrawn="1"/>
        </p:nvGrpSpPr>
        <p:grpSpPr>
          <a:xfrm>
            <a:off x="495300" y="0"/>
            <a:ext cx="11201400" cy="6880860"/>
            <a:chOff x="495300" y="0"/>
            <a:chExt cx="11201400" cy="6880860"/>
          </a:xfrm>
        </p:grpSpPr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xmlns="" id="{5942EFAD-842E-9C46-9853-C0F135D24007}"/>
                </a:ext>
              </a:extLst>
            </p:cNvPr>
            <p:cNvSpPr/>
            <p:nvPr userDrawn="1"/>
          </p:nvSpPr>
          <p:spPr>
            <a:xfrm>
              <a:off x="495300" y="0"/>
              <a:ext cx="1337265" cy="6880860"/>
            </a:xfrm>
            <a:custGeom>
              <a:avLst/>
              <a:gdLst>
                <a:gd name="connsiteX0" fmla="*/ 1173967 w 1337265"/>
                <a:gd name="connsiteY0" fmla="*/ 0 h 6880860"/>
                <a:gd name="connsiteX1" fmla="*/ 1319300 w 1337265"/>
                <a:gd name="connsiteY1" fmla="*/ 0 h 6880860"/>
                <a:gd name="connsiteX2" fmla="*/ 1204253 w 1337265"/>
                <a:gd name="connsiteY2" fmla="*/ 146399 h 6880860"/>
                <a:gd name="connsiteX3" fmla="*/ 114300 w 1337265"/>
                <a:gd name="connsiteY3" fmla="*/ 3429000 h 6880860"/>
                <a:gd name="connsiteX4" fmla="*/ 1204253 w 1337265"/>
                <a:gd name="connsiteY4" fmla="*/ 6711601 h 6880860"/>
                <a:gd name="connsiteX5" fmla="*/ 1337265 w 1337265"/>
                <a:gd name="connsiteY5" fmla="*/ 6880860 h 6880860"/>
                <a:gd name="connsiteX6" fmla="*/ 1191931 w 1337265"/>
                <a:gd name="connsiteY6" fmla="*/ 6880860 h 6880860"/>
                <a:gd name="connsiteX7" fmla="*/ 1112661 w 1337265"/>
                <a:gd name="connsiteY7" fmla="*/ 6779988 h 6880860"/>
                <a:gd name="connsiteX8" fmla="*/ 0 w 1337265"/>
                <a:gd name="connsiteY8" fmla="*/ 3429000 h 6880860"/>
                <a:gd name="connsiteX9" fmla="*/ 1112661 w 1337265"/>
                <a:gd name="connsiteY9" fmla="*/ 78012 h 6880860"/>
                <a:gd name="connsiteX10" fmla="*/ 1173967 w 1337265"/>
                <a:gd name="connsiteY10" fmla="*/ 0 h 688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7265" h="6880860">
                  <a:moveTo>
                    <a:pt x="1173967" y="0"/>
                  </a:moveTo>
                  <a:lnTo>
                    <a:pt x="1319300" y="0"/>
                  </a:lnTo>
                  <a:lnTo>
                    <a:pt x="1204253" y="146399"/>
                  </a:lnTo>
                  <a:cubicBezTo>
                    <a:pt x="519693" y="1061765"/>
                    <a:pt x="114300" y="2198040"/>
                    <a:pt x="114300" y="3429000"/>
                  </a:cubicBezTo>
                  <a:cubicBezTo>
                    <a:pt x="114300" y="4659960"/>
                    <a:pt x="519693" y="5796235"/>
                    <a:pt x="1204253" y="6711601"/>
                  </a:cubicBezTo>
                  <a:lnTo>
                    <a:pt x="1337265" y="6880860"/>
                  </a:lnTo>
                  <a:lnTo>
                    <a:pt x="1191931" y="6880860"/>
                  </a:lnTo>
                  <a:lnTo>
                    <a:pt x="1112661" y="6779988"/>
                  </a:lnTo>
                  <a:cubicBezTo>
                    <a:pt x="413839" y="5845552"/>
                    <a:pt x="0" y="4685605"/>
                    <a:pt x="0" y="3429000"/>
                  </a:cubicBezTo>
                  <a:cubicBezTo>
                    <a:pt x="0" y="2172395"/>
                    <a:pt x="413839" y="1012448"/>
                    <a:pt x="1112661" y="78012"/>
                  </a:cubicBezTo>
                  <a:lnTo>
                    <a:pt x="117396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xmlns="" id="{BE0B7AF7-52C0-EB45-93DE-79DFF44F5AAE}"/>
                </a:ext>
              </a:extLst>
            </p:cNvPr>
            <p:cNvSpPr/>
            <p:nvPr userDrawn="1"/>
          </p:nvSpPr>
          <p:spPr>
            <a:xfrm>
              <a:off x="10359435" y="0"/>
              <a:ext cx="1337265" cy="6880860"/>
            </a:xfrm>
            <a:custGeom>
              <a:avLst/>
              <a:gdLst>
                <a:gd name="connsiteX0" fmla="*/ 17965 w 1337265"/>
                <a:gd name="connsiteY0" fmla="*/ 0 h 6880860"/>
                <a:gd name="connsiteX1" fmla="*/ 163299 w 1337265"/>
                <a:gd name="connsiteY1" fmla="*/ 0 h 6880860"/>
                <a:gd name="connsiteX2" fmla="*/ 224604 w 1337265"/>
                <a:gd name="connsiteY2" fmla="*/ 78012 h 6880860"/>
                <a:gd name="connsiteX3" fmla="*/ 1337265 w 1337265"/>
                <a:gd name="connsiteY3" fmla="*/ 3429000 h 6880860"/>
                <a:gd name="connsiteX4" fmla="*/ 224604 w 1337265"/>
                <a:gd name="connsiteY4" fmla="*/ 6779988 h 6880860"/>
                <a:gd name="connsiteX5" fmla="*/ 145334 w 1337265"/>
                <a:gd name="connsiteY5" fmla="*/ 6880860 h 6880860"/>
                <a:gd name="connsiteX6" fmla="*/ 0 w 1337265"/>
                <a:gd name="connsiteY6" fmla="*/ 6880860 h 6880860"/>
                <a:gd name="connsiteX7" fmla="*/ 133012 w 1337265"/>
                <a:gd name="connsiteY7" fmla="*/ 6711601 h 6880860"/>
                <a:gd name="connsiteX8" fmla="*/ 1222965 w 1337265"/>
                <a:gd name="connsiteY8" fmla="*/ 3429000 h 6880860"/>
                <a:gd name="connsiteX9" fmla="*/ 133012 w 1337265"/>
                <a:gd name="connsiteY9" fmla="*/ 146399 h 6880860"/>
                <a:gd name="connsiteX10" fmla="*/ 17965 w 1337265"/>
                <a:gd name="connsiteY10" fmla="*/ 0 h 688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7265" h="6880860">
                  <a:moveTo>
                    <a:pt x="17965" y="0"/>
                  </a:moveTo>
                  <a:lnTo>
                    <a:pt x="163299" y="0"/>
                  </a:lnTo>
                  <a:lnTo>
                    <a:pt x="224604" y="78012"/>
                  </a:lnTo>
                  <a:cubicBezTo>
                    <a:pt x="923426" y="1012448"/>
                    <a:pt x="1337265" y="2172395"/>
                    <a:pt x="1337265" y="3429000"/>
                  </a:cubicBezTo>
                  <a:cubicBezTo>
                    <a:pt x="1337265" y="4685605"/>
                    <a:pt x="923426" y="5845552"/>
                    <a:pt x="224604" y="6779988"/>
                  </a:cubicBezTo>
                  <a:lnTo>
                    <a:pt x="145334" y="6880860"/>
                  </a:lnTo>
                  <a:lnTo>
                    <a:pt x="0" y="6880860"/>
                  </a:lnTo>
                  <a:lnTo>
                    <a:pt x="133012" y="6711601"/>
                  </a:lnTo>
                  <a:cubicBezTo>
                    <a:pt x="817572" y="5796235"/>
                    <a:pt x="1222965" y="4659960"/>
                    <a:pt x="1222965" y="3429000"/>
                  </a:cubicBezTo>
                  <a:cubicBezTo>
                    <a:pt x="1222965" y="2198040"/>
                    <a:pt x="817572" y="1061765"/>
                    <a:pt x="133012" y="146399"/>
                  </a:cubicBezTo>
                  <a:lnTo>
                    <a:pt x="1796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9A8941-9F9D-4B8B-AFD6-86F1D5E598D4}" type="datetime1">
              <a:rPr lang="es-ES" noProof="0" smtClean="0"/>
              <a:t>09/11/2020</a:t>
            </a:fld>
            <a:endParaRPr lang="es-ES" noProof="0" dirty="0"/>
          </a:p>
        </p:txBody>
      </p:sp>
      <p:sp>
        <p:nvSpPr>
          <p:cNvPr id="9" name="Marcador de pie de página 8">
            <a:extLst>
              <a:ext uri="{FF2B5EF4-FFF2-40B4-BE49-F238E27FC236}">
                <a16:creationId xmlns:a16="http://schemas.microsoft.com/office/drawing/2014/main" xmlns="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10" name="Marcador de posición de número de diapositiva 9">
            <a:extLst>
              <a:ext uri="{FF2B5EF4-FFF2-40B4-BE49-F238E27FC236}">
                <a16:creationId xmlns:a16="http://schemas.microsoft.com/office/drawing/2014/main" xmlns="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D06E6D77-4CA3-764C-99E1-7D2CFE6B929E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2" name="Elipse 11">
              <a:extLst>
                <a:ext uri="{FF2B5EF4-FFF2-40B4-BE49-F238E27FC236}">
                  <a16:creationId xmlns:a16="http://schemas.microsoft.com/office/drawing/2014/main" xmlns="" id="{1D155117-8A2A-414B-9598-C2919DF747DC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xmlns="" id="{53838F88-99DE-9246-A83B-9C7DB6AE99EF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xmlns="" id="{D031FBA2-FD0D-7346-8941-4861923E15CF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022D5D5E-3339-5D47-9E1C-8897082672DB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xmlns="" id="{13BE7267-458F-A141-8480-10E9FB55367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xmlns="" id="{A71A438B-57BE-F445-AFBB-BBB2270E9BB4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040C74AA-3663-2A49-AA62-C9207F22BF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/>
            </a:lvl1pPr>
          </a:lstStyle>
          <a:p>
            <a:pPr rtl="0"/>
            <a:r>
              <a:rPr lang="es-ES" noProof="0" dirty="0"/>
              <a:t>El título va aquí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xmlns="" id="{8E70AAE0-F405-8C4D-B2F2-BC73ABD2560F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xmlns="" id="{FC72AC8A-19AA-5641-88DA-414732A1A643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xmlns="" id="{B0FF4153-FE4A-204C-B4B4-F331F8058F73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xmlns="" id="{C0910027-B57E-5C4C-B196-C2CF16EB6B83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561AEE-6482-4DD7-9372-EE0BE46CAC4F}" type="datetime1">
              <a:rPr lang="es-ES" noProof="0" smtClean="0"/>
              <a:t>09/11/2020</a:t>
            </a:fld>
            <a:endParaRPr lang="es-ES" noProof="0" dirty="0"/>
          </a:p>
        </p:txBody>
      </p:sp>
      <p:sp>
        <p:nvSpPr>
          <p:cNvPr id="11" name="Marcador de pie de página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12" name="Marcador de posición de número de diapositiva 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DD896C11-7092-DD43-9676-23A81081B759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4" name="Elipse 13">
              <a:extLst>
                <a:ext uri="{FF2B5EF4-FFF2-40B4-BE49-F238E27FC236}">
                  <a16:creationId xmlns:a16="http://schemas.microsoft.com/office/drawing/2014/main" xmlns="" id="{D39FB8D4-533A-0C44-89B5-487470B0B82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C642B0AB-C322-C14B-B2A1-E9F144473219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xmlns="" id="{47ABE4C7-7926-3949-9205-07E33FB2D2CE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xmlns="" id="{E1B43F26-6C7C-4D43-9D1C-A0F792F54874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xmlns="" id="{C53D175F-F9D4-DD4E-81B9-495A2E867249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xmlns="" id="{852D03A0-BBCF-2042-832A-8082F1377835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20" name="Título 1">
            <a:extLst>
              <a:ext uri="{FF2B5EF4-FFF2-40B4-BE49-F238E27FC236}">
                <a16:creationId xmlns:a16="http://schemas.microsoft.com/office/drawing/2014/main" xmlns="" id="{E2831508-70C2-2F43-998D-55CE4837BA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/>
            </a:lvl1pPr>
          </a:lstStyle>
          <a:p>
            <a:pPr rtl="0"/>
            <a:r>
              <a:rPr lang="es-ES" noProof="0" dirty="0"/>
              <a:t>El título va aquí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xmlns="" id="{5232ACE3-4E65-6243-9416-19BFA39FD92C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xmlns="" id="{6A372105-F1CB-9149-A4B9-C151B3CCB9B4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xmlns="" id="{CAE2DDF3-5C18-5644-8994-8CD902656DE8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xmlns="" id="{0383F4E3-E6C1-BB40-90E6-290C140F9A07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54ABA-49C2-4DF9-8118-88A4955B550B}" type="datetime1">
              <a:rPr lang="es-ES" noProof="0" smtClean="0"/>
              <a:t>09/11/2020</a:t>
            </a:fld>
            <a:endParaRPr lang="es-ES" noProof="0" dirty="0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A2C09A16-A6B6-E04E-A40A-F482C0A95C0A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0" name="Elipse 9">
              <a:extLst>
                <a:ext uri="{FF2B5EF4-FFF2-40B4-BE49-F238E27FC236}">
                  <a16:creationId xmlns:a16="http://schemas.microsoft.com/office/drawing/2014/main" xmlns="" id="{A6B2DF34-338D-4F43-B8F7-D7A00348B68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xmlns="" id="{33778C21-4171-774D-A73F-77BEBF2E4C18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xmlns="" id="{CC25D2EF-AE01-A247-8BC3-8F35F863C0A6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xmlns="" id="{5F860801-109B-EB4F-96A8-35D76B759583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xmlns="" id="{97337F70-9199-7242-BD8B-8F96606A18A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DF9320B7-AD58-7649-BC95-614ED90F4E69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0C0DE796-998A-F84E-9B56-1958C677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/>
            </a:lvl1pPr>
          </a:lstStyle>
          <a:p>
            <a:pPr rtl="0"/>
            <a:r>
              <a:rPr lang="es-ES" noProof="0" dirty="0"/>
              <a:t>El título va aquí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xmlns="" id="{7B23D2B0-E152-D14D-8154-8DD47BD10DF3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xmlns="" id="{8A3BEDF6-5ABA-3B42-99BB-4438813B1A4B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xmlns="" id="{A9CF8BE7-F2AC-AB4C-900F-F64D55111EFC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xmlns="" id="{5EF4254B-D281-684E-BD0B-63AEC0AC197C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 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631BBA-FAC1-4756-9FBD-DDF3722FEBAD}" type="datetime1">
              <a:rPr lang="es-ES" noProof="0" smtClean="0"/>
              <a:t>09/11/2020</a:t>
            </a:fld>
            <a:endParaRPr lang="es-ES" noProof="0" dirty="0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A2C09A16-A6B6-E04E-A40A-F482C0A95C0A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0" name="Elipse 9">
              <a:extLst>
                <a:ext uri="{FF2B5EF4-FFF2-40B4-BE49-F238E27FC236}">
                  <a16:creationId xmlns:a16="http://schemas.microsoft.com/office/drawing/2014/main" xmlns="" id="{A6B2DF34-338D-4F43-B8F7-D7A00348B68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xmlns="" id="{33778C21-4171-774D-A73F-77BEBF2E4C18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xmlns="" id="{CC25D2EF-AE01-A247-8BC3-8F35F863C0A6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xmlns="" id="{5F860801-109B-EB4F-96A8-35D76B759583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xmlns="" id="{97337F70-9199-7242-BD8B-8F96606A18A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DF9320B7-AD58-7649-BC95-614ED90F4E69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0C0DE796-998A-F84E-9B56-1958C677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5751389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/>
            </a:lvl1pPr>
          </a:lstStyle>
          <a:p>
            <a:pPr rtl="0"/>
            <a:r>
              <a:rPr lang="es-ES" noProof="0" dirty="0"/>
              <a:t>El título va aquí</a:t>
            </a:r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xmlns="" id="{384D173E-9054-4C40-98EA-A6EAC4D851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21641" y="0"/>
            <a:ext cx="4270360" cy="6858001"/>
          </a:xfrm>
          <a:custGeom>
            <a:avLst/>
            <a:gdLst>
              <a:gd name="connsiteX0" fmla="*/ 1904091 w 4305219"/>
              <a:gd name="connsiteY0" fmla="*/ 0 h 6913983"/>
              <a:gd name="connsiteX1" fmla="*/ 4305219 w 4305219"/>
              <a:gd name="connsiteY1" fmla="*/ 0 h 6913983"/>
              <a:gd name="connsiteX2" fmla="*/ 4305219 w 4305219"/>
              <a:gd name="connsiteY2" fmla="*/ 6913983 h 6913983"/>
              <a:gd name="connsiteX3" fmla="*/ 1818156 w 4305219"/>
              <a:gd name="connsiteY3" fmla="*/ 6913983 h 6913983"/>
              <a:gd name="connsiteX4" fmla="*/ 1507580 w 4305219"/>
              <a:gd name="connsiteY4" fmla="*/ 6681739 h 6913983"/>
              <a:gd name="connsiteX5" fmla="*/ 0 w 4305219"/>
              <a:gd name="connsiteY5" fmla="*/ 3484983 h 6913983"/>
              <a:gd name="connsiteX6" fmla="*/ 1826504 w 4305219"/>
              <a:gd name="connsiteY6" fmla="*/ 49741 h 691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5219" h="6913983">
                <a:moveTo>
                  <a:pt x="1904091" y="0"/>
                </a:moveTo>
                <a:lnTo>
                  <a:pt x="4305219" y="0"/>
                </a:lnTo>
                <a:lnTo>
                  <a:pt x="4305219" y="6913983"/>
                </a:lnTo>
                <a:lnTo>
                  <a:pt x="1818156" y="6913983"/>
                </a:lnTo>
                <a:lnTo>
                  <a:pt x="1507580" y="6681739"/>
                </a:lnTo>
                <a:cubicBezTo>
                  <a:pt x="586863" y="5921896"/>
                  <a:pt x="0" y="4771974"/>
                  <a:pt x="0" y="3484983"/>
                </a:cubicBezTo>
                <a:cubicBezTo>
                  <a:pt x="0" y="2054993"/>
                  <a:pt x="724522" y="794225"/>
                  <a:pt x="1826504" y="4974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noAutofit/>
          </a:bodyPr>
          <a:lstStyle/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xmlns="" id="{881322FE-E286-E344-B332-CF37E6CAD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2322728"/>
            <a:ext cx="5751389" cy="4032225"/>
          </a:xfrm>
        </p:spPr>
        <p:txBody>
          <a:bodyPr rtlCol="0"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2998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C06B31-DAB9-4974-B8AF-6F1E9BD45DCF}" type="datetime1">
              <a:rPr lang="es-ES" noProof="0" smtClean="0"/>
              <a:t>09/11/2020</a:t>
            </a:fld>
            <a:endParaRPr lang="es-ES" noProof="0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3BF86B48-0B76-40D2-83DE-7D8A970A6B47}" type="datetime1">
              <a:rPr lang="es-ES" noProof="0" smtClean="0"/>
              <a:t>09/11/2020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22" r:id="rId3"/>
    <p:sldLayoutId id="2147483708" r:id="rId4"/>
    <p:sldLayoutId id="2147483709" r:id="rId5"/>
    <p:sldLayoutId id="2147483716" r:id="rId6"/>
    <p:sldLayoutId id="2147483710" r:id="rId7"/>
    <p:sldLayoutId id="2147483724" r:id="rId8"/>
    <p:sldLayoutId id="2147483711" r:id="rId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F50278-9A9A-0F4E-BDCF-6351BE1732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/>
              <a:t>Material Complementario Primeros Medios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17F481B-9C2C-084A-8DF1-0582D2DA4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/>
              <a:t>PROFESORA: Lía Carolina Osorio Pérez</a:t>
            </a:r>
          </a:p>
        </p:txBody>
      </p:sp>
    </p:spTree>
    <p:extLst>
      <p:ext uri="{BB962C8B-B14F-4D97-AF65-F5344CB8AC3E}">
        <p14:creationId xmlns:p14="http://schemas.microsoft.com/office/powerpoint/2010/main" val="382769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1B00C7-0803-8A43-A9F3-6FF24BDCB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872" y="2438398"/>
            <a:ext cx="7356255" cy="2840869"/>
          </a:xfrm>
        </p:spPr>
        <p:txBody>
          <a:bodyPr rtlCol="0">
            <a:normAutofit/>
          </a:bodyPr>
          <a:lstStyle/>
          <a:p>
            <a:pPr algn="just" rtl="0"/>
            <a:r>
              <a:rPr lang="es-MX" sz="2800" b="1" dirty="0"/>
              <a:t>OA 4</a:t>
            </a:r>
            <a:r>
              <a:rPr lang="es-MX" sz="2800" dirty="0"/>
              <a:t>. Resolver sistemas de ecuaciones lineales (2x2) relacionados con problemas de la vida diaria y de otras asignaturas, mediante representaciones gráficas y simbólicas, de manera manual y/o con software educativo.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63908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texto 11">
            <a:extLst>
              <a:ext uri="{FF2B5EF4-FFF2-40B4-BE49-F238E27FC236}">
                <a16:creationId xmlns:a16="http://schemas.microsoft.com/office/drawing/2014/main" xmlns="" id="{8FB9970F-F9B0-4707-B665-C1B46F1FA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20492669">
            <a:off x="3319021" y="1946743"/>
            <a:ext cx="6143031" cy="2757777"/>
          </a:xfrm>
        </p:spPr>
        <p:txBody>
          <a:bodyPr>
            <a:noAutofit/>
          </a:bodyPr>
          <a:lstStyle/>
          <a:p>
            <a:r>
              <a:rPr lang="es-MX" sz="4400" dirty="0">
                <a:latin typeface="+mj-lt"/>
              </a:rPr>
              <a:t>método de reducción y resolución de problemas</a:t>
            </a:r>
            <a:endParaRPr lang="es-C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276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xmlns="" id="{CDBD4352-BBE2-4160-BC9D-D148372064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5245" y="2032022"/>
            <a:ext cx="4639736" cy="380337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b="0" i="0" dirty="0">
                <a:solidFill>
                  <a:srgbClr val="000000"/>
                </a:solidFill>
                <a:effectLst/>
                <a:latin typeface="+mj-lt"/>
              </a:rPr>
              <a:t>El </a:t>
            </a:r>
            <a:r>
              <a:rPr lang="es-MX" b="1" i="0" dirty="0">
                <a:solidFill>
                  <a:srgbClr val="000000"/>
                </a:solidFill>
                <a:effectLst/>
                <a:latin typeface="+mj-lt"/>
              </a:rPr>
              <a:t>método de reducción</a:t>
            </a:r>
            <a:r>
              <a:rPr lang="es-MX" b="0" i="0" dirty="0">
                <a:solidFill>
                  <a:srgbClr val="000000"/>
                </a:solidFill>
                <a:effectLst/>
                <a:latin typeface="+mj-lt"/>
              </a:rPr>
              <a:t> consiste en sumar (o restar) las ecuaciones del sistema para eliminar una de las incógnitas.</a:t>
            </a:r>
          </a:p>
          <a:p>
            <a:pPr algn="just"/>
            <a:r>
              <a:rPr lang="es-MX" b="0" i="0" dirty="0">
                <a:solidFill>
                  <a:srgbClr val="000000"/>
                </a:solidFill>
                <a:effectLst/>
                <a:latin typeface="+mj-lt"/>
              </a:rPr>
              <a:t>Este método es aconsejable cuando una misma incógnita tiene en ambas ecuaciones el mismo coeficiente (restamos las ecuaciones) o los coeficientes son iguales pero con signo opuesto (sumamos las ecuaciones).</a:t>
            </a:r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xmlns="" id="{A92C3E22-E0B4-4661-A895-95BEF0AAE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5944" y="1431235"/>
            <a:ext cx="4639736" cy="5004948"/>
          </a:xfrm>
        </p:spPr>
        <p:txBody>
          <a:bodyPr>
            <a:normAutofit fontScale="92500" lnSpcReduction="10000"/>
          </a:bodyPr>
          <a:lstStyle/>
          <a:p>
            <a:r>
              <a:rPr lang="es-CL" dirty="0"/>
              <a:t>           </a:t>
            </a:r>
            <a:r>
              <a:rPr lang="es-CL" dirty="0">
                <a:latin typeface="+mj-lt"/>
              </a:rPr>
              <a:t>x – y = 2</a:t>
            </a:r>
          </a:p>
          <a:p>
            <a:pPr marL="0" indent="0">
              <a:buNone/>
            </a:pPr>
            <a:r>
              <a:rPr lang="es-CL" dirty="0">
                <a:latin typeface="+mj-lt"/>
              </a:rPr>
              <a:t>	2x + y = 19</a:t>
            </a:r>
          </a:p>
          <a:p>
            <a:pPr marL="0" indent="0">
              <a:buNone/>
            </a:pPr>
            <a:endParaRPr lang="es-CL" dirty="0">
              <a:latin typeface="+mj-lt"/>
            </a:endParaRPr>
          </a:p>
          <a:p>
            <a:pPr marL="0" indent="0" algn="just">
              <a:buNone/>
            </a:pPr>
            <a:r>
              <a:rPr lang="es-MX" dirty="0">
                <a:latin typeface="+mj-lt"/>
              </a:rPr>
              <a:t>1.  Comprobamos los coeficientes</a:t>
            </a:r>
          </a:p>
          <a:p>
            <a:pPr marL="0" indent="0" algn="just">
              <a:buNone/>
            </a:pPr>
            <a:r>
              <a:rPr lang="es-MX" dirty="0">
                <a:latin typeface="+mj-lt"/>
              </a:rPr>
              <a:t>Hay que asegurarse de que al sumar o restar las ecuaciones, alguna de las incógnitas desaparece:</a:t>
            </a:r>
          </a:p>
          <a:p>
            <a:pPr algn="just"/>
            <a:r>
              <a:rPr lang="es-MX" dirty="0">
                <a:latin typeface="+mj-lt"/>
              </a:rPr>
              <a:t>Escogemos una incógnita a eliminar: la y</a:t>
            </a:r>
          </a:p>
          <a:p>
            <a:pPr algn="just"/>
            <a:r>
              <a:rPr lang="es-MX" dirty="0">
                <a:latin typeface="+mj-lt"/>
              </a:rPr>
              <a:t>Sus coeficientes son -1 (en la primera) y 1 (en la segunda).</a:t>
            </a:r>
          </a:p>
          <a:p>
            <a:pPr algn="just"/>
            <a:r>
              <a:rPr lang="es-MX" dirty="0">
                <a:latin typeface="+mj-lt"/>
              </a:rPr>
              <a:t>Como son iguales y de signo contrario, sumaremos las ecuaciones</a:t>
            </a:r>
            <a:r>
              <a:rPr lang="es-MX" dirty="0"/>
              <a:t>.</a:t>
            </a:r>
            <a:endParaRPr lang="es-CL" dirty="0"/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xmlns="" id="{80581294-CBC2-4BC1-89C4-1D7C1D229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Método de Reducción</a:t>
            </a:r>
          </a:p>
        </p:txBody>
      </p:sp>
      <p:sp>
        <p:nvSpPr>
          <p:cNvPr id="14" name="Abrir llave 13">
            <a:extLst>
              <a:ext uri="{FF2B5EF4-FFF2-40B4-BE49-F238E27FC236}">
                <a16:creationId xmlns:a16="http://schemas.microsoft.com/office/drawing/2014/main" xmlns="" id="{9E59FB2D-6509-4647-9E57-4F62E53993DE}"/>
              </a:ext>
            </a:extLst>
          </p:cNvPr>
          <p:cNvSpPr/>
          <p:nvPr/>
        </p:nvSpPr>
        <p:spPr>
          <a:xfrm>
            <a:off x="7193430" y="1431235"/>
            <a:ext cx="241039" cy="9138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490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554F745-9C12-4903-991C-924CD2ABA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2490" y="1431235"/>
            <a:ext cx="5514380" cy="5075581"/>
          </a:xfrm>
        </p:spPr>
        <p:txBody>
          <a:bodyPr/>
          <a:lstStyle/>
          <a:p>
            <a:pPr algn="just"/>
            <a:r>
              <a:rPr lang="es-CL" dirty="0">
                <a:latin typeface="+mj-lt"/>
              </a:rPr>
              <a:t>4. </a:t>
            </a:r>
            <a:r>
              <a:rPr lang="es-MX" dirty="0">
                <a:latin typeface="+mj-lt"/>
              </a:rPr>
              <a:t>Calculamos la otra incógnita sustituyendo</a:t>
            </a:r>
          </a:p>
          <a:p>
            <a:pPr algn="just"/>
            <a:r>
              <a:rPr lang="es-MX" dirty="0">
                <a:latin typeface="+mj-lt"/>
              </a:rPr>
              <a:t>Sustituimos la incógnita x por 7 en alguna de las ecuaciones y la resolvemos:</a:t>
            </a:r>
          </a:p>
          <a:p>
            <a:pPr algn="ctr"/>
            <a:r>
              <a:rPr lang="es-MX" dirty="0">
                <a:latin typeface="+mj-lt"/>
              </a:rPr>
              <a:t>X – Y = 2 </a:t>
            </a:r>
          </a:p>
          <a:p>
            <a:pPr algn="ctr"/>
            <a:r>
              <a:rPr lang="es-MX" dirty="0">
                <a:latin typeface="+mj-lt"/>
              </a:rPr>
              <a:t>7 – Y = 2</a:t>
            </a:r>
          </a:p>
          <a:p>
            <a:pPr algn="ctr"/>
            <a:r>
              <a:rPr lang="es-MX" dirty="0">
                <a:latin typeface="+mj-lt"/>
              </a:rPr>
              <a:t>Y = 7 – 2 </a:t>
            </a:r>
          </a:p>
          <a:p>
            <a:pPr algn="just"/>
            <a:r>
              <a:rPr lang="es-MX" dirty="0">
                <a:latin typeface="+mj-lt"/>
              </a:rPr>
              <a:t>               Y = 5 </a:t>
            </a:r>
          </a:p>
          <a:p>
            <a:pPr algn="just"/>
            <a:r>
              <a:rPr lang="es-MX" b="0" i="0" dirty="0">
                <a:solidFill>
                  <a:srgbClr val="000000"/>
                </a:solidFill>
                <a:effectLst/>
                <a:latin typeface="Alegreya Sans"/>
              </a:rPr>
              <a:t>La solución del sistema es    X = 7 </a:t>
            </a:r>
            <a:endParaRPr lang="es-CL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es-CL" dirty="0">
                <a:solidFill>
                  <a:srgbClr val="000000"/>
                </a:solidFill>
                <a:latin typeface="+mj-lt"/>
              </a:rPr>
              <a:t>                    Y =5         </a:t>
            </a:r>
            <a:endParaRPr lang="es-MX" b="0" i="0" dirty="0">
              <a:solidFill>
                <a:srgbClr val="000000"/>
              </a:solidFill>
              <a:effectLst/>
              <a:latin typeface="Alegreya Sans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469AA86F-1078-4A1A-9010-756E080194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826" y="1431235"/>
            <a:ext cx="5273190" cy="5075581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>
                <a:latin typeface="+mj-lt"/>
              </a:rPr>
              <a:t>2. Sumamos o restamos las ecuaciones</a:t>
            </a:r>
          </a:p>
          <a:p>
            <a:pPr marL="0" indent="0" algn="just">
              <a:buNone/>
            </a:pPr>
            <a:r>
              <a:rPr lang="es-MX" dirty="0">
                <a:latin typeface="+mj-lt"/>
              </a:rPr>
              <a:t>Sumamos las ecuaciones para eliminar la y:</a:t>
            </a:r>
          </a:p>
          <a:p>
            <a:pPr marL="0" indent="0" algn="ctr">
              <a:buNone/>
            </a:pPr>
            <a:r>
              <a:rPr lang="es-CL" dirty="0">
                <a:latin typeface="+mj-lt"/>
              </a:rPr>
              <a:t>X – y =  2</a:t>
            </a:r>
          </a:p>
          <a:p>
            <a:pPr marL="0" indent="0">
              <a:buNone/>
            </a:pPr>
            <a:r>
              <a:rPr lang="es-CL" dirty="0">
                <a:latin typeface="+mj-lt"/>
              </a:rPr>
              <a:t> 	  </a:t>
            </a:r>
            <a:r>
              <a:rPr lang="es-CL" u="sng" dirty="0">
                <a:latin typeface="+mj-lt"/>
              </a:rPr>
              <a:t>+ 2 X + y = 19</a:t>
            </a:r>
          </a:p>
          <a:p>
            <a:pPr marL="0" indent="0" algn="just">
              <a:buNone/>
            </a:pPr>
            <a:r>
              <a:rPr lang="es-CL" dirty="0">
                <a:latin typeface="+mj-lt"/>
              </a:rPr>
              <a:t>	    3 X     = 21</a:t>
            </a:r>
          </a:p>
          <a:p>
            <a:pPr marL="0" indent="0" algn="just">
              <a:buNone/>
            </a:pPr>
            <a:r>
              <a:rPr lang="es-CL" dirty="0">
                <a:latin typeface="+mj-lt"/>
              </a:rPr>
              <a:t>3. Resolvemos la ecuación obtenida</a:t>
            </a:r>
          </a:p>
          <a:p>
            <a:pPr algn="ctr"/>
            <a:r>
              <a:rPr lang="es-CL" dirty="0">
                <a:latin typeface="+mj-lt"/>
              </a:rPr>
              <a:t>3 X = 21 </a:t>
            </a:r>
          </a:p>
          <a:p>
            <a:pPr algn="ctr"/>
            <a:r>
              <a:rPr lang="es-CL" dirty="0">
                <a:latin typeface="+mj-lt"/>
              </a:rPr>
              <a:t> X = </a:t>
            </a:r>
            <a:r>
              <a:rPr lang="es-CL" u="sng" dirty="0">
                <a:latin typeface="+mj-lt"/>
              </a:rPr>
              <a:t>21</a:t>
            </a:r>
          </a:p>
          <a:p>
            <a:pPr algn="ctr"/>
            <a:r>
              <a:rPr lang="es-CL" dirty="0">
                <a:latin typeface="+mj-lt"/>
              </a:rPr>
              <a:t>     3</a:t>
            </a:r>
          </a:p>
          <a:p>
            <a:pPr algn="ctr"/>
            <a:r>
              <a:rPr lang="es-CL" dirty="0">
                <a:latin typeface="+mj-lt"/>
              </a:rPr>
              <a:t>X = 7 </a:t>
            </a:r>
          </a:p>
          <a:p>
            <a:pPr marL="0" indent="0" algn="just">
              <a:buNone/>
            </a:pPr>
            <a:endParaRPr lang="es-CL" dirty="0">
              <a:latin typeface="+mj-lt"/>
            </a:endParaRPr>
          </a:p>
          <a:p>
            <a:pPr marL="0" indent="0" algn="just">
              <a:buNone/>
            </a:pPr>
            <a:endParaRPr lang="es-CL" dirty="0">
              <a:latin typeface="+mj-lt"/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xmlns="" id="{7F5759F0-2B7B-4EBD-8D92-AF8C1E32EC18}"/>
              </a:ext>
            </a:extLst>
          </p:cNvPr>
          <p:cNvCxnSpPr/>
          <p:nvPr/>
        </p:nvCxnSpPr>
        <p:spPr>
          <a:xfrm>
            <a:off x="3829878" y="4837043"/>
            <a:ext cx="3578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449756CA-453E-4D1E-A82E-9D5BBB918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878" y="5347510"/>
            <a:ext cx="438950" cy="15851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8DB256A1-5CCD-4EC3-8237-A8B28D03B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369" y="3429000"/>
            <a:ext cx="438950" cy="15851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EAB08782-4C6B-4AA2-8B70-6E70F5B2B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369" y="3889770"/>
            <a:ext cx="438950" cy="15851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2A56BA99-7FB0-4138-A07A-A5A5101E2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369" y="4350540"/>
            <a:ext cx="438950" cy="158510"/>
          </a:xfrm>
          <a:prstGeom prst="rect">
            <a:avLst/>
          </a:prstGeom>
        </p:spPr>
      </p:pic>
      <p:sp>
        <p:nvSpPr>
          <p:cNvPr id="17" name="Abrir llave 16">
            <a:extLst>
              <a:ext uri="{FF2B5EF4-FFF2-40B4-BE49-F238E27FC236}">
                <a16:creationId xmlns:a16="http://schemas.microsoft.com/office/drawing/2014/main" xmlns="" id="{50CD6FA3-079D-43E4-836C-5DDF29900C2C}"/>
              </a:ext>
            </a:extLst>
          </p:cNvPr>
          <p:cNvSpPr/>
          <p:nvPr/>
        </p:nvSpPr>
        <p:spPr>
          <a:xfrm>
            <a:off x="8639680" y="5181600"/>
            <a:ext cx="241039" cy="9138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22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6C7BC4CB-A483-47BC-970C-C0145D135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584" y="1444487"/>
            <a:ext cx="5327374" cy="4991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>
                <a:latin typeface="+mj-lt"/>
              </a:rPr>
              <a:t>1. Encontrar dos números cuya suma sea 45 y cuya resta sea 21.</a:t>
            </a:r>
          </a:p>
          <a:p>
            <a:pPr marL="0" indent="0">
              <a:buNone/>
            </a:pPr>
            <a:r>
              <a:rPr lang="es-MX" sz="1800" dirty="0">
                <a:latin typeface="+mj-lt"/>
              </a:rPr>
              <a:t>Los números son x e y. Como deben sumar 45</a:t>
            </a:r>
          </a:p>
          <a:p>
            <a:pPr marL="0" indent="0" algn="ctr">
              <a:buNone/>
            </a:pPr>
            <a:r>
              <a:rPr lang="es-MX" sz="1800" dirty="0">
                <a:latin typeface="+mj-lt"/>
              </a:rPr>
              <a:t>x + y = 45</a:t>
            </a:r>
          </a:p>
          <a:p>
            <a:pPr marL="0" indent="0">
              <a:buNone/>
            </a:pPr>
            <a:r>
              <a:rPr lang="es-MX" sz="1800" dirty="0">
                <a:latin typeface="+mj-lt"/>
              </a:rPr>
              <a:t>Como deben restar 21,</a:t>
            </a:r>
            <a:endParaRPr lang="es-CL" sz="1800" dirty="0">
              <a:latin typeface="+mj-lt"/>
            </a:endParaRPr>
          </a:p>
          <a:p>
            <a:pPr marL="0" indent="0" algn="ctr">
              <a:buNone/>
            </a:pPr>
            <a:r>
              <a:rPr lang="es-CL" sz="1800" dirty="0">
                <a:latin typeface="+mj-lt"/>
              </a:rPr>
              <a:t>x – y = 21</a:t>
            </a:r>
          </a:p>
          <a:p>
            <a:pPr marL="0" indent="0">
              <a:buNone/>
            </a:pPr>
            <a:r>
              <a:rPr lang="es-CL" sz="1800" dirty="0">
                <a:latin typeface="+mj-lt"/>
              </a:rPr>
              <a:t>El sistema de ecuaciones es:</a:t>
            </a:r>
          </a:p>
          <a:p>
            <a:pPr marL="0" indent="0">
              <a:buNone/>
            </a:pPr>
            <a:r>
              <a:rPr lang="es-CL" sz="1800" dirty="0">
                <a:latin typeface="+mj-lt"/>
              </a:rPr>
              <a:t>      		 x + y = 45</a:t>
            </a:r>
          </a:p>
          <a:p>
            <a:pPr marL="0" indent="0">
              <a:buNone/>
            </a:pPr>
            <a:r>
              <a:rPr lang="es-CL" sz="1800" dirty="0">
                <a:latin typeface="+mj-lt"/>
              </a:rPr>
              <a:t>		 x – y = 21 </a:t>
            </a:r>
          </a:p>
          <a:p>
            <a:pPr marL="0" indent="0">
              <a:buNone/>
            </a:pPr>
            <a:r>
              <a:rPr lang="es-MX" sz="1800" dirty="0">
                <a:latin typeface="+mj-lt"/>
              </a:rPr>
              <a:t>Lo resolvemos por el </a:t>
            </a:r>
            <a:r>
              <a:rPr lang="es-MX" sz="1800" b="1" dirty="0">
                <a:solidFill>
                  <a:srgbClr val="FF0000"/>
                </a:solidFill>
                <a:latin typeface="+mj-lt"/>
              </a:rPr>
              <a:t>método de reducción </a:t>
            </a:r>
            <a:r>
              <a:rPr lang="es-MX" sz="1800" dirty="0">
                <a:latin typeface="+mj-lt"/>
              </a:rPr>
              <a:t>restando las ecuaciones:</a:t>
            </a:r>
            <a:endParaRPr lang="es-CL" sz="1800" dirty="0">
              <a:latin typeface="+mj-lt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607AA20A-8B33-4027-A5F4-5DC83936C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6480" y="1060174"/>
            <a:ext cx="5327373" cy="52081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1200" dirty="0">
                <a:latin typeface="+mj-lt"/>
              </a:rPr>
              <a:t> 	</a:t>
            </a:r>
            <a:r>
              <a:rPr lang="es-CL" sz="1800" dirty="0">
                <a:latin typeface="+mj-lt"/>
              </a:rPr>
              <a:t>	x + y = 45</a:t>
            </a:r>
          </a:p>
          <a:p>
            <a:pPr marL="0" indent="0">
              <a:buNone/>
            </a:pPr>
            <a:r>
              <a:rPr lang="es-CL" sz="1800" dirty="0">
                <a:latin typeface="+mj-lt"/>
              </a:rPr>
              <a:t>	        - </a:t>
            </a:r>
            <a:r>
              <a:rPr lang="es-CL" sz="1800" u="sng" dirty="0">
                <a:latin typeface="+mj-lt"/>
              </a:rPr>
              <a:t>x – y = 21</a:t>
            </a:r>
          </a:p>
          <a:p>
            <a:pPr marL="0" indent="0">
              <a:buNone/>
            </a:pPr>
            <a:r>
              <a:rPr lang="es-CL" sz="1800" dirty="0">
                <a:latin typeface="+mj-lt"/>
              </a:rPr>
              <a:t>		    2y = 24</a:t>
            </a:r>
          </a:p>
          <a:p>
            <a:pPr marL="0" indent="0">
              <a:buNone/>
            </a:pPr>
            <a:r>
              <a:rPr lang="es-CL" sz="1800" dirty="0">
                <a:latin typeface="+mj-lt"/>
              </a:rPr>
              <a:t>		  y = </a:t>
            </a:r>
            <a:r>
              <a:rPr lang="es-CL" sz="1800" u="sng" dirty="0">
                <a:latin typeface="+mj-lt"/>
              </a:rPr>
              <a:t>24</a:t>
            </a:r>
            <a:r>
              <a:rPr lang="es-CL" sz="1800" dirty="0">
                <a:latin typeface="+mj-lt"/>
              </a:rPr>
              <a:t> = 12</a:t>
            </a:r>
          </a:p>
          <a:p>
            <a:pPr marL="0" indent="0">
              <a:buNone/>
            </a:pPr>
            <a:r>
              <a:rPr lang="es-CL" sz="1800" dirty="0">
                <a:latin typeface="+mj-lt"/>
              </a:rPr>
              <a:t>		      2 </a:t>
            </a:r>
          </a:p>
          <a:p>
            <a:r>
              <a:rPr lang="es-MX" sz="1800" dirty="0">
                <a:latin typeface="+mj-lt"/>
              </a:rPr>
              <a:t>Sustituimos el valor de y en la primera ecuación para calcular el valor de x: </a:t>
            </a:r>
          </a:p>
          <a:p>
            <a:pPr algn="ctr"/>
            <a:r>
              <a:rPr lang="es-MX" sz="1800" dirty="0">
                <a:latin typeface="+mj-lt"/>
              </a:rPr>
              <a:t>X + y = 45</a:t>
            </a:r>
          </a:p>
          <a:p>
            <a:pPr algn="ctr"/>
            <a:r>
              <a:rPr lang="es-MX" sz="1800" dirty="0">
                <a:latin typeface="+mj-lt"/>
              </a:rPr>
              <a:t>X + 12 = 45</a:t>
            </a:r>
          </a:p>
          <a:p>
            <a:pPr algn="ctr"/>
            <a:r>
              <a:rPr lang="es-MX" sz="1800" dirty="0">
                <a:latin typeface="+mj-lt"/>
              </a:rPr>
              <a:t>X = 45 – 12</a:t>
            </a:r>
          </a:p>
          <a:p>
            <a:pPr algn="ctr"/>
            <a:r>
              <a:rPr lang="es-MX" sz="1800" dirty="0">
                <a:latin typeface="+mj-lt"/>
              </a:rPr>
              <a:t>X = 33</a:t>
            </a:r>
          </a:p>
          <a:p>
            <a:pPr algn="just"/>
            <a:r>
              <a:rPr lang="es-MX" sz="1800" dirty="0">
                <a:latin typeface="+mj-lt"/>
              </a:rPr>
              <a:t>Por tanto, los números cuya suma es 45 y cuya resta es 21 son 12 y 33.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B754B109-91D3-4EE5-B02F-FA442F75F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1817"/>
            <a:ext cx="10058400" cy="757626"/>
          </a:xfrm>
        </p:spPr>
        <p:txBody>
          <a:bodyPr>
            <a:normAutofit/>
          </a:bodyPr>
          <a:lstStyle/>
          <a:p>
            <a:r>
              <a:rPr lang="es-CL" sz="2400" dirty="0"/>
              <a:t>Resolución de problemas</a:t>
            </a:r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xmlns="" id="{2034C4A9-5928-4F34-B7A1-0DE26A255F81}"/>
              </a:ext>
            </a:extLst>
          </p:cNvPr>
          <p:cNvSpPr/>
          <p:nvPr/>
        </p:nvSpPr>
        <p:spPr>
          <a:xfrm>
            <a:off x="1961321" y="4070465"/>
            <a:ext cx="397565" cy="68706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xmlns="" id="{E9A29B84-3625-46C5-B985-E8CDC53F7700}"/>
              </a:ext>
            </a:extLst>
          </p:cNvPr>
          <p:cNvCxnSpPr/>
          <p:nvPr/>
        </p:nvCxnSpPr>
        <p:spPr>
          <a:xfrm>
            <a:off x="8706678" y="2438400"/>
            <a:ext cx="0" cy="278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50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63E829A6-AEB0-4B3E-851F-51ED7C9D2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583" y="569844"/>
            <a:ext cx="5233433" cy="5857460"/>
          </a:xfrm>
        </p:spPr>
        <p:txBody>
          <a:bodyPr>
            <a:noAutofit/>
          </a:bodyPr>
          <a:lstStyle/>
          <a:p>
            <a:r>
              <a:rPr lang="es-MX" sz="1800" dirty="0">
                <a:latin typeface="+mj-lt"/>
              </a:rPr>
              <a:t>2. Hallar un número de dos cifras sabiendo que la suma de las cifras es 12 y que la primera de ellas es el triple de la segunda</a:t>
            </a:r>
            <a:r>
              <a:rPr lang="es-MX" sz="1800" dirty="0"/>
              <a:t>.</a:t>
            </a:r>
          </a:p>
          <a:p>
            <a:r>
              <a:rPr lang="es-MX" sz="1800" dirty="0">
                <a:latin typeface="+mj-lt"/>
              </a:rPr>
              <a:t>Si x es la primera cifra e y es la segunda, entonces tenemos el sistema</a:t>
            </a:r>
          </a:p>
          <a:p>
            <a:r>
              <a:rPr lang="es-MX" sz="1800" dirty="0">
                <a:latin typeface="+mj-lt"/>
              </a:rPr>
              <a:t>           x + y = 12</a:t>
            </a:r>
          </a:p>
          <a:p>
            <a:r>
              <a:rPr lang="es-MX" sz="1800" dirty="0">
                <a:latin typeface="+mj-lt"/>
              </a:rPr>
              <a:t>               x = 3y </a:t>
            </a:r>
          </a:p>
          <a:p>
            <a:r>
              <a:rPr lang="es-MX" sz="1800" dirty="0">
                <a:latin typeface="+mj-lt"/>
              </a:rPr>
              <a:t>Resolvemos el </a:t>
            </a:r>
            <a:r>
              <a:rPr lang="es-MX" sz="1800" dirty="0">
                <a:solidFill>
                  <a:srgbClr val="FF0000"/>
                </a:solidFill>
                <a:latin typeface="+mj-lt"/>
              </a:rPr>
              <a:t>sistema por sustitución</a:t>
            </a:r>
            <a:r>
              <a:rPr lang="es-MX" sz="1800" dirty="0">
                <a:latin typeface="+mj-lt"/>
              </a:rPr>
              <a:t>:</a:t>
            </a:r>
          </a:p>
          <a:p>
            <a:pPr algn="ctr"/>
            <a:r>
              <a:rPr lang="es-MX" sz="1800" dirty="0">
                <a:latin typeface="+mj-lt"/>
              </a:rPr>
              <a:t>x + y = 12</a:t>
            </a:r>
          </a:p>
          <a:p>
            <a:pPr algn="ctr"/>
            <a:r>
              <a:rPr lang="es-MX" sz="1800" dirty="0">
                <a:latin typeface="+mj-lt"/>
              </a:rPr>
              <a:t>3y + y = 12</a:t>
            </a:r>
          </a:p>
          <a:p>
            <a:pPr algn="ctr"/>
            <a:r>
              <a:rPr lang="es-MX" sz="1800" dirty="0">
                <a:latin typeface="+mj-lt"/>
              </a:rPr>
              <a:t>4y = 12</a:t>
            </a:r>
          </a:p>
          <a:p>
            <a:pPr algn="ctr"/>
            <a:r>
              <a:rPr lang="es-MX" sz="1800" dirty="0">
                <a:latin typeface="+mj-lt"/>
              </a:rPr>
              <a:t>y = </a:t>
            </a:r>
            <a:r>
              <a:rPr lang="es-MX" sz="1800" u="sng" dirty="0">
                <a:latin typeface="+mj-lt"/>
              </a:rPr>
              <a:t>12</a:t>
            </a:r>
          </a:p>
          <a:p>
            <a:pPr algn="ctr"/>
            <a:r>
              <a:rPr lang="es-MX" sz="1800" dirty="0">
                <a:latin typeface="+mj-lt"/>
              </a:rPr>
              <a:t>    4</a:t>
            </a:r>
          </a:p>
          <a:p>
            <a:pPr algn="ctr"/>
            <a:r>
              <a:rPr lang="es-MX" sz="1800" dirty="0">
                <a:latin typeface="+mj-lt"/>
              </a:rPr>
              <a:t>y = 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5A94264-98C4-43A3-A934-F246F86CB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8522" y="569844"/>
            <a:ext cx="4927158" cy="5857459"/>
          </a:xfrm>
        </p:spPr>
        <p:txBody>
          <a:bodyPr>
            <a:normAutofit/>
          </a:bodyPr>
          <a:lstStyle/>
          <a:p>
            <a:r>
              <a:rPr lang="es-CL" sz="1800" dirty="0"/>
              <a:t>Calculamos x sustituyendo y</a:t>
            </a:r>
          </a:p>
          <a:p>
            <a:pPr algn="ctr"/>
            <a:r>
              <a:rPr lang="es-CL" sz="1800" dirty="0"/>
              <a:t>x = 3y </a:t>
            </a:r>
          </a:p>
          <a:p>
            <a:pPr algn="ctr"/>
            <a:r>
              <a:rPr lang="es-CL" sz="1800" dirty="0"/>
              <a:t>x = 3 * 3</a:t>
            </a:r>
          </a:p>
          <a:p>
            <a:pPr algn="ctr"/>
            <a:r>
              <a:rPr lang="es-CL" sz="1800" dirty="0"/>
              <a:t>x = 9 </a:t>
            </a:r>
          </a:p>
          <a:p>
            <a:r>
              <a:rPr lang="es-MX" sz="1800" dirty="0"/>
              <a:t>Por tanto, el número es 93.</a:t>
            </a:r>
            <a:endParaRPr lang="es-CL" sz="1800" dirty="0"/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xmlns="" id="{612CF229-4F42-4E69-B5B5-BB96638CBC0E}"/>
              </a:ext>
            </a:extLst>
          </p:cNvPr>
          <p:cNvSpPr/>
          <p:nvPr/>
        </p:nvSpPr>
        <p:spPr>
          <a:xfrm>
            <a:off x="1676398" y="2713383"/>
            <a:ext cx="119269" cy="7156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0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xmlns="" id="{85406F88-4570-47EA-847B-4241F6EA0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6104" y="662610"/>
            <a:ext cx="5100912" cy="5724938"/>
          </a:xfrm>
        </p:spPr>
        <p:txBody>
          <a:bodyPr>
            <a:normAutofit/>
          </a:bodyPr>
          <a:lstStyle/>
          <a:p>
            <a:r>
              <a:rPr lang="es-CL" sz="1800" dirty="0">
                <a:latin typeface="+mj-lt"/>
              </a:rPr>
              <a:t>3. </a:t>
            </a:r>
            <a:r>
              <a:rPr lang="es-MX" sz="1800" dirty="0">
                <a:latin typeface="+mj-lt"/>
              </a:rPr>
              <a:t>Alberto y su padre se llevan 25 años de edad. Calcular la edad de Alberto sabiendo que dentro de 15 años la edad de su padre será el doble que la suya.</a:t>
            </a:r>
          </a:p>
          <a:p>
            <a:r>
              <a:rPr lang="es-MX" sz="1800" dirty="0">
                <a:latin typeface="+mj-lt"/>
              </a:rPr>
              <a:t>Si la edad de Alberto es x y la de su padre es y, sabemos que:</a:t>
            </a:r>
          </a:p>
          <a:p>
            <a:pPr algn="ctr"/>
            <a:r>
              <a:rPr lang="es-MX" sz="1800" dirty="0">
                <a:latin typeface="+mj-lt"/>
              </a:rPr>
              <a:t>x + 25 = y</a:t>
            </a:r>
          </a:p>
          <a:p>
            <a:r>
              <a:rPr lang="es-MX" sz="1800" dirty="0">
                <a:latin typeface="+mj-lt"/>
              </a:rPr>
              <a:t>Dentro de 15 años, la edad de Alberto será x + 15 y la de su padre y + 15. Si para entonces la edad del padre es el doble que la de Alberto.</a:t>
            </a:r>
          </a:p>
          <a:p>
            <a:pPr algn="ctr"/>
            <a:r>
              <a:rPr lang="es-MX" sz="1800" dirty="0">
                <a:latin typeface="+mj-lt"/>
              </a:rPr>
              <a:t>2*(x + 15) = (y + 15)</a:t>
            </a:r>
          </a:p>
          <a:p>
            <a:pPr algn="ctr"/>
            <a:r>
              <a:rPr lang="es-MX" sz="1800" dirty="0">
                <a:latin typeface="+mj-lt"/>
              </a:rPr>
              <a:t>2x + 30 = y + 15</a:t>
            </a:r>
          </a:p>
          <a:p>
            <a:pPr marL="0" indent="0" algn="ctr">
              <a:buNone/>
            </a:pPr>
            <a:r>
              <a:rPr lang="es-MX" sz="1800" dirty="0">
                <a:latin typeface="+mj-lt"/>
              </a:rPr>
              <a:t>2x = y + 15 – 30 </a:t>
            </a:r>
          </a:p>
          <a:p>
            <a:pPr marL="0" indent="0" algn="ctr">
              <a:buNone/>
            </a:pPr>
            <a:r>
              <a:rPr lang="es-MX" sz="1800" dirty="0">
                <a:latin typeface="+mj-lt"/>
              </a:rPr>
              <a:t>2x =y - 15 </a:t>
            </a:r>
            <a:endParaRPr lang="es-CL" sz="1800" dirty="0">
              <a:latin typeface="+mj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4A5CEC7-4699-47F9-A897-83209BC73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662610"/>
            <a:ext cx="5059680" cy="5724937"/>
          </a:xfrm>
        </p:spPr>
        <p:txBody>
          <a:bodyPr/>
          <a:lstStyle/>
          <a:p>
            <a:r>
              <a:rPr lang="es-MX" sz="1800" b="0" i="0" dirty="0">
                <a:solidFill>
                  <a:srgbClr val="000000"/>
                </a:solidFill>
                <a:effectLst/>
                <a:latin typeface="+mj-lt"/>
              </a:rPr>
              <a:t>El sistema de ecuaciones es:</a:t>
            </a:r>
          </a:p>
          <a:p>
            <a:pPr algn="ctr"/>
            <a:r>
              <a:rPr lang="es-MX" sz="1800" dirty="0">
                <a:solidFill>
                  <a:srgbClr val="000000"/>
                </a:solidFill>
                <a:latin typeface="+mj-lt"/>
              </a:rPr>
              <a:t>x + 25 = y</a:t>
            </a:r>
          </a:p>
          <a:p>
            <a:pPr algn="ctr"/>
            <a:r>
              <a:rPr lang="es-MX" sz="1800" b="0" i="0" dirty="0">
                <a:solidFill>
                  <a:srgbClr val="000000"/>
                </a:solidFill>
                <a:effectLst/>
                <a:latin typeface="+mj-lt"/>
              </a:rPr>
              <a:t>2x = y – 15</a:t>
            </a:r>
          </a:p>
          <a:p>
            <a:r>
              <a:rPr lang="es-MX" sz="1800" dirty="0">
                <a:latin typeface="+mj-lt"/>
              </a:rPr>
              <a:t>Resolvemos el </a:t>
            </a:r>
            <a:r>
              <a:rPr lang="es-MX" sz="1800" b="1" dirty="0">
                <a:solidFill>
                  <a:srgbClr val="FF0000"/>
                </a:solidFill>
                <a:latin typeface="+mj-lt"/>
              </a:rPr>
              <a:t>sistema por sustitución</a:t>
            </a:r>
            <a:r>
              <a:rPr lang="es-MX" sz="1800" dirty="0">
                <a:latin typeface="+mj-lt"/>
              </a:rPr>
              <a:t>. Como tenemos despejada la y en la primera ecuación, sustituimos en la segunda:</a:t>
            </a:r>
          </a:p>
          <a:p>
            <a:pPr algn="ctr"/>
            <a:r>
              <a:rPr lang="es-MX" sz="1800" dirty="0">
                <a:latin typeface="+mj-lt"/>
              </a:rPr>
              <a:t>2x= y – 15</a:t>
            </a:r>
          </a:p>
          <a:p>
            <a:pPr algn="ctr"/>
            <a:r>
              <a:rPr lang="es-MX" sz="1800" dirty="0">
                <a:latin typeface="+mj-lt"/>
              </a:rPr>
              <a:t>2x = (x + 25) – 15</a:t>
            </a:r>
          </a:p>
          <a:p>
            <a:pPr algn="ctr"/>
            <a:r>
              <a:rPr lang="es-MX" sz="1800" dirty="0">
                <a:latin typeface="+mj-lt"/>
              </a:rPr>
              <a:t>2x = x + 10</a:t>
            </a:r>
          </a:p>
          <a:p>
            <a:pPr algn="ctr"/>
            <a:r>
              <a:rPr lang="es-MX" sz="1800" dirty="0">
                <a:latin typeface="+mj-lt"/>
              </a:rPr>
              <a:t>x = 10</a:t>
            </a:r>
          </a:p>
          <a:p>
            <a:r>
              <a:rPr lang="es-MX" sz="1800" dirty="0">
                <a:latin typeface="+mj-lt"/>
              </a:rPr>
              <a:t>Por tanto, Alberto tiene 10 años.</a:t>
            </a:r>
            <a:endParaRPr lang="es-CL" sz="1800" dirty="0">
              <a:latin typeface="+mj-lt"/>
            </a:endParaRP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xmlns="" id="{F5483680-97E2-4E51-80D7-77851E7EBF4E}"/>
              </a:ext>
            </a:extLst>
          </p:cNvPr>
          <p:cNvSpPr/>
          <p:nvPr/>
        </p:nvSpPr>
        <p:spPr>
          <a:xfrm>
            <a:off x="7739270" y="1126435"/>
            <a:ext cx="251791" cy="78187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286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C8802FFF-F694-4941-B546-33A693ADD824}"/>
              </a:ext>
            </a:extLst>
          </p:cNvPr>
          <p:cNvSpPr txBox="1"/>
          <p:nvPr/>
        </p:nvSpPr>
        <p:spPr>
          <a:xfrm rot="1168443">
            <a:off x="7580244" y="1510747"/>
            <a:ext cx="4373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+mj-lt"/>
              </a:rPr>
              <a:t>Si tienes dudas envíalas a mi correo institucional</a:t>
            </a:r>
          </a:p>
          <a:p>
            <a:r>
              <a:rPr lang="es-CL" dirty="0">
                <a:latin typeface="+mj-lt"/>
              </a:rPr>
              <a:t>losorio@sanfernandocollege.cl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2DBE0C6-7FB2-44B8-BE87-355AA7A6C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2791" y="469618"/>
            <a:ext cx="3225064" cy="30055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34F427C4-1192-44AE-8F86-858B2717A8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1758" y="3229403"/>
            <a:ext cx="4007451" cy="30055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3744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VTI">
  <a:themeElements>
    <a:clrScheme name="Brights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42167640_TF66722518.potx" id="{F2504BF5-0A77-4B5B-B9E3-EA53D5AA19F9}" vid="{CDB9035B-E1D9-4BE0-A70D-BA8A617386C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2FE978-FCBC-4C90-A410-B547AA706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F4328E-77DF-41E8-952F-124AE19F1F7C}">
  <ds:schemaRefs>
    <ds:schemaRef ds:uri="16c05727-aa75-4e4a-9b5f-8a80a1165891"/>
    <ds:schemaRef ds:uri="http://www.w3.org/XML/1998/namespace"/>
    <ds:schemaRef ds:uri="71af3243-3dd4-4a8d-8c0d-dd76da1f02a5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A7FA506-1E93-4CA4-B270-1F08FD18C3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ventas ligera</Template>
  <TotalTime>128</TotalTime>
  <Words>502</Words>
  <Application>Microsoft Office PowerPoint</Application>
  <PresentationFormat>Personalizado</PresentationFormat>
  <Paragraphs>92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RetrospectVTI</vt:lpstr>
      <vt:lpstr>Material Complementario Primeros Medios </vt:lpstr>
      <vt:lpstr>OA 4. Resolver sistemas de ecuaciones lineales (2x2) relacionados con problemas de la vida diaria y de otras asignaturas, mediante representaciones gráficas y simbólicas, de manera manual y/o con software educativo. </vt:lpstr>
      <vt:lpstr>Presentación de PowerPoint</vt:lpstr>
      <vt:lpstr>Método de Reducción</vt:lpstr>
      <vt:lpstr>Presentación de PowerPoint</vt:lpstr>
      <vt:lpstr>Resolución de problemas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Complementario Primeros Medios</dc:title>
  <dc:creator>lia carolina osorio perez</dc:creator>
  <cp:lastModifiedBy>Enlaces</cp:lastModifiedBy>
  <cp:revision>16</cp:revision>
  <dcterms:created xsi:type="dcterms:W3CDTF">2020-11-07T20:13:00Z</dcterms:created>
  <dcterms:modified xsi:type="dcterms:W3CDTF">2020-11-09T13:16:46Z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