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712" autoAdjust="0"/>
  </p:normalViewPr>
  <p:slideViewPr>
    <p:cSldViewPr snapToGrid="0">
      <p:cViewPr>
        <p:scale>
          <a:sx n="79" d="100"/>
          <a:sy n="79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4683E8-0568-49C4-9C2E-54ABAE740D5B}" type="datetime1">
              <a:rPr lang="es-ES" smtClean="0"/>
              <a:t>02/11/2020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89F6-463E-4F8A-9661-013CBCA5CB6B}" type="datetime1">
              <a:rPr lang="es-ES" smtClean="0"/>
              <a:pPr/>
              <a:t>02/11/2020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1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1AB651-5612-4E6A-9B35-A555D082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xmlns="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xmlns="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Inserte su imagen aquí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0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anchos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1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de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xmlns="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Inserte su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es-ES" noProof="0"/>
              <a:t>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: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ct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xmlns="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/>
              <a:t>PÁGINA </a:t>
            </a:r>
            <a:fld id="{4A9B5881-4007-4345-955A-79C2656F0C49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xmlns="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xmlns="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posición de contenido 2">
            <a:extLst>
              <a:ext uri="{FF2B5EF4-FFF2-40B4-BE49-F238E27FC236}">
                <a16:creationId xmlns:a16="http://schemas.microsoft.com/office/drawing/2014/main" xmlns="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680322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transition spd="slow">
    <p:randomBar dir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cGhE8TUkc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1676409"/>
            <a:ext cx="4589689" cy="2436592"/>
          </a:xfrm>
        </p:spPr>
        <p:txBody>
          <a:bodyPr rtlCol="0"/>
          <a:lstStyle/>
          <a:p>
            <a:pPr rtl="0"/>
            <a:r>
              <a:rPr lang="es-ES" sz="6000" dirty="0"/>
              <a:t>Material complementario Primeros medios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s-ES" dirty="0"/>
              <a:t>Profesora: Lía Carolina Osorio Pérez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xmlns="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s-ES"/>
              <a:t>PÁGINA </a:t>
            </a:r>
            <a:fld id="{4A9B5881-4007-4345-955A-79C2656F0C49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xmlns="" id="{B99C53DD-D81B-4047-89CF-5F6491D7A3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74" b="57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2B26B0-33CE-4033-8CA3-44E6A2A3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855"/>
            <a:ext cx="7444409" cy="772107"/>
          </a:xfrm>
        </p:spPr>
        <p:txBody>
          <a:bodyPr/>
          <a:lstStyle/>
          <a:p>
            <a:r>
              <a:rPr lang="es-CL" dirty="0"/>
              <a:t>Si quieres aprender un poco mas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4240526-D0DA-4CA7-9E66-41DA4B60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>
                <a:hlinkClick r:id="rId2"/>
              </a:rPr>
              <a:t>https://www.youtube.com/watch?v=ucGhE8TUkcE</a:t>
            </a:r>
            <a:endParaRPr lang="es-CL" sz="2800" dirty="0"/>
          </a:p>
          <a:p>
            <a:pPr marL="0" indent="0">
              <a:buNone/>
            </a:pPr>
            <a:endParaRPr lang="es-CL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224A72C-81C2-458C-A73B-08BAA4048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/>
              <a:t>PÁGINA </a:t>
            </a:r>
            <a:fld id="{4A9B5881-4007-4345-955A-79C2656F0C49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258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B3214CA-2426-4890-BE1E-23A3C5B0A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/>
              <a:t>PÁGINA </a:t>
            </a:r>
            <a:fld id="{4A9B5881-4007-4345-955A-79C2656F0C49}" type="slidenum">
              <a:rPr lang="es-ES" smtClean="0"/>
              <a:pPr rtl="0"/>
              <a:t>11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85B80CB-899E-4967-A935-D49D6FFB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6259">
            <a:off x="799621" y="922069"/>
            <a:ext cx="2990502" cy="2506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902F6A2-8DCC-48B1-8282-BC890B450C32}"/>
              </a:ext>
            </a:extLst>
          </p:cNvPr>
          <p:cNvSpPr txBox="1"/>
          <p:nvPr/>
        </p:nvSpPr>
        <p:spPr>
          <a:xfrm rot="741849">
            <a:off x="7324477" y="845784"/>
            <a:ext cx="389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Si tienes dudas envíalas a mi correo institucional losorio@sanfernandocollege.cl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779DD1E-5775-46D5-A28D-0337E588250D}"/>
              </a:ext>
            </a:extLst>
          </p:cNvPr>
          <p:cNvSpPr txBox="1"/>
          <p:nvPr/>
        </p:nvSpPr>
        <p:spPr>
          <a:xfrm>
            <a:off x="1842052" y="3751409"/>
            <a:ext cx="4863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Queridos estudiantes: </a:t>
            </a:r>
          </a:p>
          <a:p>
            <a:r>
              <a:rPr lang="es-MX" dirty="0">
                <a:solidFill>
                  <a:schemeClr val="bg1"/>
                </a:solidFill>
              </a:rPr>
              <a:t>Comenzamos el penúltimo mes de este año, ha sido un año diferente, pero no menos importante.</a:t>
            </a:r>
          </a:p>
          <a:p>
            <a:r>
              <a:rPr lang="es-MX" dirty="0">
                <a:solidFill>
                  <a:schemeClr val="bg1"/>
                </a:solidFill>
              </a:rPr>
              <a:t>Le mando un tremendo abrazo afectuoso.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i="1" u="sng" dirty="0">
                <a:solidFill>
                  <a:schemeClr val="bg1"/>
                </a:solidFill>
              </a:rPr>
              <a:t>“Proponerse objetivos es el primer paso de convertir lo invisible en visible”. – Tony Robbins.</a:t>
            </a:r>
            <a:endParaRPr lang="es-CL" i="1" u="sng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E3E7AAB-B4D4-40B7-A190-D8F331F6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7251">
            <a:off x="8755940" y="3784235"/>
            <a:ext cx="2597860" cy="22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654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DE2893F7-7185-41CA-8C62-4558E2BC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0834"/>
            <a:ext cx="10515600" cy="3127513"/>
          </a:xfrm>
        </p:spPr>
        <p:txBody>
          <a:bodyPr>
            <a:noAutofit/>
          </a:bodyPr>
          <a:lstStyle/>
          <a:p>
            <a:pPr algn="just"/>
            <a:r>
              <a:rPr lang="es-MX" sz="2800" b="1" i="0" u="none" strike="noStrike" baseline="0" dirty="0">
                <a:latin typeface="Calibri" panose="020F0502020204030204" pitchFamily="34" charset="0"/>
              </a:rPr>
              <a:t>OA 4. </a:t>
            </a:r>
            <a:r>
              <a:rPr lang="es-MX" sz="2800" b="0" i="0" u="none" strike="noStrike" baseline="0" dirty="0">
                <a:latin typeface="Calibri" panose="020F0502020204030204" pitchFamily="34" charset="0"/>
              </a:rPr>
              <a:t>Resolver sistemas de ecuaciones lineales (2x2) relacionados con problemas de la vida diaria y de otras asignaturas, mediante representaciones gráficas y simbólicas, de manera manual y/o con software educativo. OA 4. Resolver sistemas de ecuaciones lineales (2x2) relacionados con problemas de la vida diaria y de otras asignaturas, mediante representaciones gráficas y simbólicas, de manera manual y/o con software educativo.</a:t>
            </a:r>
            <a:endParaRPr lang="es-CL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A4EE9B6-E97A-421E-B850-6A42AA44D3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07591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1E1FF80-ACCC-458C-8F25-18129AAF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CL" dirty="0"/>
              <a:t>Método de Sustitución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73BD792B-C402-4D88-A4F3-47CD2669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3600" dirty="0"/>
              <a:t>El método de sustitución consiste en aislar en una ecuación una de las dos incógnitas para sustituirla en la otra ecuación.</a:t>
            </a:r>
          </a:p>
          <a:p>
            <a:pPr marL="0" indent="0" algn="just">
              <a:buNone/>
            </a:pPr>
            <a:r>
              <a:rPr lang="es-MX" sz="3600" dirty="0"/>
              <a:t>Este método es aconsejable cuando una de las incógnitas tiene coeficiente 1.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BAE5FB-36A8-4A96-AC79-5620E22A9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4C6DBDA-FA10-4FEC-998B-DD49849C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legreya Sans"/>
              </a:rPr>
              <a:t>Ejemplo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legreya Sans"/>
              </a:rPr>
              <a:t>  </a:t>
            </a:r>
            <a:r>
              <a:rPr kumimoji="0" lang="es-CL" altLang="es-CL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legreya Sans"/>
              </a:rPr>
              <a:t>              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xmlns="" id="{6FD7AD2B-E21D-40AA-8F9B-F031AF5272E2}"/>
              </a:ext>
            </a:extLst>
          </p:cNvPr>
          <p:cNvSpPr/>
          <p:nvPr/>
        </p:nvSpPr>
        <p:spPr>
          <a:xfrm>
            <a:off x="3167270" y="4094922"/>
            <a:ext cx="159026" cy="67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767163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36E464-45D3-4C01-A5F2-FE9607DA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33426E5-35DB-46E0-BB76-8878B60A78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                                   4 + X = 2Y</a:t>
            </a:r>
          </a:p>
          <a:p>
            <a:pPr marL="0" indent="0">
              <a:buNone/>
            </a:pPr>
            <a:r>
              <a:rPr lang="es-MX" dirty="0"/>
              <a:t>		            2X – Y = 1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1. Aislamos una incógnita</a:t>
            </a:r>
          </a:p>
          <a:p>
            <a:pPr marL="0" indent="0" algn="just">
              <a:buNone/>
            </a:pPr>
            <a:r>
              <a:rPr lang="es-MX" dirty="0"/>
              <a:t>Vamos a aislar la x de la primera ecuación. Como su coeficiente es 1, sólo tenemos que pasar el 4 restando al otro lado:</a:t>
            </a:r>
          </a:p>
          <a:p>
            <a:pPr marL="0" indent="0">
              <a:buNone/>
            </a:pPr>
            <a:r>
              <a:rPr lang="es-MX" dirty="0"/>
              <a:t>                                         4 + X = 2y</a:t>
            </a:r>
          </a:p>
          <a:p>
            <a:pPr marL="0" indent="0">
              <a:buNone/>
            </a:pPr>
            <a:r>
              <a:rPr lang="es-CL" dirty="0"/>
              <a:t>		         x = 2y - 4 </a:t>
            </a:r>
          </a:p>
          <a:p>
            <a:pPr marL="0" indent="0">
              <a:buNone/>
            </a:pPr>
            <a:r>
              <a:rPr lang="es-CL" dirty="0"/>
              <a:t>Ya tenemos la incógnita X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C66E9743-9547-453B-83CB-90FE0182AD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2. Sustituimos la incógnita en la otra ecuación</a:t>
            </a:r>
          </a:p>
          <a:p>
            <a:pPr marL="0" indent="0" algn="just">
              <a:buNone/>
            </a:pPr>
            <a:r>
              <a:rPr lang="es-MX" dirty="0"/>
              <a:t>Como tenemos que la incógnita x es igual 2y-4, escribimos 2y-4 en lugar de la x en la segunda ecuación (sustituimos la x):</a:t>
            </a:r>
          </a:p>
          <a:p>
            <a:pPr marL="0" indent="0">
              <a:buNone/>
            </a:pPr>
            <a:r>
              <a:rPr lang="es-MX" dirty="0"/>
              <a:t>	        2x – y = 1</a:t>
            </a:r>
          </a:p>
          <a:p>
            <a:pPr marL="0" indent="0">
              <a:buNone/>
            </a:pPr>
            <a:r>
              <a:rPr lang="es-MX" dirty="0"/>
              <a:t>	       2*(2y – 4) – y = 1</a:t>
            </a:r>
          </a:p>
          <a:p>
            <a:pPr marL="0" indent="0">
              <a:buNone/>
            </a:pPr>
            <a:r>
              <a:rPr lang="es-CL" dirty="0"/>
              <a:t>                       4y – 8 – y = 1 </a:t>
            </a:r>
          </a:p>
          <a:p>
            <a:pPr marL="0" indent="0" algn="just">
              <a:buNone/>
            </a:pPr>
            <a:r>
              <a:rPr lang="es-MX" dirty="0"/>
              <a:t>Observen que hemos utilizado paréntesis porque el coeficiente 2 tiene que multiplicar a todos los términos.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49AC93B-6DB6-4D53-B1D5-C938F25BA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xmlns="" id="{33CEFF24-2A01-4B8D-9E35-4024D4C503EA}"/>
              </a:ext>
            </a:extLst>
          </p:cNvPr>
          <p:cNvSpPr/>
          <p:nvPr/>
        </p:nvSpPr>
        <p:spPr>
          <a:xfrm>
            <a:off x="3008243" y="1881809"/>
            <a:ext cx="357809" cy="7721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11542735-CC0E-45A2-8358-6465AD704A1E}"/>
              </a:ext>
            </a:extLst>
          </p:cNvPr>
          <p:cNvCxnSpPr/>
          <p:nvPr/>
        </p:nvCxnSpPr>
        <p:spPr>
          <a:xfrm>
            <a:off x="4373217" y="4558747"/>
            <a:ext cx="225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DE75FF9E-FFA2-4AA7-A143-F341D78D372D}"/>
              </a:ext>
            </a:extLst>
          </p:cNvPr>
          <p:cNvCxnSpPr/>
          <p:nvPr/>
        </p:nvCxnSpPr>
        <p:spPr>
          <a:xfrm>
            <a:off x="9395791" y="3429000"/>
            <a:ext cx="278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371CE65-ADC1-4A49-9A72-8BFD22DF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30" y="3691254"/>
            <a:ext cx="359695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183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FABA7F-FC8D-4B34-9D63-589C83A2B5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3. Resolvemos la ecuación obtenida:</a:t>
            </a:r>
          </a:p>
          <a:p>
            <a:pPr marL="0" indent="0">
              <a:buNone/>
            </a:pPr>
            <a:r>
              <a:rPr lang="es-CL" dirty="0"/>
              <a:t>	    4y – 8 – y = 1 </a:t>
            </a:r>
          </a:p>
          <a:p>
            <a:pPr marL="0" indent="0">
              <a:buNone/>
            </a:pPr>
            <a:r>
              <a:rPr lang="es-CL" dirty="0"/>
              <a:t>	    3y – 8 = 1 </a:t>
            </a:r>
          </a:p>
          <a:p>
            <a:pPr marL="0" indent="0">
              <a:buNone/>
            </a:pPr>
            <a:r>
              <a:rPr lang="es-CL" dirty="0"/>
              <a:t>	    3y = 9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	    y = </a:t>
            </a:r>
            <a:r>
              <a:rPr lang="es-CL" u="sng" dirty="0"/>
              <a:t>9</a:t>
            </a:r>
            <a:r>
              <a:rPr lang="es-CL" dirty="0"/>
              <a:t> = 3</a:t>
            </a:r>
          </a:p>
          <a:p>
            <a:pPr marL="0" indent="0">
              <a:buNone/>
            </a:pPr>
            <a:r>
              <a:rPr lang="es-CL" dirty="0"/>
              <a:t>                          3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MX" dirty="0"/>
              <a:t>Ya sabemos una incógnita: y=3.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EFA2DB5-73C7-4853-85F0-0BC1F88D99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dirty="0"/>
              <a:t>4. </a:t>
            </a:r>
            <a:r>
              <a:rPr lang="es-MX" dirty="0"/>
              <a:t>Calculamos la otra incógnita sustituyendo:</a:t>
            </a:r>
          </a:p>
          <a:p>
            <a:pPr marL="0" indent="0" algn="just">
              <a:buNone/>
            </a:pPr>
            <a:r>
              <a:rPr lang="es-MX" dirty="0"/>
              <a:t>Al despejar la incógnita x teníamos</a:t>
            </a:r>
          </a:p>
          <a:p>
            <a:pPr marL="0" indent="0">
              <a:buNone/>
            </a:pPr>
            <a:r>
              <a:rPr lang="es-CL" dirty="0"/>
              <a:t>	   x = 2y - 4 </a:t>
            </a:r>
          </a:p>
          <a:p>
            <a:pPr marL="0" indent="0" algn="just">
              <a:buNone/>
            </a:pPr>
            <a:r>
              <a:rPr lang="es-MX" dirty="0"/>
              <a:t>Como conocemos y=3, sustituimos en la ecuación:</a:t>
            </a:r>
          </a:p>
          <a:p>
            <a:pPr marL="0" indent="0" algn="just">
              <a:buNone/>
            </a:pPr>
            <a:r>
              <a:rPr lang="es-MX" dirty="0"/>
              <a:t>	   x = 2y - 4 </a:t>
            </a:r>
          </a:p>
          <a:p>
            <a:pPr marL="0" indent="0" algn="just">
              <a:buNone/>
            </a:pPr>
            <a:r>
              <a:rPr lang="es-MX" dirty="0"/>
              <a:t>	   x = 2 * 3 – 4 </a:t>
            </a:r>
          </a:p>
          <a:p>
            <a:pPr marL="0" indent="0" algn="just">
              <a:buNone/>
            </a:pPr>
            <a:r>
              <a:rPr lang="es-MX" dirty="0"/>
              <a:t>	   x = 6 – 4 = 2 </a:t>
            </a:r>
          </a:p>
          <a:p>
            <a:pPr marL="0" indent="0" algn="just">
              <a:buNone/>
            </a:pPr>
            <a:r>
              <a:rPr lang="es-MX" dirty="0"/>
              <a:t>Por tanto, la otra incógnita es x=2.</a:t>
            </a:r>
          </a:p>
          <a:p>
            <a:pPr marL="0" indent="0" algn="just">
              <a:buNone/>
            </a:pPr>
            <a:r>
              <a:rPr lang="es-MX" dirty="0"/>
              <a:t>La solución del sistema es       x = 2</a:t>
            </a:r>
          </a:p>
          <a:p>
            <a:pPr marL="0" indent="0" algn="just">
              <a:buNone/>
            </a:pPr>
            <a:r>
              <a:rPr lang="es-MX" dirty="0"/>
              <a:t>			     y = 3</a:t>
            </a:r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DA2B788-EE47-46F5-B12B-E39C8622D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5</a:t>
            </a:fld>
            <a:endParaRPr lang="es-ES" noProof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7FAEE4C2-9A26-4ADF-A0E4-46D1FCCB8CA7}"/>
              </a:ext>
            </a:extLst>
          </p:cNvPr>
          <p:cNvCxnSpPr/>
          <p:nvPr/>
        </p:nvCxnSpPr>
        <p:spPr>
          <a:xfrm>
            <a:off x="3564835" y="2385391"/>
            <a:ext cx="371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9361578-C6C5-4499-9F85-0F0FE6A05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93" y="2780552"/>
            <a:ext cx="451143" cy="1646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C9B03C8-F962-464F-8362-0B4A75771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93" y="3175712"/>
            <a:ext cx="451143" cy="164606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60A2EE3C-790C-4F39-AEA5-007FE91BF8DD}"/>
              </a:ext>
            </a:extLst>
          </p:cNvPr>
          <p:cNvCxnSpPr/>
          <p:nvPr/>
        </p:nvCxnSpPr>
        <p:spPr>
          <a:xfrm>
            <a:off x="8719930" y="3829878"/>
            <a:ext cx="410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9F90229-F801-4319-AD06-5A514998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930" y="4194836"/>
            <a:ext cx="493819" cy="164606"/>
          </a:xfrm>
          <a:prstGeom prst="rect">
            <a:avLst/>
          </a:prstGeom>
        </p:spPr>
      </p:pic>
      <p:sp>
        <p:nvSpPr>
          <p:cNvPr id="16" name="Abrir llave 15">
            <a:extLst>
              <a:ext uri="{FF2B5EF4-FFF2-40B4-BE49-F238E27FC236}">
                <a16:creationId xmlns:a16="http://schemas.microsoft.com/office/drawing/2014/main" xmlns="" id="{AEF81456-7A35-4B65-A949-A513E2004FB9}"/>
              </a:ext>
            </a:extLst>
          </p:cNvPr>
          <p:cNvSpPr/>
          <p:nvPr/>
        </p:nvSpPr>
        <p:spPr>
          <a:xfrm>
            <a:off x="9117496" y="5326123"/>
            <a:ext cx="45719" cy="73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624950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3BCCCB6A-32C0-4868-AEDB-E894420B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s-CL" dirty="0"/>
              <a:t>2. Método de Igualación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20BA2F40-EDE6-45C4-BB85-0F17E8C98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El método de igualación consiste en aislar una incógnita en las dos ecuaciones para igualarlas.</a:t>
            </a:r>
          </a:p>
          <a:p>
            <a:pPr marL="0" indent="0" algn="just">
              <a:buNone/>
            </a:pPr>
            <a:r>
              <a:rPr lang="es-MX" sz="3600" dirty="0"/>
              <a:t>Este método es aconsejable cuando una misma incógnita es fácil de aislar en ambas ecuaciones.</a:t>
            </a:r>
            <a:endParaRPr lang="es-CL" sz="36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043E28F-883F-47CD-A275-AA272F5AC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1491402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B18E56B-5235-4421-9EEF-E693D81C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4B0645C-BF0C-479F-81D9-E10806620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0688"/>
            <a:ext cx="5181600" cy="4486275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 	      X – Y = 5                            </a:t>
            </a:r>
          </a:p>
          <a:p>
            <a:pPr marL="0" indent="0">
              <a:buNone/>
            </a:pPr>
            <a:r>
              <a:rPr lang="es-CL" dirty="0"/>
              <a:t>	     X + 2y = 1 </a:t>
            </a:r>
          </a:p>
          <a:p>
            <a:pPr marL="0" indent="0">
              <a:buNone/>
            </a:pPr>
            <a:r>
              <a:rPr lang="es-CL" dirty="0"/>
              <a:t>1.  </a:t>
            </a:r>
            <a:r>
              <a:rPr lang="es-MX" dirty="0"/>
              <a:t>Aislamos una incógnita en las dos ecuaciones</a:t>
            </a:r>
          </a:p>
          <a:p>
            <a:pPr marL="0" indent="0">
              <a:buNone/>
            </a:pPr>
            <a:r>
              <a:rPr lang="es-MX" dirty="0"/>
              <a:t>Escogemos aislar la incógnita x:</a:t>
            </a:r>
          </a:p>
          <a:p>
            <a:pPr marL="0" indent="0">
              <a:buNone/>
            </a:pPr>
            <a:r>
              <a:rPr lang="es-CL" dirty="0"/>
              <a:t>	    x – y = 5</a:t>
            </a:r>
          </a:p>
          <a:p>
            <a:pPr marL="0" indent="0">
              <a:buNone/>
            </a:pPr>
            <a:r>
              <a:rPr lang="es-CL" dirty="0"/>
              <a:t>                    x + 2y = 1 </a:t>
            </a:r>
          </a:p>
          <a:p>
            <a:pPr marL="0" indent="0">
              <a:buNone/>
            </a:pPr>
            <a:r>
              <a:rPr lang="es-CL" dirty="0"/>
              <a:t>                       </a:t>
            </a:r>
          </a:p>
          <a:p>
            <a:pPr marL="0" indent="0">
              <a:buNone/>
            </a:pPr>
            <a:r>
              <a:rPr lang="es-CL" dirty="0"/>
              <a:t>	    x = 5 + y </a:t>
            </a:r>
          </a:p>
          <a:p>
            <a:pPr marL="0" indent="0">
              <a:buNone/>
            </a:pPr>
            <a:r>
              <a:rPr lang="es-CL" dirty="0"/>
              <a:t>                    x =  -1 – 2y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80A7D94C-897C-478B-9243-9717E8E82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0261"/>
            <a:ext cx="5181600" cy="4586702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2. </a:t>
            </a:r>
            <a:r>
              <a:rPr lang="es-MX" sz="1800" dirty="0"/>
              <a:t>Igualamos las expresiones</a:t>
            </a:r>
          </a:p>
          <a:p>
            <a:pPr marL="0" indent="0">
              <a:buNone/>
            </a:pPr>
            <a:r>
              <a:rPr lang="es-MX" sz="1800" dirty="0"/>
              <a:t>Como x=x, podemos igualar las expresiones obtenidas:</a:t>
            </a:r>
          </a:p>
          <a:p>
            <a:pPr marL="0" indent="0">
              <a:buNone/>
            </a:pPr>
            <a:r>
              <a:rPr lang="es-MX" sz="1800" dirty="0"/>
              <a:t>	   5 + y = -1 – 2y </a:t>
            </a:r>
          </a:p>
          <a:p>
            <a:pPr marL="0" indent="0">
              <a:buNone/>
            </a:pPr>
            <a:r>
              <a:rPr lang="es-MX" sz="1800" dirty="0"/>
              <a:t>3. Resolvemos la ecuación</a:t>
            </a:r>
          </a:p>
          <a:p>
            <a:pPr marL="0" indent="0">
              <a:buNone/>
            </a:pPr>
            <a:r>
              <a:rPr lang="es-MX" sz="1800" dirty="0"/>
              <a:t>Resolvemos la ecuación de primer grado obtenida:</a:t>
            </a:r>
          </a:p>
          <a:p>
            <a:pPr marL="0" indent="0">
              <a:buNone/>
            </a:pPr>
            <a:r>
              <a:rPr lang="es-MX" sz="1800" dirty="0"/>
              <a:t>	   5 + y = -1 – 2y</a:t>
            </a:r>
          </a:p>
          <a:p>
            <a:pPr marL="0" indent="0">
              <a:buNone/>
            </a:pPr>
            <a:r>
              <a:rPr lang="es-MX" sz="1800" dirty="0"/>
              <a:t>	  2y + y = -1 – 5 </a:t>
            </a:r>
          </a:p>
          <a:p>
            <a:pPr marL="0" indent="0">
              <a:buNone/>
            </a:pPr>
            <a:r>
              <a:rPr lang="es-CL" sz="1800" dirty="0"/>
              <a:t>	   3y = - 6</a:t>
            </a:r>
          </a:p>
          <a:p>
            <a:pPr marL="0" indent="0">
              <a:buNone/>
            </a:pPr>
            <a:r>
              <a:rPr lang="es-CL" sz="1800" dirty="0"/>
              <a:t>	  y = - </a:t>
            </a:r>
            <a:r>
              <a:rPr lang="es-CL" sz="1800" u="sng" dirty="0"/>
              <a:t>6</a:t>
            </a:r>
            <a:r>
              <a:rPr lang="es-CL" sz="1800" dirty="0"/>
              <a:t>  </a:t>
            </a:r>
          </a:p>
          <a:p>
            <a:pPr marL="0" indent="0">
              <a:buNone/>
            </a:pPr>
            <a:r>
              <a:rPr lang="es-CL" dirty="0"/>
              <a:t>	         3</a:t>
            </a:r>
          </a:p>
          <a:p>
            <a:pPr marL="0" indent="0">
              <a:buNone/>
            </a:pPr>
            <a:r>
              <a:rPr lang="es-CL" dirty="0"/>
              <a:t>	  y = - 2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F6E91D5-454D-4B2D-8232-D39F610656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xmlns="" id="{808590CE-C5EF-48E7-ACAA-75030DF98FB2}"/>
              </a:ext>
            </a:extLst>
          </p:cNvPr>
          <p:cNvSpPr/>
          <p:nvPr/>
        </p:nvSpPr>
        <p:spPr>
          <a:xfrm>
            <a:off x="1630017" y="1825625"/>
            <a:ext cx="331304" cy="7951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943B985-3698-40C8-9B0E-5318957B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24" y="3432503"/>
            <a:ext cx="365792" cy="804742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6A83C034-C664-4051-8965-3057B46DBECD}"/>
              </a:ext>
            </a:extLst>
          </p:cNvPr>
          <p:cNvCxnSpPr/>
          <p:nvPr/>
        </p:nvCxnSpPr>
        <p:spPr>
          <a:xfrm>
            <a:off x="2905539" y="3853122"/>
            <a:ext cx="265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52ED56A-C42B-4B30-8473-7732E3F5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588224" y="4572660"/>
            <a:ext cx="365792" cy="952664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361411E0-B1F0-4720-A3D6-CAAC86F0A0DB}"/>
              </a:ext>
            </a:extLst>
          </p:cNvPr>
          <p:cNvCxnSpPr/>
          <p:nvPr/>
        </p:nvCxnSpPr>
        <p:spPr>
          <a:xfrm>
            <a:off x="8803767" y="4122746"/>
            <a:ext cx="314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AE0D4F0-D28B-4939-900C-708E11FFD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930" y="4391926"/>
            <a:ext cx="396274" cy="16460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9CC0AA9-6E50-4DC4-84CC-1E6A249B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323" y="5281131"/>
            <a:ext cx="396274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885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FE3FDB5-9555-4923-B696-60CB9186DA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4. Calculamos la otra incógnita sustituyendo</a:t>
            </a:r>
          </a:p>
          <a:p>
            <a:pPr marL="0" indent="0" algn="just">
              <a:buNone/>
            </a:pPr>
            <a:r>
              <a:rPr lang="es-MX" dirty="0"/>
              <a:t>Sustituimos el valor de la incógnita y en alguna de las expresiones calculadas anteriormente (la primera, por ejemplo):</a:t>
            </a:r>
          </a:p>
          <a:p>
            <a:pPr marL="0" indent="0" algn="just">
              <a:buNone/>
            </a:pPr>
            <a:r>
              <a:rPr lang="es-MX" dirty="0"/>
              <a:t>	   x = 5 + y </a:t>
            </a:r>
          </a:p>
          <a:p>
            <a:pPr marL="0" indent="0">
              <a:buNone/>
            </a:pPr>
            <a:r>
              <a:rPr lang="es-MX" dirty="0"/>
              <a:t>	   x = 5 – 2 </a:t>
            </a:r>
          </a:p>
          <a:p>
            <a:pPr marL="0" indent="0">
              <a:buNone/>
            </a:pPr>
            <a:r>
              <a:rPr lang="es-MX" dirty="0"/>
              <a:t>	   x = 3</a:t>
            </a:r>
          </a:p>
          <a:p>
            <a:pPr marL="0" indent="0">
              <a:buNone/>
            </a:pPr>
            <a:r>
              <a:rPr lang="es-MX" dirty="0"/>
              <a:t>La solución del sistema es: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	x = 3</a:t>
            </a:r>
          </a:p>
          <a:p>
            <a:pPr marL="0" indent="0">
              <a:buNone/>
            </a:pPr>
            <a:r>
              <a:rPr lang="es-MX" dirty="0"/>
              <a:t>	y = - 2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ADBE62E-9D5F-4460-90B6-118BFF043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8</a:t>
            </a:fld>
            <a:endParaRPr lang="es-ES" noProof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56AC0E5B-A3B6-4D39-96D7-DCE55504D2AB}"/>
              </a:ext>
            </a:extLst>
          </p:cNvPr>
          <p:cNvCxnSpPr/>
          <p:nvPr/>
        </p:nvCxnSpPr>
        <p:spPr>
          <a:xfrm>
            <a:off x="2981740" y="3336235"/>
            <a:ext cx="384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1D5D9C0-2D67-4766-8E89-E3328B2B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3651497"/>
            <a:ext cx="469433" cy="164606"/>
          </a:xfrm>
          <a:prstGeom prst="rect">
            <a:avLst/>
          </a:prstGeom>
        </p:spPr>
      </p:pic>
      <p:sp>
        <p:nvSpPr>
          <p:cNvPr id="11" name="Abrir llave 10">
            <a:extLst>
              <a:ext uri="{FF2B5EF4-FFF2-40B4-BE49-F238E27FC236}">
                <a16:creationId xmlns:a16="http://schemas.microsoft.com/office/drawing/2014/main" xmlns="" id="{5E5E9DCF-B910-458D-8042-3F0FC2FDB920}"/>
              </a:ext>
            </a:extLst>
          </p:cNvPr>
          <p:cNvSpPr/>
          <p:nvPr/>
        </p:nvSpPr>
        <p:spPr>
          <a:xfrm>
            <a:off x="1577009" y="5088835"/>
            <a:ext cx="278296" cy="8746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766521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86796C47-F881-4552-94FD-D26FC356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EJERCICIOS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CAF99183-9E01-492F-B4BE-AFEE04A6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25368"/>
            <a:ext cx="6648448" cy="598487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Resolver el siguiente sistema por el método de </a:t>
            </a:r>
            <a:r>
              <a:rPr lang="es-MX" b="1" dirty="0"/>
              <a:t>igualación:</a:t>
            </a:r>
          </a:p>
          <a:p>
            <a:pPr marL="0" indent="0">
              <a:buNone/>
            </a:pPr>
            <a:r>
              <a:rPr lang="es-CL" dirty="0"/>
              <a:t>						</a:t>
            </a:r>
          </a:p>
          <a:p>
            <a:pPr marL="0" indent="0">
              <a:buNone/>
            </a:pPr>
            <a:r>
              <a:rPr lang="es-CL" dirty="0"/>
              <a:t>		   X =  </a:t>
            </a:r>
            <a:r>
              <a:rPr lang="es-CL" u="sng" dirty="0"/>
              <a:t>3Y – 5</a:t>
            </a:r>
          </a:p>
          <a:p>
            <a:pPr marL="0" indent="0">
              <a:buNone/>
            </a:pPr>
            <a:r>
              <a:rPr lang="es-CL" dirty="0"/>
              <a:t>			2</a:t>
            </a:r>
          </a:p>
          <a:p>
            <a:pPr marL="0" indent="0">
              <a:buNone/>
            </a:pPr>
            <a:r>
              <a:rPr lang="es-CL" dirty="0"/>
              <a:t>		  2y + x = 15</a:t>
            </a:r>
          </a:p>
          <a:p>
            <a:pPr marL="0" indent="0">
              <a:buNone/>
            </a:pPr>
            <a:r>
              <a:rPr lang="es-MX" dirty="0"/>
              <a:t>Resolver el siguiente sistema por el método de </a:t>
            </a:r>
            <a:r>
              <a:rPr lang="es-MX" b="1" dirty="0"/>
              <a:t>sustitución: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		 2x = 12 + 2y </a:t>
            </a:r>
          </a:p>
          <a:p>
            <a:pPr marL="0" indent="0">
              <a:buNone/>
            </a:pPr>
            <a:r>
              <a:rPr lang="es-CL" dirty="0"/>
              <a:t>		 3y – 2y = 5y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8F15401-3088-4055-B9E4-3F75C9017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s-ES" noProof="0"/>
              <a:t>PÁGINA </a:t>
            </a:r>
            <a:fld id="{4A9B5881-4007-4345-955A-79C2656F0C49}" type="slidenum">
              <a:rPr lang="es-ES" noProof="0" smtClean="0"/>
              <a:pPr rtl="0"/>
              <a:t>9</a:t>
            </a:fld>
            <a:endParaRPr lang="es-ES" noProof="0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xmlns="" id="{2E8016EF-0736-4B01-AFB0-12127015E15A}"/>
              </a:ext>
            </a:extLst>
          </p:cNvPr>
          <p:cNvSpPr/>
          <p:nvPr/>
        </p:nvSpPr>
        <p:spPr>
          <a:xfrm>
            <a:off x="6419046" y="2323548"/>
            <a:ext cx="410817" cy="1166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163D884-75FD-48C7-AD76-28F40058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0" y="4346713"/>
            <a:ext cx="438950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5089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6508521_TF67543618_Win32" id="{B016CF93-3DEA-481B-919A-725B726BCF73}" vid="{10296615-B534-492E-B94F-DD8FF143AF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32C0B-4052-44CB-9341-8AD8B2CC4712}">
  <ds:schemaRefs>
    <ds:schemaRef ds:uri="http://purl.org/dc/terms/"/>
    <ds:schemaRef ds:uri="http://schemas.microsoft.com/office/2006/documentManagement/types"/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enseñar un curso empresarial</Template>
  <TotalTime>98</TotalTime>
  <Words>368</Words>
  <Application>Microsoft Office PowerPoint</Application>
  <PresentationFormat>Personalizado</PresentationFormat>
  <Paragraphs>105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Material complementario Primeros medios </vt:lpstr>
      <vt:lpstr>OA 4. Resolver sistemas de ecuaciones lineales (2x2) relacionados con problemas de la vida diaria y de otras asignaturas, mediante representaciones gráficas y simbólicas, de manera manual y/o con software educativo. OA 4. Resolver sistemas de ecuaciones lineales (2x2) relacionados con problemas de la vida diaria y de otras asignaturas, mediante representaciones gráficas y simbólicas, de manera manual y/o con software educativo.</vt:lpstr>
      <vt:lpstr>Método de Sustitución</vt:lpstr>
      <vt:lpstr>EJEMPLO</vt:lpstr>
      <vt:lpstr>Presentación de PowerPoint</vt:lpstr>
      <vt:lpstr>2. Método de Igualación</vt:lpstr>
      <vt:lpstr>EJEMPLO </vt:lpstr>
      <vt:lpstr>Presentación de PowerPoint</vt:lpstr>
      <vt:lpstr>EJERCICIOS </vt:lpstr>
      <vt:lpstr>Si quieres aprender un poco mas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complementario Primeros medios</dc:title>
  <dc:creator>lia carolina osorio perez</dc:creator>
  <cp:lastModifiedBy>Enlaces</cp:lastModifiedBy>
  <cp:revision>11</cp:revision>
  <dcterms:created xsi:type="dcterms:W3CDTF">2020-11-02T10:21:44Z</dcterms:created>
  <dcterms:modified xsi:type="dcterms:W3CDTF">2020-11-02T18:27:13Z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