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4"/>
  </p:notesMasterIdLst>
  <p:handoutMasterIdLst>
    <p:handoutMasterId r:id="rId15"/>
  </p:handoutMasterIdLst>
  <p:sldIdLst>
    <p:sldId id="257" r:id="rId2"/>
    <p:sldId id="258" r:id="rId3"/>
    <p:sldId id="259" r:id="rId4"/>
    <p:sldId id="260" r:id="rId5"/>
    <p:sldId id="261" r:id="rId6"/>
    <p:sldId id="262" r:id="rId7"/>
    <p:sldId id="265" r:id="rId8"/>
    <p:sldId id="266" r:id="rId9"/>
    <p:sldId id="267" r:id="rId10"/>
    <p:sldId id="263" r:id="rId11"/>
    <p:sldId id="264" r:id="rId12"/>
    <p:sldId id="268" r:id="rId13"/>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82" autoAdjust="0"/>
  </p:normalViewPr>
  <p:slideViewPr>
    <p:cSldViewPr showGuides="1">
      <p:cViewPr>
        <p:scale>
          <a:sx n="81" d="100"/>
          <a:sy n="81" d="100"/>
        </p:scale>
        <p:origin x="-300" y="-3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2" d="100"/>
          <a:sy n="72" d="100"/>
        </p:scale>
        <p:origin x="325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A4581445-4071-4DA6-807C-9B9D9EE2AFE0}" type="datetime1">
              <a:rPr lang="es-ES" smtClean="0">
                <a:solidFill>
                  <a:schemeClr val="tx2"/>
                </a:solidFill>
              </a:rPr>
              <a:t>02/11/2020</a:t>
            </a:fld>
            <a:endParaRPr lang="es-ES" dirty="0">
              <a:solidFill>
                <a:schemeClr val="tx2"/>
              </a:solidFill>
            </a:endParaRPr>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solidFill>
                <a:schemeClr val="tx2"/>
              </a:solidFill>
            </a:endParaRPr>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s-ES">
                <a:solidFill>
                  <a:schemeClr val="tx2"/>
                </a:solidFill>
              </a:rPr>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pPr rtl="0"/>
            <a:fld id="{672B92B9-0BD8-4AB2-AA33-BC48A23B8A04}" type="datetime1">
              <a:rPr lang="es-ES" noProof="0" smtClean="0"/>
              <a:t>02/11/2020</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s-ES" noProof="0"/>
              <a:pPr rtl="0"/>
              <a:t>‹Nº›</a:t>
            </a:fld>
            <a:endParaRPr lang="es-ES"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a:t>1</a:t>
            </a:fld>
            <a:endParaRPr lang="es-ES" dirty="0"/>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o 13"/>
          <p:cNvGrpSpPr/>
          <p:nvPr/>
        </p:nvGrpSpPr>
        <p:grpSpPr>
          <a:xfrm>
            <a:off x="0" y="0"/>
            <a:ext cx="12190572" cy="6858000"/>
            <a:chOff x="0" y="0"/>
            <a:chExt cx="12190572" cy="6858000"/>
          </a:xfrm>
        </p:grpSpPr>
        <p:sp>
          <p:nvSpPr>
            <p:cNvPr id="13" name="Rectángulo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grpSp>
          <p:nvGrpSpPr>
            <p:cNvPr id="12" name="Grupo 11"/>
            <p:cNvGrpSpPr/>
            <p:nvPr/>
          </p:nvGrpSpPr>
          <p:grpSpPr>
            <a:xfrm>
              <a:off x="0" y="0"/>
              <a:ext cx="4742741" cy="6858000"/>
              <a:chOff x="0" y="0"/>
              <a:chExt cx="4742741" cy="6858000"/>
            </a:xfrm>
          </p:grpSpPr>
          <p:pic>
            <p:nvPicPr>
              <p:cNvPr id="9" name="Imagen 8" descr="Libros apilad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ángulo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sp>
        <p:nvSpPr>
          <p:cNvPr id="2" name="Título 1"/>
          <p:cNvSpPr>
            <a:spLocks noGrp="1"/>
          </p:cNvSpPr>
          <p:nvPr>
            <p:ph type="ctrTitle"/>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osición de fecha 4"/>
          <p:cNvSpPr>
            <a:spLocks noGrp="1"/>
          </p:cNvSpPr>
          <p:nvPr>
            <p:ph type="dt" sz="half" idx="10"/>
          </p:nvPr>
        </p:nvSpPr>
        <p:spPr/>
        <p:txBody>
          <a:bodyPr rtlCol="0"/>
          <a:lstStyle/>
          <a:p>
            <a:pPr rtl="0"/>
            <a:fld id="{6B702738-2322-469A-B933-AE0528DCDF1B}" type="datetime1">
              <a:rPr lang="es-ES" noProof="0" smtClean="0"/>
              <a:t>02/11/2020</a:t>
            </a:fld>
            <a:endParaRPr lang="es-ES" noProof="0" dirty="0"/>
          </a:p>
        </p:txBody>
      </p:sp>
      <p:sp>
        <p:nvSpPr>
          <p:cNvPr id="7" name="Marcador de posición de pie de página 6"/>
          <p:cNvSpPr>
            <a:spLocks noGrp="1"/>
          </p:cNvSpPr>
          <p:nvPr>
            <p:ph type="ftr" sz="quarter" idx="11"/>
          </p:nvPr>
        </p:nvSpPr>
        <p:spPr/>
        <p:txBody>
          <a:bodyPr rtlCol="0"/>
          <a:lstStyle/>
          <a:p>
            <a:pPr rtl="0"/>
            <a:r>
              <a:rPr lang="es-ES" noProof="0" dirty="0"/>
              <a:t>Agregar un pie de página</a:t>
            </a:r>
          </a:p>
        </p:txBody>
      </p:sp>
      <p:sp>
        <p:nvSpPr>
          <p:cNvPr id="11" name="Marcador de posición de número de diapositiva 10"/>
          <p:cNvSpPr>
            <a:spLocks noGrp="1"/>
          </p:cNvSpPr>
          <p:nvPr>
            <p:ph type="sldNum" sz="quarter" idx="12"/>
          </p:nvPr>
        </p:nvSpPr>
        <p:spPr/>
        <p:txBody>
          <a:bodyPr rtlCol="0"/>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38FF88A1-5E51-4CC2-8EE5-868FD055FEFE}" type="datetime1">
              <a:rPr lang="es-ES" noProof="0" smtClean="0"/>
              <a:t>02/11/2020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117309" y="274638"/>
            <a:ext cx="8532178" cy="5897561"/>
          </a:xfrm>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013A0803-D2E9-4E0C-BEA2-45E85428BC63}" type="datetime1">
              <a:rPr lang="es-ES" noProof="0" smtClean="0"/>
              <a:t>02/11/2020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D5E59B34-6A7F-44E9-B09D-AB0102A7D0C8}" type="datetime1">
              <a:rPr lang="es-ES" noProof="0" smtClean="0"/>
              <a:t>02/11/2020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DA60BA0E-20D0-4E7C-B286-26C960A6788F}" type="slidenum">
              <a:rPr lang="es-ES" noProof="0" smtClean="0"/>
              <a:t>‹Nº›</a:t>
            </a:fld>
            <a:endParaRPr lang="es-ES" noProof="0" dirty="0"/>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o 11"/>
          <p:cNvGrpSpPr/>
          <p:nvPr/>
        </p:nvGrpSpPr>
        <p:grpSpPr>
          <a:xfrm>
            <a:off x="1620" y="0"/>
            <a:ext cx="12188952" cy="6858000"/>
            <a:chOff x="1620" y="0"/>
            <a:chExt cx="12188952" cy="6858000"/>
          </a:xfrm>
        </p:grpSpPr>
        <p:sp>
          <p:nvSpPr>
            <p:cNvPr id="4" name="Rectángulo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ángulo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0" noProof="0" dirty="0">
                <a:solidFill>
                  <a:schemeClr val="tx2"/>
                </a:solidFill>
              </a:endParaRPr>
            </a:p>
          </p:txBody>
        </p:sp>
      </p:grpSp>
      <p:pic>
        <p:nvPicPr>
          <p:cNvPr id="5" name="Imagen 4" descr="Libros apilad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ítulo 1"/>
          <p:cNvSpPr>
            <a:spLocks noGrp="1"/>
          </p:cNvSpPr>
          <p:nvPr>
            <p:ph type="ctrTitle"/>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es-ES" noProof="0"/>
              <a:t>Haga clic para modificar el estilo de título del patrón</a:t>
            </a:r>
            <a:endParaRPr lang="es-ES" noProof="0" dirty="0"/>
          </a:p>
        </p:txBody>
      </p:sp>
      <p:sp>
        <p:nvSpPr>
          <p:cNvPr id="8" name="Subtítulo 2"/>
          <p:cNvSpPr>
            <a:spLocks noGrp="1"/>
          </p:cNvSpPr>
          <p:nvPr>
            <p:ph type="subTitle" idx="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2" name="Marcador de posición de fecha 1"/>
          <p:cNvSpPr>
            <a:spLocks noGrp="1"/>
          </p:cNvSpPr>
          <p:nvPr>
            <p:ph type="dt" sz="half" idx="10"/>
          </p:nvPr>
        </p:nvSpPr>
        <p:spPr/>
        <p:txBody>
          <a:bodyPr rtlCol="0"/>
          <a:lstStyle/>
          <a:p>
            <a:pPr rtl="0"/>
            <a:fld id="{BF933840-35B2-40B4-858E-99081AF3E99C}" type="datetime1">
              <a:rPr lang="es-ES" noProof="0" smtClean="0"/>
              <a:t>02/11/2020</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8" rtl="0"/>
            <a:endParaRPr lang="es-ES" noProof="0" dirty="0"/>
          </a:p>
        </p:txBody>
      </p:sp>
      <p:sp>
        <p:nvSpPr>
          <p:cNvPr id="4" name="Marcador de contenid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fecha 4"/>
          <p:cNvSpPr>
            <a:spLocks noGrp="1"/>
          </p:cNvSpPr>
          <p:nvPr>
            <p:ph type="dt" sz="half" idx="10"/>
          </p:nvPr>
        </p:nvSpPr>
        <p:spPr/>
        <p:txBody>
          <a:bodyPr rtlCol="0"/>
          <a:lstStyle/>
          <a:p>
            <a:pPr rtl="0"/>
            <a:fld id="{7767B639-8212-42BD-8C4D-B9F216AE9493}" type="datetime1">
              <a:rPr lang="es-ES" noProof="0" smtClean="0"/>
              <a:t>02/11/2020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121372" y="1608836"/>
            <a:ext cx="4973041" cy="512064"/>
          </a:xfrm>
        </p:spPr>
        <p:txBody>
          <a:bodyPr rtlCol="0" anchor="b">
            <a:noAutofit/>
          </a:bodyPr>
          <a:lstStyle>
            <a:lvl1pPr marL="0" indent="0">
              <a:lnSpc>
                <a:spcPct val="85000"/>
              </a:lnSpc>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a:t>Haga clic para modificar los estilos de texto del patrón</a:t>
            </a:r>
          </a:p>
        </p:txBody>
      </p:sp>
      <p:sp>
        <p:nvSpPr>
          <p:cNvPr id="4" name="Marcador de contenido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texto 4"/>
          <p:cNvSpPr>
            <a:spLocks noGrp="1"/>
          </p:cNvSpPr>
          <p:nvPr>
            <p:ph type="body" sz="quarter" idx="3"/>
          </p:nvPr>
        </p:nvSpPr>
        <p:spPr>
          <a:xfrm>
            <a:off x="6301622" y="1608836"/>
            <a:ext cx="4973041" cy="512064"/>
          </a:xfrm>
        </p:spPr>
        <p:txBody>
          <a:bodyPr rtlCol="0" anchor="b">
            <a:noAutofit/>
          </a:bodyPr>
          <a:lstStyle>
            <a:lvl1pPr marL="0" indent="0">
              <a:lnSpc>
                <a:spcPct val="85000"/>
              </a:lnSpc>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a:t>Haga clic para modificar los estilos de texto del patrón</a:t>
            </a:r>
          </a:p>
        </p:txBody>
      </p:sp>
      <p:sp>
        <p:nvSpPr>
          <p:cNvPr id="6" name="Marcador de contenido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7" name="Marcador de posición de fecha 6"/>
          <p:cNvSpPr>
            <a:spLocks noGrp="1"/>
          </p:cNvSpPr>
          <p:nvPr>
            <p:ph type="dt" sz="half" idx="10"/>
          </p:nvPr>
        </p:nvSpPr>
        <p:spPr/>
        <p:txBody>
          <a:bodyPr rtlCol="0"/>
          <a:lstStyle/>
          <a:p>
            <a:pPr rtl="0"/>
            <a:fld id="{0F3D8850-0FEB-4D45-A71C-77139FFD196F}" type="datetime1">
              <a:rPr lang="es-ES" noProof="0" smtClean="0"/>
              <a:t>02/11/2020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0371D217-6800-4023-BB72-23C2D8C44CAB}" type="datetime1">
              <a:rPr lang="es-ES" noProof="0" smtClean="0"/>
              <a:t>02/11/2020</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7FA3839D-3825-4B11-9F35-9863CC1E705D}" type="datetime1">
              <a:rPr lang="es-ES" noProof="0" smtClean="0"/>
              <a:t>02/11/2020</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455612" y="1701800"/>
            <a:ext cx="3351927" cy="2844800"/>
          </a:xfrm>
        </p:spPr>
        <p:txBody>
          <a:bodyPr rtlCol="0" anchor="b">
            <a:normAutofit/>
          </a:bodyPr>
          <a:lstStyle>
            <a:lvl1pPr algn="l">
              <a:defRPr sz="2000" b="1">
                <a:effectLst/>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p>
            <a:pPr rtl="0"/>
            <a:fld id="{E89E77C8-ECB9-43A2-B866-9F93B70412AD}" type="datetime1">
              <a:rPr lang="es-ES" noProof="0" smtClean="0"/>
              <a:t>02/11/2020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a:defRPr sz="2000" b="1">
                <a:effectLst/>
              </a:defRPr>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ES" noProof="0"/>
              <a:t>Haga clic en el icono para agregar una imagen</a:t>
            </a:r>
            <a:endParaRPr lang="es-ES" noProof="0" dirty="0"/>
          </a:p>
        </p:txBody>
      </p:sp>
      <p:sp>
        <p:nvSpPr>
          <p:cNvPr id="4" name="Marcador de texto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p>
            <a:pPr rtl="0"/>
            <a:fld id="{CB4EE502-D2E0-483E-B7B5-55E2E3202334}" type="datetime1">
              <a:rPr lang="es-ES" noProof="0" smtClean="0"/>
              <a:t>02/11/2020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upo 6"/>
          <p:cNvGrpSpPr/>
          <p:nvPr/>
        </p:nvGrpSpPr>
        <p:grpSpPr>
          <a:xfrm>
            <a:off x="1620" y="0"/>
            <a:ext cx="12188952" cy="6858000"/>
            <a:chOff x="1620" y="0"/>
            <a:chExt cx="12188952" cy="6858000"/>
          </a:xfrm>
        </p:grpSpPr>
        <p:sp>
          <p:nvSpPr>
            <p:cNvPr id="10" name="Rectángulo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8" name="Rectángulo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gr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99A194EE-8823-4C71-9F2B-FC48C0496596}" type="datetime1">
              <a:rPr lang="es-ES" noProof="0" smtClean="0"/>
              <a:t>02/11/2020</a:t>
            </a:fld>
            <a:endParaRPr lang="es-ES" noProof="0" dirty="0"/>
          </a:p>
        </p:txBody>
      </p:sp>
      <p:sp>
        <p:nvSpPr>
          <p:cNvPr id="5" name="Marcador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es-ES" noProof="0" dirty="0"/>
              <a:t>Agregar un pie de página</a:t>
            </a:r>
          </a:p>
        </p:txBody>
      </p:sp>
      <p:sp>
        <p:nvSpPr>
          <p:cNvPr id="6" name="Marcador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osorio@sanfernandocollege.cl"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a:t>Material complementario Primeros Medios</a:t>
            </a:r>
          </a:p>
        </p:txBody>
      </p:sp>
      <p:sp>
        <p:nvSpPr>
          <p:cNvPr id="5" name="Subtítulo 4"/>
          <p:cNvSpPr>
            <a:spLocks noGrp="1"/>
          </p:cNvSpPr>
          <p:nvPr>
            <p:ph type="subTitle" idx="1"/>
          </p:nvPr>
        </p:nvSpPr>
        <p:spPr/>
        <p:txBody>
          <a:bodyPr rtlCol="0"/>
          <a:lstStyle/>
          <a:p>
            <a:pPr rtl="0"/>
            <a:r>
              <a:rPr lang="es-ES" dirty="0"/>
              <a:t>Profesora: Lía Carolina Osorio Pérez</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582303-8793-4A77-885A-AC02344812B4}"/>
              </a:ext>
            </a:extLst>
          </p:cNvPr>
          <p:cNvSpPr>
            <a:spLocks noGrp="1"/>
          </p:cNvSpPr>
          <p:nvPr>
            <p:ph type="title"/>
          </p:nvPr>
        </p:nvSpPr>
        <p:spPr/>
        <p:txBody>
          <a:bodyPr>
            <a:normAutofit fontScale="90000"/>
          </a:bodyPr>
          <a:lstStyle/>
          <a:p>
            <a:r>
              <a:rPr lang="es-MX" dirty="0"/>
              <a:t/>
            </a:r>
            <a:br>
              <a:rPr lang="es-MX" dirty="0"/>
            </a:br>
            <a:r>
              <a:rPr lang="es-MX" dirty="0"/>
              <a:t/>
            </a:r>
            <a:br>
              <a:rPr lang="es-MX" dirty="0"/>
            </a:br>
            <a:r>
              <a:rPr lang="es-MX" dirty="0"/>
              <a:t>El mal hábito de fumar</a:t>
            </a:r>
            <a:br>
              <a:rPr lang="es-MX" dirty="0"/>
            </a:br>
            <a:r>
              <a:rPr lang="es-MX" dirty="0"/>
              <a:t>Señor Director:</a:t>
            </a:r>
            <a:endParaRPr lang="es-CL" dirty="0"/>
          </a:p>
        </p:txBody>
      </p:sp>
      <p:sp>
        <p:nvSpPr>
          <p:cNvPr id="3" name="Marcador de contenido 2">
            <a:extLst>
              <a:ext uri="{FF2B5EF4-FFF2-40B4-BE49-F238E27FC236}">
                <a16:creationId xmlns:a16="http://schemas.microsoft.com/office/drawing/2014/main" xmlns="" id="{FF030025-D74A-42B3-BCCD-DB6B4EFF78C8}"/>
              </a:ext>
            </a:extLst>
          </p:cNvPr>
          <p:cNvSpPr>
            <a:spLocks noGrp="1"/>
          </p:cNvSpPr>
          <p:nvPr>
            <p:ph idx="1"/>
          </p:nvPr>
        </p:nvSpPr>
        <p:spPr/>
        <p:txBody>
          <a:bodyPr>
            <a:normAutofit lnSpcReduction="10000"/>
          </a:bodyPr>
          <a:lstStyle/>
          <a:p>
            <a:pPr marL="0" indent="0">
              <a:buNone/>
            </a:pPr>
            <a:r>
              <a:rPr lang="es-MX" dirty="0"/>
              <a:t>En nuestra opinión, el cigarro es muy dañino y todos lo sabemos, pero no hacemos nada al respecto. Cada vez los adultos fuman más y más. Y lo hacen hasta con niños en frente. En nuestro colegio hemos hecho una encuesta a personas que fuman y todos los fumadores afirmaban saber los riesgos del tabaquismo, pero aun así fuman. Sabemos que fumar mucho te hace adicto, por lo que nadie debería fumar. Encontramos que debería ser obligatorio enseñar en los colegios sobre los riesgos del tabaco y del cigarro en sí.</a:t>
            </a:r>
          </a:p>
          <a:p>
            <a:pPr marL="0" indent="0">
              <a:buNone/>
            </a:pPr>
            <a:r>
              <a:rPr lang="es-MX" dirty="0"/>
              <a:t>Laura y Luz Covarrubias. Villa María </a:t>
            </a:r>
            <a:r>
              <a:rPr lang="es-MX" dirty="0" err="1"/>
              <a:t>Academy</a:t>
            </a:r>
            <a:r>
              <a:rPr lang="es-MX" dirty="0"/>
              <a:t>, Santiago</a:t>
            </a:r>
          </a:p>
          <a:p>
            <a:pPr marL="0" indent="0">
              <a:buNone/>
            </a:pPr>
            <a:r>
              <a:rPr lang="es-MX" b="1" dirty="0"/>
              <a:t>Fuente: https://www.latercera.com/opinion/noticia/cartas-al-director/368647/</a:t>
            </a:r>
            <a:endParaRPr lang="es-CL" b="1" dirty="0"/>
          </a:p>
        </p:txBody>
      </p:sp>
    </p:spTree>
    <p:extLst>
      <p:ext uri="{BB962C8B-B14F-4D97-AF65-F5344CB8AC3E}">
        <p14:creationId xmlns:p14="http://schemas.microsoft.com/office/powerpoint/2010/main" val="32725745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D8AF39-3F80-4922-95CA-3A58939442C4}"/>
              </a:ext>
            </a:extLst>
          </p:cNvPr>
          <p:cNvSpPr>
            <a:spLocks noGrp="1"/>
          </p:cNvSpPr>
          <p:nvPr>
            <p:ph type="title"/>
          </p:nvPr>
        </p:nvSpPr>
        <p:spPr/>
        <p:txBody>
          <a:bodyPr/>
          <a:lstStyle/>
          <a:p>
            <a:r>
              <a:rPr lang="es-MX" dirty="0"/>
              <a:t>A continuación, contesta las siguientes preguntas :</a:t>
            </a:r>
            <a:endParaRPr lang="es-CL" dirty="0"/>
          </a:p>
        </p:txBody>
      </p:sp>
      <p:sp>
        <p:nvSpPr>
          <p:cNvPr id="3" name="Marcador de contenido 2">
            <a:extLst>
              <a:ext uri="{FF2B5EF4-FFF2-40B4-BE49-F238E27FC236}">
                <a16:creationId xmlns:a16="http://schemas.microsoft.com/office/drawing/2014/main" xmlns="" id="{06B25D2D-5828-4914-962E-BD3F3F04C8AD}"/>
              </a:ext>
            </a:extLst>
          </p:cNvPr>
          <p:cNvSpPr>
            <a:spLocks noGrp="1"/>
          </p:cNvSpPr>
          <p:nvPr>
            <p:ph idx="1"/>
          </p:nvPr>
        </p:nvSpPr>
        <p:spPr/>
        <p:txBody>
          <a:bodyPr/>
          <a:lstStyle/>
          <a:p>
            <a:pPr marL="457200" indent="-457200">
              <a:buFont typeface="+mj-lt"/>
              <a:buAutoNum type="arabicPeriod"/>
            </a:pPr>
            <a:r>
              <a:rPr lang="es-MX" dirty="0"/>
              <a:t>¿Qué marcas textuales te permitieron saber que el texto anterior corresponde a una carta al director?</a:t>
            </a:r>
          </a:p>
          <a:p>
            <a:pPr marL="457200" indent="-457200">
              <a:buFont typeface="+mj-lt"/>
              <a:buAutoNum type="arabicPeriod"/>
            </a:pPr>
            <a:r>
              <a:rPr lang="es-MX" dirty="0"/>
              <a:t>¿Cuál es el tema del texto anterior?</a:t>
            </a:r>
          </a:p>
          <a:p>
            <a:pPr marL="457200" indent="-457200">
              <a:buFont typeface="+mj-lt"/>
              <a:buAutoNum type="arabicPeriod"/>
            </a:pPr>
            <a:r>
              <a:rPr lang="es-MX" dirty="0"/>
              <a:t>¿Qué intentan criticar las autoras del texto?</a:t>
            </a:r>
          </a:p>
          <a:p>
            <a:pPr marL="457200" indent="-457200">
              <a:buFont typeface="+mj-lt"/>
              <a:buAutoNum type="arabicPeriod"/>
            </a:pPr>
            <a:r>
              <a:rPr lang="es-MX" dirty="0"/>
              <a:t>¿Cuál es su postura sobre el hábito de fumar?</a:t>
            </a:r>
          </a:p>
          <a:p>
            <a:pPr marL="457200" indent="-457200">
              <a:buFont typeface="+mj-lt"/>
              <a:buAutoNum type="arabicPeriod"/>
            </a:pPr>
            <a:r>
              <a:rPr lang="es-MX" dirty="0"/>
              <a:t>Identifica algún argumento que sustente la postura de las autoras </a:t>
            </a:r>
            <a:endParaRPr lang="es-CL" dirty="0"/>
          </a:p>
        </p:txBody>
      </p:sp>
    </p:spTree>
    <p:extLst>
      <p:ext uri="{BB962C8B-B14F-4D97-AF65-F5344CB8AC3E}">
        <p14:creationId xmlns:p14="http://schemas.microsoft.com/office/powerpoint/2010/main" val="29035977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7DBF252F-B057-4A8A-AC52-005062DF9A43}"/>
              </a:ext>
            </a:extLst>
          </p:cNvPr>
          <p:cNvPicPr>
            <a:picLocks noChangeAspect="1"/>
          </p:cNvPicPr>
          <p:nvPr/>
        </p:nvPicPr>
        <p:blipFill>
          <a:blip r:embed="rId2"/>
          <a:stretch>
            <a:fillRect/>
          </a:stretch>
        </p:blipFill>
        <p:spPr>
          <a:xfrm rot="872016">
            <a:off x="7966620" y="764704"/>
            <a:ext cx="2857500" cy="2857500"/>
          </a:xfrm>
          <a:prstGeom prst="rect">
            <a:avLst/>
          </a:prstGeom>
        </p:spPr>
      </p:pic>
      <p:sp>
        <p:nvSpPr>
          <p:cNvPr id="5" name="CuadroTexto 4">
            <a:extLst>
              <a:ext uri="{FF2B5EF4-FFF2-40B4-BE49-F238E27FC236}">
                <a16:creationId xmlns:a16="http://schemas.microsoft.com/office/drawing/2014/main" xmlns="" id="{22170262-C87A-4946-8C51-5CBE529965F9}"/>
              </a:ext>
            </a:extLst>
          </p:cNvPr>
          <p:cNvSpPr txBox="1"/>
          <p:nvPr/>
        </p:nvSpPr>
        <p:spPr>
          <a:xfrm>
            <a:off x="837828" y="1628800"/>
            <a:ext cx="6336704" cy="677108"/>
          </a:xfrm>
          <a:prstGeom prst="rect">
            <a:avLst/>
          </a:prstGeom>
          <a:noFill/>
        </p:spPr>
        <p:txBody>
          <a:bodyPr wrap="square" rtlCol="0">
            <a:spAutoFit/>
          </a:bodyPr>
          <a:lstStyle/>
          <a:p>
            <a:pPr algn="ctr">
              <a:lnSpc>
                <a:spcPct val="95000"/>
              </a:lnSpc>
            </a:pPr>
            <a:r>
              <a:rPr lang="es-CL" sz="2000" dirty="0"/>
              <a:t>Si tienes dudas envíalas a mi correo institucional </a:t>
            </a:r>
            <a:r>
              <a:rPr lang="es-CL" sz="2000" dirty="0">
                <a:hlinkClick r:id="rId3"/>
              </a:rPr>
              <a:t>losorio@sanfernandocollege.cl</a:t>
            </a:r>
            <a:r>
              <a:rPr lang="es-CL" sz="2000" dirty="0"/>
              <a:t> </a:t>
            </a:r>
          </a:p>
        </p:txBody>
      </p:sp>
      <p:sp>
        <p:nvSpPr>
          <p:cNvPr id="6" name="CuadroTexto 5">
            <a:extLst>
              <a:ext uri="{FF2B5EF4-FFF2-40B4-BE49-F238E27FC236}">
                <a16:creationId xmlns:a16="http://schemas.microsoft.com/office/drawing/2014/main" xmlns="" id="{608682AD-FCD9-494C-B66E-CA94D11F1B7C}"/>
              </a:ext>
            </a:extLst>
          </p:cNvPr>
          <p:cNvSpPr txBox="1"/>
          <p:nvPr/>
        </p:nvSpPr>
        <p:spPr>
          <a:xfrm>
            <a:off x="6094412" y="4190004"/>
            <a:ext cx="5760640" cy="1934376"/>
          </a:xfrm>
          <a:prstGeom prst="rect">
            <a:avLst/>
          </a:prstGeom>
          <a:noFill/>
        </p:spPr>
        <p:txBody>
          <a:bodyPr wrap="square" rtlCol="0">
            <a:spAutoFit/>
          </a:bodyPr>
          <a:lstStyle/>
          <a:p>
            <a:pPr>
              <a:lnSpc>
                <a:spcPct val="95000"/>
              </a:lnSpc>
            </a:pPr>
            <a:r>
              <a:rPr lang="es-MX" sz="1800" dirty="0"/>
              <a:t>Queridos estudiantes: </a:t>
            </a:r>
          </a:p>
          <a:p>
            <a:pPr>
              <a:lnSpc>
                <a:spcPct val="95000"/>
              </a:lnSpc>
            </a:pPr>
            <a:r>
              <a:rPr lang="es-MX" sz="1800" dirty="0"/>
              <a:t>Comenzamos el penúltimo mes de este año, ha sido un año diferente, pero no menos importante.</a:t>
            </a:r>
          </a:p>
          <a:p>
            <a:pPr>
              <a:lnSpc>
                <a:spcPct val="95000"/>
              </a:lnSpc>
            </a:pPr>
            <a:r>
              <a:rPr lang="es-MX" sz="1800" dirty="0"/>
              <a:t>Le mando un tremendo abrazo afectuoso.</a:t>
            </a:r>
          </a:p>
          <a:p>
            <a:pPr>
              <a:lnSpc>
                <a:spcPct val="95000"/>
              </a:lnSpc>
            </a:pPr>
            <a:endParaRPr lang="es-MX" sz="1800" dirty="0"/>
          </a:p>
          <a:p>
            <a:pPr>
              <a:lnSpc>
                <a:spcPct val="95000"/>
              </a:lnSpc>
            </a:pPr>
            <a:r>
              <a:rPr lang="es-MX" sz="1800" dirty="0"/>
              <a:t>“Establece altas metas y no te pares hasta que las consigas”. – Bo Jackson.</a:t>
            </a:r>
          </a:p>
        </p:txBody>
      </p:sp>
      <p:pic>
        <p:nvPicPr>
          <p:cNvPr id="8" name="Imagen 7">
            <a:extLst>
              <a:ext uri="{FF2B5EF4-FFF2-40B4-BE49-F238E27FC236}">
                <a16:creationId xmlns:a16="http://schemas.microsoft.com/office/drawing/2014/main" xmlns="" id="{B5EACF1E-3FF5-48C9-B170-BA836768986E}"/>
              </a:ext>
            </a:extLst>
          </p:cNvPr>
          <p:cNvPicPr>
            <a:picLocks noChangeAspect="1"/>
          </p:cNvPicPr>
          <p:nvPr/>
        </p:nvPicPr>
        <p:blipFill>
          <a:blip r:embed="rId4"/>
          <a:stretch>
            <a:fillRect/>
          </a:stretch>
        </p:blipFill>
        <p:spPr>
          <a:xfrm rot="18480423">
            <a:off x="1748477" y="3118792"/>
            <a:ext cx="3225064" cy="3005588"/>
          </a:xfrm>
          <a:prstGeom prst="rect">
            <a:avLst/>
          </a:prstGeom>
        </p:spPr>
      </p:pic>
    </p:spTree>
    <p:extLst>
      <p:ext uri="{BB962C8B-B14F-4D97-AF65-F5344CB8AC3E}">
        <p14:creationId xmlns:p14="http://schemas.microsoft.com/office/powerpoint/2010/main" val="5559597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4B325B0A-0C61-4C8F-9D8E-E92B1DB0F563}"/>
              </a:ext>
            </a:extLst>
          </p:cNvPr>
          <p:cNvSpPr>
            <a:spLocks noGrp="1"/>
          </p:cNvSpPr>
          <p:nvPr>
            <p:ph type="title"/>
          </p:nvPr>
        </p:nvSpPr>
        <p:spPr/>
        <p:txBody>
          <a:bodyPr/>
          <a:lstStyle/>
          <a:p>
            <a:r>
              <a:rPr lang="es-CL" dirty="0"/>
              <a:t>Objetivo de aprendizaje </a:t>
            </a:r>
          </a:p>
        </p:txBody>
      </p:sp>
      <p:sp>
        <p:nvSpPr>
          <p:cNvPr id="5" name="Marcador de contenido 4">
            <a:extLst>
              <a:ext uri="{FF2B5EF4-FFF2-40B4-BE49-F238E27FC236}">
                <a16:creationId xmlns:a16="http://schemas.microsoft.com/office/drawing/2014/main" xmlns="" id="{CD5AA8BD-BF14-46BC-B531-E3F2C750E68D}"/>
              </a:ext>
            </a:extLst>
          </p:cNvPr>
          <p:cNvSpPr>
            <a:spLocks noGrp="1"/>
          </p:cNvSpPr>
          <p:nvPr>
            <p:ph idx="1"/>
          </p:nvPr>
        </p:nvSpPr>
        <p:spPr/>
        <p:txBody>
          <a:bodyPr>
            <a:normAutofit fontScale="85000" lnSpcReduction="10000"/>
          </a:bodyPr>
          <a:lstStyle/>
          <a:p>
            <a:pPr marL="0" indent="0" algn="just">
              <a:buNone/>
            </a:pPr>
            <a:r>
              <a:rPr lang="es-MX" b="1" dirty="0"/>
              <a:t>OA 10: </a:t>
            </a:r>
            <a:r>
              <a:rPr lang="es-MX" dirty="0"/>
              <a:t>Evaluar y analizar textos de los medios de comunicación, como noticias, reportajes, cartas al director, propaganda o crónicas, considerando:</a:t>
            </a:r>
          </a:p>
          <a:p>
            <a:pPr algn="just"/>
            <a:r>
              <a:rPr lang="es-MX" dirty="0"/>
              <a:t>Las estrategias de persuasión utilizadas en el texto (uso de humor, presencia de estereotipos, apelación a los sentimientos, </a:t>
            </a:r>
            <a:r>
              <a:rPr lang="es-MX" dirty="0" err="1"/>
              <a:t>etc</a:t>
            </a:r>
            <a:r>
              <a:rPr lang="es-MX" dirty="0"/>
              <a:t>) evaluándolas.</a:t>
            </a:r>
          </a:p>
          <a:p>
            <a:pPr algn="just"/>
            <a:r>
              <a:rPr lang="es-MX" dirty="0"/>
              <a:t>La veracidad y consistencia de la información.</a:t>
            </a:r>
          </a:p>
          <a:p>
            <a:pPr algn="just"/>
            <a:r>
              <a:rPr lang="es-MX" dirty="0"/>
              <a:t>Los efectos usados por los recursos no lingüísticos presentes en el texto, como diseño, imágenes, disposición gráfica y efectos de audio.</a:t>
            </a:r>
          </a:p>
          <a:p>
            <a:pPr algn="just"/>
            <a:r>
              <a:rPr lang="es-MX" dirty="0"/>
              <a:t>Similitudes y diferencias en la forma en que distintas fuentes presentan un mismo hecho.</a:t>
            </a:r>
          </a:p>
          <a:p>
            <a:pPr algn="just"/>
            <a:r>
              <a:rPr lang="es-MX" dirty="0"/>
              <a:t> elementos del texto influyen en las propias opiniones, percepción de sí mismo y opciones que tomamos.</a:t>
            </a:r>
          </a:p>
          <a:p>
            <a:pPr marL="0" indent="0">
              <a:buNone/>
            </a:pPr>
            <a:endParaRPr lang="es-CL" dirty="0"/>
          </a:p>
        </p:txBody>
      </p:sp>
    </p:spTree>
    <p:extLst>
      <p:ext uri="{BB962C8B-B14F-4D97-AF65-F5344CB8AC3E}">
        <p14:creationId xmlns:p14="http://schemas.microsoft.com/office/powerpoint/2010/main" val="36918705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8559C0EC-2D8D-4983-8379-E075B88C441E}"/>
              </a:ext>
            </a:extLst>
          </p:cNvPr>
          <p:cNvSpPr>
            <a:spLocks noGrp="1"/>
          </p:cNvSpPr>
          <p:nvPr>
            <p:ph type="title"/>
          </p:nvPr>
        </p:nvSpPr>
        <p:spPr/>
        <p:txBody>
          <a:bodyPr/>
          <a:lstStyle/>
          <a:p>
            <a:r>
              <a:rPr lang="es-MX" dirty="0"/>
              <a:t>Columna de opinión </a:t>
            </a:r>
            <a:br>
              <a:rPr lang="es-MX" dirty="0"/>
            </a:br>
            <a:endParaRPr lang="es-CL" dirty="0"/>
          </a:p>
        </p:txBody>
      </p:sp>
      <p:sp>
        <p:nvSpPr>
          <p:cNvPr id="6" name="Marcador de contenido 5">
            <a:extLst>
              <a:ext uri="{FF2B5EF4-FFF2-40B4-BE49-F238E27FC236}">
                <a16:creationId xmlns:a16="http://schemas.microsoft.com/office/drawing/2014/main" xmlns="" id="{EACD762A-A954-4009-BBD6-F8E4B2ABE332}"/>
              </a:ext>
            </a:extLst>
          </p:cNvPr>
          <p:cNvSpPr>
            <a:spLocks noGrp="1"/>
          </p:cNvSpPr>
          <p:nvPr>
            <p:ph idx="1"/>
          </p:nvPr>
        </p:nvSpPr>
        <p:spPr/>
        <p:txBody>
          <a:bodyPr>
            <a:normAutofit/>
          </a:bodyPr>
          <a:lstStyle/>
          <a:p>
            <a:pPr marL="0" indent="0" algn="just">
              <a:buNone/>
            </a:pPr>
            <a:r>
              <a:rPr lang="es-MX" dirty="0"/>
              <a:t>La columna de opinión es un texto </a:t>
            </a:r>
            <a:r>
              <a:rPr lang="es-MX" b="1" dirty="0"/>
              <a:t>perteneciente al género periodístico de opinión</a:t>
            </a:r>
            <a:r>
              <a:rPr lang="es-MX" dirty="0"/>
              <a:t>. Consiste en presentar la opinión del emisor con respecto a algún tema de actualidad o que sea interesante para los lectores, pues este texto siempre es escrito. El emisor no debe ser un experto en el tema, aunque sí se prefiere que lo sea; generalmente, se refiere a temáticas sociales o que, al menos, todo el mundo puede saber fácilmente. Suele ir firmada por quien la escribe, apareciendo sus datos y hasta su fotografía, para darle mayor autoridad al texto y así hacer que el receptor se convenza más de la opinión expuesta y de los argumentos que la defienden. Por último, lo que expresa el autor en el texto no siempre debe concordar con lo que piensa el medio que lo publica. </a:t>
            </a:r>
            <a:endParaRPr lang="es-CL" dirty="0"/>
          </a:p>
        </p:txBody>
      </p:sp>
    </p:spTree>
    <p:extLst>
      <p:ext uri="{BB962C8B-B14F-4D97-AF65-F5344CB8AC3E}">
        <p14:creationId xmlns:p14="http://schemas.microsoft.com/office/powerpoint/2010/main" val="12402068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Columna">
            <a:extLst>
              <a:ext uri="{FF2B5EF4-FFF2-40B4-BE49-F238E27FC236}">
                <a16:creationId xmlns:a16="http://schemas.microsoft.com/office/drawing/2014/main" xmlns="" id="{2A9C00A1-6284-4B69-B665-B6F517381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13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B418DD-00FD-4418-A81C-4922FECD3CD3}"/>
              </a:ext>
            </a:extLst>
          </p:cNvPr>
          <p:cNvSpPr>
            <a:spLocks noGrp="1"/>
          </p:cNvSpPr>
          <p:nvPr>
            <p:ph type="title"/>
          </p:nvPr>
        </p:nvSpPr>
        <p:spPr/>
        <p:txBody>
          <a:bodyPr/>
          <a:lstStyle/>
          <a:p>
            <a:r>
              <a:rPr lang="es-CL" dirty="0"/>
              <a:t>Carta al director </a:t>
            </a:r>
          </a:p>
        </p:txBody>
      </p:sp>
      <p:sp>
        <p:nvSpPr>
          <p:cNvPr id="3" name="Marcador de contenido 2">
            <a:extLst>
              <a:ext uri="{FF2B5EF4-FFF2-40B4-BE49-F238E27FC236}">
                <a16:creationId xmlns:a16="http://schemas.microsoft.com/office/drawing/2014/main" xmlns="" id="{56006F9D-FE51-4AF2-AD56-22ECEDA1482A}"/>
              </a:ext>
            </a:extLst>
          </p:cNvPr>
          <p:cNvSpPr>
            <a:spLocks noGrp="1"/>
          </p:cNvSpPr>
          <p:nvPr>
            <p:ph idx="1"/>
          </p:nvPr>
        </p:nvSpPr>
        <p:spPr/>
        <p:txBody>
          <a:bodyPr>
            <a:normAutofit/>
          </a:bodyPr>
          <a:lstStyle/>
          <a:p>
            <a:pPr marR="29845" algn="just">
              <a:lnSpc>
                <a:spcPct val="107000"/>
              </a:lnSpc>
              <a:spcAft>
                <a:spcPts val="800"/>
              </a:spcAft>
            </a:pPr>
            <a:r>
              <a:rPr lang="es-MX" dirty="0"/>
              <a:t>La carta al director es un texto también escrito, nunca oral (hablado). </a:t>
            </a:r>
            <a:r>
              <a:rPr lang="es-MX" b="1" dirty="0"/>
              <a:t>Expone la opinión o visión de mundo o la interpretación de algún hecho por parte del emisor, quien escribe a un medio de comunicación específico y se dirige al director del diario para expresar su descontento, duda, denuncia, burla, etc. </a:t>
            </a:r>
            <a:r>
              <a:rPr lang="es-MX" dirty="0"/>
              <a:t>Su propósito no es congraciarse con el director ni tampoco que solo él sepa la opinión expuesta, sino, más bien, que los lectores adhieran a la opinión presentada y hagan algo al respecto para contribuir a la temática social presentada. </a:t>
            </a:r>
          </a:p>
          <a:p>
            <a:pPr marR="29845"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CL" b="1" dirty="0"/>
          </a:p>
        </p:txBody>
      </p:sp>
    </p:spTree>
    <p:extLst>
      <p:ext uri="{BB962C8B-B14F-4D97-AF65-F5344CB8AC3E}">
        <p14:creationId xmlns:p14="http://schemas.microsoft.com/office/powerpoint/2010/main" val="31724944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as al director">
            <a:extLst>
              <a:ext uri="{FF2B5EF4-FFF2-40B4-BE49-F238E27FC236}">
                <a16:creationId xmlns:a16="http://schemas.microsoft.com/office/drawing/2014/main" xmlns="" id="{A8BE3FD8-DF27-495C-BEAB-985C6DE0D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11"/>
            <a:ext cx="12188825" cy="689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019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F72A85-A3B4-4E97-87DF-967DB2D4B319}"/>
              </a:ext>
            </a:extLst>
          </p:cNvPr>
          <p:cNvSpPr>
            <a:spLocks noGrp="1"/>
          </p:cNvSpPr>
          <p:nvPr>
            <p:ph type="ctrTitle"/>
          </p:nvPr>
        </p:nvSpPr>
        <p:spPr/>
        <p:txBody>
          <a:bodyPr>
            <a:normAutofit/>
          </a:bodyPr>
          <a:lstStyle/>
          <a:p>
            <a:r>
              <a:rPr lang="es-CL" sz="3600" dirty="0"/>
              <a:t>Pongamos en practica lo aprendido </a:t>
            </a:r>
          </a:p>
        </p:txBody>
      </p:sp>
    </p:spTree>
    <p:extLst>
      <p:ext uri="{BB962C8B-B14F-4D97-AF65-F5344CB8AC3E}">
        <p14:creationId xmlns:p14="http://schemas.microsoft.com/office/powerpoint/2010/main" val="14212866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0163199-E6B3-4651-8C8B-7DEB9AC7327C}"/>
              </a:ext>
            </a:extLst>
          </p:cNvPr>
          <p:cNvPicPr>
            <a:picLocks noChangeAspect="1"/>
          </p:cNvPicPr>
          <p:nvPr/>
        </p:nvPicPr>
        <p:blipFill>
          <a:blip r:embed="rId2"/>
          <a:stretch>
            <a:fillRect/>
          </a:stretch>
        </p:blipFill>
        <p:spPr>
          <a:xfrm>
            <a:off x="3214092" y="-58027"/>
            <a:ext cx="5712710" cy="6916027"/>
          </a:xfrm>
          <a:prstGeom prst="rect">
            <a:avLst/>
          </a:prstGeom>
        </p:spPr>
      </p:pic>
    </p:spTree>
    <p:extLst>
      <p:ext uri="{BB962C8B-B14F-4D97-AF65-F5344CB8AC3E}">
        <p14:creationId xmlns:p14="http://schemas.microsoft.com/office/powerpoint/2010/main" val="227753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069600-E076-473F-9CAF-B642FD21BA93}"/>
              </a:ext>
            </a:extLst>
          </p:cNvPr>
          <p:cNvSpPr>
            <a:spLocks noGrp="1"/>
          </p:cNvSpPr>
          <p:nvPr>
            <p:ph type="title"/>
          </p:nvPr>
        </p:nvSpPr>
        <p:spPr/>
        <p:txBody>
          <a:bodyPr/>
          <a:lstStyle/>
          <a:p>
            <a:r>
              <a:rPr lang="es-CL" dirty="0"/>
              <a:t>A continuación, responde las siguientes preguntas: </a:t>
            </a:r>
          </a:p>
        </p:txBody>
      </p:sp>
      <p:sp>
        <p:nvSpPr>
          <p:cNvPr id="3" name="Marcador de contenido 2">
            <a:extLst>
              <a:ext uri="{FF2B5EF4-FFF2-40B4-BE49-F238E27FC236}">
                <a16:creationId xmlns:a16="http://schemas.microsoft.com/office/drawing/2014/main" xmlns="" id="{D9A79541-F737-4267-899D-97E8334DB27E}"/>
              </a:ext>
            </a:extLst>
          </p:cNvPr>
          <p:cNvSpPr>
            <a:spLocks noGrp="1"/>
          </p:cNvSpPr>
          <p:nvPr>
            <p:ph idx="1"/>
          </p:nvPr>
        </p:nvSpPr>
        <p:spPr/>
        <p:txBody>
          <a:bodyPr>
            <a:normAutofit lnSpcReduction="10000"/>
          </a:bodyPr>
          <a:lstStyle/>
          <a:p>
            <a:pPr marL="457200" indent="-457200" algn="just">
              <a:buFont typeface="+mj-lt"/>
              <a:buAutoNum type="arabicPeriod"/>
            </a:pPr>
            <a:r>
              <a:rPr lang="es-MX" dirty="0"/>
              <a:t>¿A qué tema de actualidad o noticia se refiere?</a:t>
            </a:r>
          </a:p>
          <a:p>
            <a:pPr marL="457200" indent="-457200" algn="just">
              <a:buFont typeface="+mj-lt"/>
              <a:buAutoNum type="arabicPeriod"/>
            </a:pPr>
            <a:r>
              <a:rPr lang="es-MX" dirty="0"/>
              <a:t>De acuerdo con las características del artículo de opinión ¿qué función cumple decir que el autor es: «dirigente social, político y religioso»?</a:t>
            </a:r>
          </a:p>
          <a:p>
            <a:pPr marL="457200" indent="-457200" algn="just">
              <a:buFont typeface="+mj-lt"/>
              <a:buAutoNum type="arabicPeriod"/>
            </a:pPr>
            <a:r>
              <a:rPr lang="es-MX" dirty="0"/>
              <a:t>¿Cuál es el principal argumento planteado por el autor?</a:t>
            </a:r>
          </a:p>
          <a:p>
            <a:pPr marL="457200" indent="-457200" algn="just">
              <a:buFont typeface="+mj-lt"/>
              <a:buAutoNum type="arabicPeriod"/>
            </a:pPr>
            <a:r>
              <a:rPr lang="es-CL" dirty="0"/>
              <a:t>¿Cuál es la conclusión?</a:t>
            </a:r>
          </a:p>
          <a:p>
            <a:pPr marL="457200" indent="-457200" algn="just">
              <a:buFont typeface="+mj-lt"/>
              <a:buAutoNum type="arabicPeriod"/>
            </a:pPr>
            <a:r>
              <a:rPr lang="es-MX" dirty="0"/>
              <a:t>¿Por qué cree usted que el texto se titula Todos somos Daniel Zamudio?</a:t>
            </a:r>
          </a:p>
          <a:p>
            <a:pPr marL="457200" indent="-457200" algn="just">
              <a:buFont typeface="+mj-lt"/>
              <a:buAutoNum type="arabicPeriod"/>
            </a:pPr>
            <a:r>
              <a:rPr lang="es-MX" dirty="0"/>
              <a:t>¿Qué opinión tiene el autor del hecho? Señale textualmente lo que dice.</a:t>
            </a:r>
            <a:endParaRPr lang="es-CL" dirty="0"/>
          </a:p>
        </p:txBody>
      </p:sp>
    </p:spTree>
    <p:extLst>
      <p:ext uri="{BB962C8B-B14F-4D97-AF65-F5344CB8AC3E}">
        <p14:creationId xmlns:p14="http://schemas.microsoft.com/office/powerpoint/2010/main" val="3460956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Presentación de la inauguración de la cl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Office_15976607_TF03460507.potx" id="{978D668A-BDEA-4F1E-861A-D5C14E1146B1}" vid="{DFF3A27C-A7BB-42EB-81B2-D360AF170E9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inauguración de la clase</Template>
  <TotalTime>58</TotalTime>
  <Words>731</Words>
  <Application>Microsoft Office PowerPoint</Application>
  <PresentationFormat>Personalizado</PresentationFormat>
  <Paragraphs>38</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Presentación de la inauguración de la clase</vt:lpstr>
      <vt:lpstr>Material complementario Primeros Medios</vt:lpstr>
      <vt:lpstr>Objetivo de aprendizaje </vt:lpstr>
      <vt:lpstr>Columna de opinión  </vt:lpstr>
      <vt:lpstr>Presentación de PowerPoint</vt:lpstr>
      <vt:lpstr>Carta al director </vt:lpstr>
      <vt:lpstr>Presentación de PowerPoint</vt:lpstr>
      <vt:lpstr>Pongamos en practica lo aprendido </vt:lpstr>
      <vt:lpstr>Presentación de PowerPoint</vt:lpstr>
      <vt:lpstr>A continuación, responde las siguientes preguntas: </vt:lpstr>
      <vt:lpstr>  El mal hábito de fumar Señor Director:</vt:lpstr>
      <vt:lpstr>A continuación, contesta las siguientes preguntas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complementario Primeros Medios</dc:title>
  <dc:creator>lia carolina osorio perez</dc:creator>
  <cp:lastModifiedBy>Enlaces</cp:lastModifiedBy>
  <cp:revision>5</cp:revision>
  <dcterms:created xsi:type="dcterms:W3CDTF">2020-11-02T12:15:51Z</dcterms:created>
  <dcterms:modified xsi:type="dcterms:W3CDTF">2020-11-02T18:26:16Z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