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9" r:id="rId1"/>
  </p:sldMasterIdLst>
  <p:sldIdLst>
    <p:sldId id="256" r:id="rId2"/>
    <p:sldId id="263" r:id="rId3"/>
    <p:sldId id="264" r:id="rId4"/>
    <p:sldId id="266" r:id="rId5"/>
    <p:sldId id="268" r:id="rId6"/>
    <p:sldId id="269" r:id="rId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5" autoAdjust="0"/>
    <p:restoredTop sz="94660"/>
  </p:normalViewPr>
  <p:slideViewPr>
    <p:cSldViewPr snapToGrid="0">
      <p:cViewPr varScale="1">
        <p:scale>
          <a:sx n="72" d="100"/>
          <a:sy n="72" d="100"/>
        </p:scale>
        <p:origin x="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9AE1C78-02DC-4955-841A-5AF1C18CC855}" type="datetimeFigureOut">
              <a:rPr lang="es-MX" smtClean="0"/>
              <a:t>10/11/2020</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459238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9AE1C78-02DC-4955-841A-5AF1C18CC855}" type="datetimeFigureOut">
              <a:rPr lang="es-MX" smtClean="0"/>
              <a:t>10/11/2020</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1607011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9AE1C78-02DC-4955-841A-5AF1C18CC855}" type="datetimeFigureOut">
              <a:rPr lang="es-MX" smtClean="0"/>
              <a:t>10/11/2020</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0C79545-9D3F-4173-8641-F5C3CF4F31C1}"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4110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19AE1C78-02DC-4955-841A-5AF1C18CC855}" type="datetimeFigureOut">
              <a:rPr lang="es-MX" smtClean="0"/>
              <a:t>10/11/2020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3804251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19AE1C78-02DC-4955-841A-5AF1C18CC855}" type="datetimeFigureOut">
              <a:rPr lang="es-MX" smtClean="0"/>
              <a:t>10/11/2020</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0C79545-9D3F-4173-8641-F5C3CF4F31C1}"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71181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19AE1C78-02DC-4955-841A-5AF1C18CC855}" type="datetimeFigureOut">
              <a:rPr lang="es-MX" smtClean="0"/>
              <a:t>10/11/2020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4094491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9AE1C78-02DC-4955-841A-5AF1C18CC855}" type="datetimeFigureOut">
              <a:rPr lang="es-MX" smtClean="0"/>
              <a:t>10/11/2020</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869833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9AE1C78-02DC-4955-841A-5AF1C18CC855}" type="datetimeFigureOut">
              <a:rPr lang="es-MX" smtClean="0"/>
              <a:t>10/11/2020</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2128878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9AE1C78-02DC-4955-841A-5AF1C18CC855}" type="datetimeFigureOut">
              <a:rPr lang="es-MX" smtClean="0"/>
              <a:t>10/11/2020</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70178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9AE1C78-02DC-4955-841A-5AF1C18CC855}" type="datetimeFigureOut">
              <a:rPr lang="es-MX" smtClean="0"/>
              <a:t>10/11/2020</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49992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9AE1C78-02DC-4955-841A-5AF1C18CC855}" type="datetimeFigureOut">
              <a:rPr lang="es-MX" smtClean="0"/>
              <a:t>10/11/2020</a:t>
            </a:fld>
            <a:endParaRPr lang="es-MX"/>
          </a:p>
        </p:txBody>
      </p:sp>
      <p:sp>
        <p:nvSpPr>
          <p:cNvPr id="6" name="Footer Placeholder 5"/>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876297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9AE1C78-02DC-4955-841A-5AF1C18CC855}" type="datetimeFigureOut">
              <a:rPr lang="es-MX" smtClean="0"/>
              <a:t>10/11/2020</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2944052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9AE1C78-02DC-4955-841A-5AF1C18CC855}" type="datetimeFigureOut">
              <a:rPr lang="es-MX" smtClean="0"/>
              <a:t>10/11/2020</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958727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E1C78-02DC-4955-841A-5AF1C18CC855}" type="datetimeFigureOut">
              <a:rPr lang="es-MX" smtClean="0"/>
              <a:t>10/11/2020</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2399257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9AE1C78-02DC-4955-841A-5AF1C18CC855}" type="datetimeFigureOut">
              <a:rPr lang="es-MX" smtClean="0"/>
              <a:t>10/11/2020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3452938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9AE1C78-02DC-4955-841A-5AF1C18CC855}" type="datetimeFigureOut">
              <a:rPr lang="es-MX" smtClean="0"/>
              <a:t>10/11/2020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0C79545-9D3F-4173-8641-F5C3CF4F31C1}" type="slidenum">
              <a:rPr lang="es-MX" smtClean="0"/>
              <a:t>‹Nº›</a:t>
            </a:fld>
            <a:endParaRPr lang="es-MX"/>
          </a:p>
        </p:txBody>
      </p:sp>
    </p:spTree>
    <p:extLst>
      <p:ext uri="{BB962C8B-B14F-4D97-AF65-F5344CB8AC3E}">
        <p14:creationId xmlns:p14="http://schemas.microsoft.com/office/powerpoint/2010/main" val="917720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9AE1C78-02DC-4955-841A-5AF1C18CC855}" type="datetimeFigureOut">
              <a:rPr lang="es-MX" smtClean="0"/>
              <a:t>10/11/2020</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0C79545-9D3F-4173-8641-F5C3CF4F31C1}" type="slidenum">
              <a:rPr lang="es-MX" smtClean="0"/>
              <a:t>‹Nº›</a:t>
            </a:fld>
            <a:endParaRPr lang="es-MX"/>
          </a:p>
        </p:txBody>
      </p:sp>
    </p:spTree>
    <p:extLst>
      <p:ext uri="{BB962C8B-B14F-4D97-AF65-F5344CB8AC3E}">
        <p14:creationId xmlns:p14="http://schemas.microsoft.com/office/powerpoint/2010/main" val="1630466873"/>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nsaldias@sanfernandocollege.cl" TargetMode="Externa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66476" y="2153992"/>
            <a:ext cx="10044961" cy="2262781"/>
          </a:xfrm>
        </p:spPr>
        <p:txBody>
          <a:bodyPr>
            <a:normAutofit/>
          </a:bodyPr>
          <a:lstStyle/>
          <a:p>
            <a:pPr algn="ctr"/>
            <a:r>
              <a:rPr lang="en-US" sz="2800" b="1" dirty="0" smtClean="0"/>
              <a:t>GESTION COMERCIAL</a:t>
            </a:r>
            <a:br>
              <a:rPr lang="en-US" sz="2800" b="1" dirty="0" smtClean="0"/>
            </a:br>
            <a:r>
              <a:rPr lang="en-US" sz="2800" b="1" dirty="0" smtClean="0"/>
              <a:t> Y TRIBUTARIA</a:t>
            </a:r>
            <a:br>
              <a:rPr lang="en-US" sz="2800" b="1" dirty="0" smtClean="0"/>
            </a:br>
            <a:r>
              <a:rPr lang="en-US" sz="2800" b="1" dirty="0" smtClean="0"/>
              <a:t>GUIA </a:t>
            </a:r>
            <a:r>
              <a:rPr lang="en-US" sz="2800" b="1" dirty="0"/>
              <a:t>5</a:t>
            </a:r>
            <a:r>
              <a:rPr lang="en-US" sz="2800" b="1" dirty="0" smtClean="0"/>
              <a:t/>
            </a:r>
            <a:br>
              <a:rPr lang="en-US" sz="2800" b="1" dirty="0" smtClean="0"/>
            </a:br>
            <a:r>
              <a:rPr lang="en-US" sz="2800" b="1" dirty="0" smtClean="0"/>
              <a:t>2DO PERIODO</a:t>
            </a:r>
            <a:r>
              <a:rPr lang="en-US" sz="2800" dirty="0" smtClean="0"/>
              <a:t/>
            </a:r>
            <a:br>
              <a:rPr lang="en-US" sz="2800" dirty="0" smtClean="0"/>
            </a:br>
            <a:endParaRPr lang="es-MX" sz="2800" dirty="0"/>
          </a:p>
        </p:txBody>
      </p:sp>
      <p:sp>
        <p:nvSpPr>
          <p:cNvPr id="3" name="Subtítulo 2"/>
          <p:cNvSpPr>
            <a:spLocks noGrp="1"/>
          </p:cNvSpPr>
          <p:nvPr>
            <p:ph type="subTitle" idx="1"/>
          </p:nvPr>
        </p:nvSpPr>
        <p:spPr>
          <a:xfrm>
            <a:off x="2589213" y="4777379"/>
            <a:ext cx="8915399" cy="1455996"/>
          </a:xfrm>
        </p:spPr>
        <p:txBody>
          <a:bodyPr>
            <a:noAutofit/>
          </a:bodyPr>
          <a:lstStyle/>
          <a:p>
            <a:pPr algn="just"/>
            <a:r>
              <a:rPr lang="en-US" sz="2000" b="1" u="sng" dirty="0" err="1" smtClean="0">
                <a:solidFill>
                  <a:schemeClr val="tx1">
                    <a:lumMod val="95000"/>
                    <a:lumOff val="5000"/>
                  </a:schemeClr>
                </a:solidFill>
              </a:rPr>
              <a:t>Objetivo</a:t>
            </a:r>
            <a:r>
              <a:rPr lang="en-US" sz="2000" dirty="0" smtClean="0">
                <a:solidFill>
                  <a:schemeClr val="tx1">
                    <a:lumMod val="95000"/>
                    <a:lumOff val="5000"/>
                  </a:schemeClr>
                </a:solidFill>
              </a:rPr>
              <a:t>: Leer y </a:t>
            </a:r>
            <a:r>
              <a:rPr lang="en-US" sz="2000" dirty="0" err="1" smtClean="0">
                <a:solidFill>
                  <a:schemeClr val="tx1">
                    <a:lumMod val="95000"/>
                    <a:lumOff val="5000"/>
                  </a:schemeClr>
                </a:solidFill>
              </a:rPr>
              <a:t>utilizar</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informacion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basica</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acerca</a:t>
            </a:r>
            <a:r>
              <a:rPr lang="en-US" sz="2000" dirty="0" smtClean="0">
                <a:solidFill>
                  <a:schemeClr val="tx1">
                    <a:lumMod val="95000"/>
                    <a:lumOff val="5000"/>
                  </a:schemeClr>
                </a:solidFill>
              </a:rPr>
              <a:t> de la </a:t>
            </a:r>
            <a:r>
              <a:rPr lang="en-US" sz="2000" dirty="0" err="1" smtClean="0">
                <a:solidFill>
                  <a:schemeClr val="tx1">
                    <a:lumMod val="95000"/>
                    <a:lumOff val="5000"/>
                  </a:schemeClr>
                </a:solidFill>
              </a:rPr>
              <a:t>marcha</a:t>
            </a:r>
            <a:r>
              <a:rPr lang="en-US" sz="2000" dirty="0" smtClean="0">
                <a:solidFill>
                  <a:schemeClr val="tx1">
                    <a:lumMod val="95000"/>
                    <a:lumOff val="5000"/>
                  </a:schemeClr>
                </a:solidFill>
              </a:rPr>
              <a:t> de la </a:t>
            </a:r>
            <a:r>
              <a:rPr lang="en-US" sz="2000" dirty="0" err="1" smtClean="0">
                <a:solidFill>
                  <a:schemeClr val="tx1">
                    <a:lumMod val="95000"/>
                    <a:lumOff val="5000"/>
                  </a:schemeClr>
                </a:solidFill>
              </a:rPr>
              <a:t>empresa</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incluida</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informacion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sobre</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importaciones</a:t>
            </a:r>
            <a:r>
              <a:rPr lang="en-US" sz="2000" dirty="0" smtClean="0">
                <a:solidFill>
                  <a:schemeClr val="tx1">
                    <a:lumMod val="95000"/>
                    <a:lumOff val="5000"/>
                  </a:schemeClr>
                </a:solidFill>
              </a:rPr>
              <a:t> y/o </a:t>
            </a:r>
            <a:r>
              <a:rPr lang="en-US" sz="2000" dirty="0" err="1" smtClean="0">
                <a:solidFill>
                  <a:schemeClr val="tx1">
                    <a:lumMod val="95000"/>
                    <a:lumOff val="5000"/>
                  </a:schemeClr>
                </a:solidFill>
              </a:rPr>
              <a:t>exportaciones</a:t>
            </a:r>
            <a:r>
              <a:rPr lang="en-US" sz="2000" dirty="0" smtClean="0">
                <a:solidFill>
                  <a:schemeClr val="tx1">
                    <a:lumMod val="95000"/>
                    <a:lumOff val="5000"/>
                  </a:schemeClr>
                </a:solidFill>
              </a:rPr>
              <a:t>, de </a:t>
            </a:r>
            <a:r>
              <a:rPr lang="en-US" sz="2000" dirty="0" err="1" smtClean="0">
                <a:solidFill>
                  <a:schemeClr val="tx1">
                    <a:lumMod val="95000"/>
                    <a:lumOff val="5000"/>
                  </a:schemeClr>
                </a:solidFill>
              </a:rPr>
              <a:t>acuerdo</a:t>
            </a:r>
            <a:r>
              <a:rPr lang="en-US" sz="2000" dirty="0" smtClean="0">
                <a:solidFill>
                  <a:schemeClr val="tx1">
                    <a:lumMod val="95000"/>
                    <a:lumOff val="5000"/>
                  </a:schemeClr>
                </a:solidFill>
              </a:rPr>
              <a:t> a </a:t>
            </a:r>
            <a:r>
              <a:rPr lang="en-US" sz="2000" dirty="0" err="1" smtClean="0">
                <a:solidFill>
                  <a:schemeClr val="tx1">
                    <a:lumMod val="95000"/>
                    <a:lumOff val="5000"/>
                  </a:schemeClr>
                </a:solidFill>
              </a:rPr>
              <a:t>las</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normas</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contables</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vigentes</a:t>
            </a:r>
            <a:r>
              <a:rPr lang="en-US" sz="2000" dirty="0" smtClean="0">
                <a:solidFill>
                  <a:schemeClr val="tx1">
                    <a:lumMod val="95000"/>
                    <a:lumOff val="5000"/>
                  </a:schemeClr>
                </a:solidFill>
              </a:rPr>
              <a:t> y de la </a:t>
            </a:r>
            <a:r>
              <a:rPr lang="en-US" sz="2000" dirty="0" err="1" smtClean="0">
                <a:solidFill>
                  <a:schemeClr val="tx1">
                    <a:lumMod val="95000"/>
                    <a:lumOff val="5000"/>
                  </a:schemeClr>
                </a:solidFill>
              </a:rPr>
              <a:t>informacion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financiera</a:t>
            </a:r>
            <a:r>
              <a:rPr lang="en-US" sz="2000" dirty="0" smtClean="0">
                <a:solidFill>
                  <a:schemeClr val="tx1">
                    <a:lumMod val="95000"/>
                    <a:lumOff val="5000"/>
                  </a:schemeClr>
                </a:solidFill>
              </a:rPr>
              <a:t> y la </a:t>
            </a:r>
            <a:r>
              <a:rPr lang="en-US" sz="2000" dirty="0" err="1" smtClean="0">
                <a:solidFill>
                  <a:schemeClr val="tx1">
                    <a:lumMod val="95000"/>
                    <a:lumOff val="5000"/>
                  </a:schemeClr>
                </a:solidFill>
              </a:rPr>
              <a:t>legislacion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tributaria</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vigente</a:t>
            </a:r>
            <a:r>
              <a:rPr lang="en-US" sz="2000" dirty="0" smtClean="0">
                <a:solidFill>
                  <a:schemeClr val="tx1">
                    <a:lumMod val="95000"/>
                    <a:lumOff val="5000"/>
                  </a:schemeClr>
                </a:solidFill>
              </a:rPr>
              <a:t>.</a:t>
            </a:r>
            <a:endParaRPr lang="es-MX" sz="2000" dirty="0">
              <a:solidFill>
                <a:schemeClr val="tx1">
                  <a:lumMod val="95000"/>
                  <a:lumOff val="5000"/>
                </a:schemeClr>
              </a:solidFill>
            </a:endParaRPr>
          </a:p>
        </p:txBody>
      </p:sp>
      <p:pic>
        <p:nvPicPr>
          <p:cNvPr id="4" name="Imagen 2" descr="insign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332" y="311646"/>
            <a:ext cx="861418" cy="10438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2042750" y="462966"/>
            <a:ext cx="44637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1" i="1" u="none" strike="noStrike" cap="none" normalizeH="0" baseline="0" dirty="0" smtClean="0">
                <a:ln>
                  <a:noFill/>
                </a:ln>
                <a:solidFill>
                  <a:schemeClr val="tx1">
                    <a:lumMod val="95000"/>
                    <a:lumOff val="5000"/>
                  </a:schemeClr>
                </a:solidFill>
                <a:effectLst/>
                <a:latin typeface="Arial Narrow" panose="020B0606020202030204" pitchFamily="34" charset="0"/>
                <a:ea typeface="Times New Roman" panose="02020603050405020304" pitchFamily="18" charset="0"/>
                <a:cs typeface="Calibri" panose="020F0502020204030204" pitchFamily="34" charset="0"/>
              </a:rPr>
              <a:t>San Fernando </a:t>
            </a:r>
            <a:r>
              <a:rPr kumimoji="0" lang="es-ES_tradnl" sz="1400" b="1" i="1" u="none" strike="noStrike" cap="none" normalizeH="0" baseline="0" dirty="0" err="1" smtClean="0">
                <a:ln>
                  <a:noFill/>
                </a:ln>
                <a:solidFill>
                  <a:schemeClr val="tx1">
                    <a:lumMod val="95000"/>
                    <a:lumOff val="5000"/>
                  </a:schemeClr>
                </a:solidFill>
                <a:effectLst/>
                <a:latin typeface="Arial Narrow" panose="020B0606020202030204" pitchFamily="34" charset="0"/>
                <a:ea typeface="Times New Roman" panose="02020603050405020304" pitchFamily="18" charset="0"/>
                <a:cs typeface="Calibri" panose="020F0502020204030204" pitchFamily="34" charset="0"/>
              </a:rPr>
              <a:t>College</a:t>
            </a:r>
            <a:r>
              <a:rPr kumimoji="0" lang="es-ES_tradnl" sz="1400" b="1" i="1" u="none" strike="noStrike" cap="none" normalizeH="0" baseline="0" dirty="0" smtClean="0">
                <a:ln>
                  <a:noFill/>
                </a:ln>
                <a:solidFill>
                  <a:schemeClr val="tx1">
                    <a:lumMod val="95000"/>
                    <a:lumOff val="5000"/>
                  </a:schemeClr>
                </a:solidFill>
                <a:effectLst/>
                <a:latin typeface="Arial Narrow" panose="020B0606020202030204" pitchFamily="34" charset="0"/>
                <a:ea typeface="Times New Roman" panose="02020603050405020304" pitchFamily="18"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1" i="1" u="none" strike="noStrike" cap="none" normalizeH="0" baseline="0" dirty="0" smtClean="0">
                <a:ln>
                  <a:noFill/>
                </a:ln>
                <a:solidFill>
                  <a:schemeClr val="tx1">
                    <a:lumMod val="95000"/>
                    <a:lumOff val="5000"/>
                  </a:schemeClr>
                </a:solidFill>
                <a:effectLst/>
                <a:latin typeface="Arial Narrow" panose="020B0606020202030204" pitchFamily="34" charset="0"/>
                <a:ea typeface="Times New Roman" panose="02020603050405020304" pitchFamily="18" charset="0"/>
                <a:cs typeface="Calibri" panose="020F0502020204030204" pitchFamily="34" charset="0"/>
              </a:rPr>
              <a:t>T</a:t>
            </a:r>
            <a:r>
              <a:rPr kumimoji="0" lang="es-ES_tradnl" sz="1400" b="1" i="1" u="none" strike="noStrike" cap="none" normalizeH="0" baseline="0" dirty="0" smtClean="0">
                <a:ln>
                  <a:noFill/>
                </a:ln>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é</a:t>
            </a:r>
            <a:r>
              <a:rPr kumimoji="0" lang="es-ES_tradnl" sz="1400" b="1" i="1" u="none" strike="noStrike" cap="none" normalizeH="0" baseline="0" dirty="0" smtClean="0">
                <a:ln>
                  <a:noFill/>
                </a:ln>
                <a:solidFill>
                  <a:schemeClr val="tx1">
                    <a:lumMod val="95000"/>
                    <a:lumOff val="5000"/>
                  </a:schemeClr>
                </a:solidFill>
                <a:effectLst/>
                <a:latin typeface="Arial Narrow" panose="020B0606020202030204" pitchFamily="34" charset="0"/>
                <a:ea typeface="Times New Roman" panose="02020603050405020304" pitchFamily="18" charset="0"/>
                <a:cs typeface="Calibri" panose="020F0502020204030204" pitchFamily="34" charset="0"/>
              </a:rPr>
              <a:t>cnico Profesional		                         </a:t>
            </a:r>
            <a:endParaRPr kumimoji="0" lang="es-MX" sz="1400" b="1" i="0" u="none" strike="noStrike" cap="none" normalizeH="0" baseline="0" dirty="0" smtClean="0">
              <a:ln>
                <a:noFill/>
              </a:ln>
              <a:solidFill>
                <a:schemeClr val="tx1">
                  <a:lumMod val="95000"/>
                  <a:lumOff val="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b="1" i="1" u="none" strike="noStrike" cap="none" normalizeH="0" baseline="0" dirty="0" smtClean="0">
                <a:ln>
                  <a:noFill/>
                </a:ln>
                <a:solidFill>
                  <a:schemeClr val="tx1">
                    <a:lumMod val="95000"/>
                    <a:lumOff val="5000"/>
                  </a:schemeClr>
                </a:solidFill>
                <a:effectLst/>
                <a:latin typeface="Arial Narrow" panose="020B0606020202030204" pitchFamily="34" charset="0"/>
                <a:ea typeface="Times New Roman" panose="02020603050405020304" pitchFamily="18" charset="0"/>
                <a:cs typeface="Calibri" panose="020F0502020204030204" pitchFamily="34" charset="0"/>
              </a:rPr>
              <a:t>Especialidad  Administración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000" b="0" i="0" u="none" strike="noStrike" cap="none" normalizeH="0" baseline="0" dirty="0" smtClean="0">
              <a:ln>
                <a:noFill/>
              </a:ln>
              <a:solidFill>
                <a:schemeClr val="bg1"/>
              </a:solidFill>
              <a:effectLst/>
              <a:latin typeface="Arial" panose="020B0604020202020204" pitchFamily="34" charset="0"/>
            </a:endParaRPr>
          </a:p>
        </p:txBody>
      </p:sp>
      <p:pic>
        <p:nvPicPr>
          <p:cNvPr id="5" name="Imagen 4"/>
          <p:cNvPicPr>
            <a:picLocks noChangeAspect="1"/>
          </p:cNvPicPr>
          <p:nvPr/>
        </p:nvPicPr>
        <p:blipFill>
          <a:blip r:embed="rId3"/>
          <a:stretch>
            <a:fillRect/>
          </a:stretch>
        </p:blipFill>
        <p:spPr>
          <a:xfrm>
            <a:off x="8090799" y="119270"/>
            <a:ext cx="3972862" cy="2358887"/>
          </a:xfrm>
          <a:prstGeom prst="rect">
            <a:avLst/>
          </a:prstGeom>
        </p:spPr>
      </p:pic>
    </p:spTree>
    <p:extLst>
      <p:ext uri="{BB962C8B-B14F-4D97-AF65-F5344CB8AC3E}">
        <p14:creationId xmlns:p14="http://schemas.microsoft.com/office/powerpoint/2010/main" val="58794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3462" y="304800"/>
            <a:ext cx="3263231" cy="467932"/>
          </a:xfrm>
        </p:spPr>
        <p:txBody>
          <a:bodyPr>
            <a:noAutofit/>
          </a:bodyPr>
          <a:lstStyle/>
          <a:p>
            <a:pPr algn="ctr"/>
            <a:r>
              <a:rPr lang="es-MX" sz="2000" b="1" cap="all" dirty="0" smtClean="0"/>
              <a:t>1. COMO IMPORTAR</a:t>
            </a:r>
            <a:r>
              <a:rPr lang="es-MX" sz="2000" b="1" cap="all" dirty="0"/>
              <a:t/>
            </a:r>
            <a:br>
              <a:rPr lang="es-MX" sz="2000" b="1" cap="all" dirty="0"/>
            </a:br>
            <a:endParaRPr lang="es-MX" sz="2000" dirty="0"/>
          </a:p>
        </p:txBody>
      </p:sp>
      <p:sp>
        <p:nvSpPr>
          <p:cNvPr id="3" name="Marcador de contenido 2"/>
          <p:cNvSpPr>
            <a:spLocks noGrp="1"/>
          </p:cNvSpPr>
          <p:nvPr>
            <p:ph sz="half" idx="1"/>
          </p:nvPr>
        </p:nvSpPr>
        <p:spPr>
          <a:xfrm>
            <a:off x="360796" y="927278"/>
            <a:ext cx="6452129" cy="360609"/>
          </a:xfrm>
        </p:spPr>
        <p:txBody>
          <a:bodyPr>
            <a:noAutofit/>
          </a:bodyPr>
          <a:lstStyle/>
          <a:p>
            <a:pPr algn="just"/>
            <a:r>
              <a:rPr lang="en-US" dirty="0" smtClean="0"/>
              <a:t>Los </a:t>
            </a:r>
            <a:r>
              <a:rPr lang="en-US" dirty="0" err="1" smtClean="0"/>
              <a:t>pasos</a:t>
            </a:r>
            <a:r>
              <a:rPr lang="en-US" dirty="0" smtClean="0"/>
              <a:t> </a:t>
            </a:r>
            <a:r>
              <a:rPr lang="en-US" dirty="0" err="1" smtClean="0"/>
              <a:t>que</a:t>
            </a:r>
            <a:r>
              <a:rPr lang="en-US" dirty="0" smtClean="0"/>
              <a:t> </a:t>
            </a:r>
            <a:r>
              <a:rPr lang="en-US" dirty="0" err="1" smtClean="0"/>
              <a:t>deben</a:t>
            </a:r>
            <a:r>
              <a:rPr lang="en-US" dirty="0" smtClean="0"/>
              <a:t> </a:t>
            </a:r>
            <a:r>
              <a:rPr lang="en-US" dirty="0" err="1" smtClean="0"/>
              <a:t>tener</a:t>
            </a:r>
            <a:r>
              <a:rPr lang="en-US" dirty="0" smtClean="0"/>
              <a:t> son los </a:t>
            </a:r>
            <a:r>
              <a:rPr lang="en-US" dirty="0" err="1" smtClean="0"/>
              <a:t>siguientes</a:t>
            </a:r>
            <a:r>
              <a:rPr lang="en-US" dirty="0"/>
              <a:t>:</a:t>
            </a:r>
            <a:endParaRPr lang="es-MX" dirty="0"/>
          </a:p>
        </p:txBody>
      </p:sp>
      <p:sp>
        <p:nvSpPr>
          <p:cNvPr id="5" name="Marcador de contenido 2"/>
          <p:cNvSpPr txBox="1">
            <a:spLocks/>
          </p:cNvSpPr>
          <p:nvPr/>
        </p:nvSpPr>
        <p:spPr>
          <a:xfrm>
            <a:off x="6916411" y="578877"/>
            <a:ext cx="5158641" cy="7090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MX" sz="1400" b="1" u="sng" dirty="0" smtClean="0"/>
              <a:t>FORMA DE PAGO</a:t>
            </a:r>
          </a:p>
          <a:p>
            <a:pPr algn="just"/>
            <a:r>
              <a:rPr lang="en-US" sz="1400" b="1" u="sng" dirty="0" smtClean="0"/>
              <a:t>CLAUSULA DE VENTA</a:t>
            </a:r>
          </a:p>
          <a:p>
            <a:pPr algn="just"/>
            <a:r>
              <a:rPr lang="en-US" sz="1400" b="1" u="sng" dirty="0" smtClean="0"/>
              <a:t>OPORTUNIDAD DE ENTREGA</a:t>
            </a:r>
          </a:p>
          <a:p>
            <a:pPr algn="just"/>
            <a:r>
              <a:rPr lang="en-US" sz="1400" b="1" u="sng" dirty="0" smtClean="0"/>
              <a:t>MEDIO DE TRANSPORTE</a:t>
            </a:r>
          </a:p>
          <a:p>
            <a:pPr algn="just"/>
            <a:r>
              <a:rPr lang="en-US" sz="1400" b="1" u="sng" dirty="0" smtClean="0"/>
              <a:t>CONDICIONES DE EMBALAJE</a:t>
            </a:r>
          </a:p>
          <a:p>
            <a:pPr algn="just"/>
            <a:r>
              <a:rPr lang="en-US" sz="1400" b="1" u="sng" dirty="0" smtClean="0"/>
              <a:t>PRECIOS</a:t>
            </a:r>
          </a:p>
          <a:p>
            <a:pPr algn="just"/>
            <a:r>
              <a:rPr lang="en-US" sz="1400" b="1" u="sng" dirty="0" smtClean="0"/>
              <a:t>CATALOGOS</a:t>
            </a:r>
          </a:p>
          <a:p>
            <a:pPr algn="just"/>
            <a:r>
              <a:rPr lang="en-US" sz="1400" b="1" u="sng" dirty="0" smtClean="0"/>
              <a:t>MUESTRAS, ETC./</a:t>
            </a:r>
            <a:endParaRPr lang="es-MX" sz="1400" dirty="0"/>
          </a:p>
          <a:p>
            <a:pPr algn="just"/>
            <a:endParaRPr lang="es-MX" sz="2000" dirty="0"/>
          </a:p>
        </p:txBody>
      </p:sp>
      <p:pic>
        <p:nvPicPr>
          <p:cNvPr id="1026" name="Picture 2" descr="Servicio Nacional de Aduanas - Estadísticas Comercio Exter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2687" y="1810572"/>
            <a:ext cx="2043552" cy="122613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703462" y="1534559"/>
            <a:ext cx="6096000" cy="307777"/>
          </a:xfrm>
          <a:prstGeom prst="rect">
            <a:avLst/>
          </a:prstGeom>
        </p:spPr>
        <p:txBody>
          <a:bodyPr>
            <a:spAutoFit/>
          </a:bodyPr>
          <a:lstStyle/>
          <a:p>
            <a:r>
              <a:rPr lang="en-US" sz="1400" dirty="0" smtClean="0"/>
              <a:t>1. </a:t>
            </a:r>
            <a:r>
              <a:rPr lang="en-US" sz="1400" dirty="0" err="1" smtClean="0"/>
              <a:t>Relacion</a:t>
            </a:r>
            <a:r>
              <a:rPr lang="en-US" sz="1400" dirty="0" smtClean="0"/>
              <a:t> </a:t>
            </a:r>
            <a:r>
              <a:rPr lang="en-US" sz="1400" dirty="0" err="1" smtClean="0"/>
              <a:t>proveedor</a:t>
            </a:r>
            <a:r>
              <a:rPr lang="en-US" sz="1400" dirty="0" smtClean="0"/>
              <a:t> </a:t>
            </a:r>
            <a:r>
              <a:rPr lang="en-US" sz="1400" dirty="0" err="1" smtClean="0"/>
              <a:t>extranjero</a:t>
            </a:r>
            <a:r>
              <a:rPr lang="en-US" sz="1400" dirty="0" smtClean="0"/>
              <a:t> e </a:t>
            </a:r>
            <a:r>
              <a:rPr lang="en-US" sz="1400" dirty="0" err="1" smtClean="0"/>
              <a:t>importador</a:t>
            </a:r>
            <a:r>
              <a:rPr lang="en-US" sz="1400" dirty="0" smtClean="0"/>
              <a:t> </a:t>
            </a:r>
            <a:r>
              <a:rPr lang="en-US" sz="1400" dirty="0" err="1" smtClean="0"/>
              <a:t>nacional</a:t>
            </a:r>
            <a:r>
              <a:rPr lang="en-US" sz="1400" dirty="0" smtClean="0"/>
              <a:t> </a:t>
            </a:r>
            <a:endParaRPr lang="es-MX" sz="1400" dirty="0"/>
          </a:p>
        </p:txBody>
      </p:sp>
      <p:sp>
        <p:nvSpPr>
          <p:cNvPr id="7" name="Rectángulo 6"/>
          <p:cNvSpPr/>
          <p:nvPr/>
        </p:nvSpPr>
        <p:spPr>
          <a:xfrm>
            <a:off x="716925" y="1957898"/>
            <a:ext cx="6096000" cy="307777"/>
          </a:xfrm>
          <a:prstGeom prst="rect">
            <a:avLst/>
          </a:prstGeom>
        </p:spPr>
        <p:txBody>
          <a:bodyPr>
            <a:spAutoFit/>
          </a:bodyPr>
          <a:lstStyle/>
          <a:p>
            <a:r>
              <a:rPr lang="en-US" sz="1400" dirty="0"/>
              <a:t>2</a:t>
            </a:r>
            <a:r>
              <a:rPr lang="en-US" sz="1400" dirty="0" smtClean="0"/>
              <a:t>. </a:t>
            </a:r>
            <a:r>
              <a:rPr lang="en-US" sz="1400" dirty="0" err="1" smtClean="0"/>
              <a:t>Intervencion</a:t>
            </a:r>
            <a:r>
              <a:rPr lang="en-US" sz="1400" dirty="0" smtClean="0"/>
              <a:t> </a:t>
            </a:r>
            <a:r>
              <a:rPr lang="en-US" sz="1400" dirty="0" err="1" smtClean="0"/>
              <a:t>Bancaria</a:t>
            </a:r>
            <a:r>
              <a:rPr lang="en-US" sz="1400" dirty="0" smtClean="0"/>
              <a:t> </a:t>
            </a:r>
            <a:endParaRPr lang="es-MX" sz="1400" dirty="0"/>
          </a:p>
        </p:txBody>
      </p:sp>
      <p:sp>
        <p:nvSpPr>
          <p:cNvPr id="8" name="Rectángulo 7"/>
          <p:cNvSpPr/>
          <p:nvPr/>
        </p:nvSpPr>
        <p:spPr>
          <a:xfrm>
            <a:off x="716925" y="2392761"/>
            <a:ext cx="6096000" cy="307777"/>
          </a:xfrm>
          <a:prstGeom prst="rect">
            <a:avLst/>
          </a:prstGeom>
        </p:spPr>
        <p:txBody>
          <a:bodyPr>
            <a:spAutoFit/>
          </a:bodyPr>
          <a:lstStyle/>
          <a:p>
            <a:r>
              <a:rPr lang="en-US" sz="1400" dirty="0" smtClean="0"/>
              <a:t>3. </a:t>
            </a:r>
            <a:r>
              <a:rPr lang="en-US" sz="1400" dirty="0" err="1" smtClean="0"/>
              <a:t>Informe</a:t>
            </a:r>
            <a:r>
              <a:rPr lang="en-US" sz="1400" dirty="0" smtClean="0"/>
              <a:t> de </a:t>
            </a:r>
            <a:r>
              <a:rPr lang="en-US" sz="1400" dirty="0" err="1" smtClean="0"/>
              <a:t>Importacion</a:t>
            </a:r>
            <a:endParaRPr lang="es-MX" sz="1400" dirty="0"/>
          </a:p>
        </p:txBody>
      </p:sp>
      <p:sp>
        <p:nvSpPr>
          <p:cNvPr id="9" name="Rectángulo 8"/>
          <p:cNvSpPr/>
          <p:nvPr/>
        </p:nvSpPr>
        <p:spPr>
          <a:xfrm>
            <a:off x="716925" y="2827624"/>
            <a:ext cx="6096000" cy="307777"/>
          </a:xfrm>
          <a:prstGeom prst="rect">
            <a:avLst/>
          </a:prstGeom>
        </p:spPr>
        <p:txBody>
          <a:bodyPr>
            <a:spAutoFit/>
          </a:bodyPr>
          <a:lstStyle/>
          <a:p>
            <a:r>
              <a:rPr lang="en-US" sz="1400" dirty="0" smtClean="0"/>
              <a:t>4. </a:t>
            </a:r>
            <a:r>
              <a:rPr lang="en-US" sz="1400" dirty="0" err="1" smtClean="0"/>
              <a:t>Solicitud</a:t>
            </a:r>
            <a:r>
              <a:rPr lang="en-US" sz="1400" dirty="0" smtClean="0"/>
              <a:t> de </a:t>
            </a:r>
            <a:r>
              <a:rPr lang="en-US" sz="1400" dirty="0" err="1" smtClean="0"/>
              <a:t>apertura</a:t>
            </a:r>
            <a:r>
              <a:rPr lang="en-US" sz="1400" dirty="0" smtClean="0"/>
              <a:t> de </a:t>
            </a:r>
            <a:r>
              <a:rPr lang="en-US" sz="1400" dirty="0" err="1" smtClean="0"/>
              <a:t>carta</a:t>
            </a:r>
            <a:r>
              <a:rPr lang="en-US" sz="1400" dirty="0" smtClean="0"/>
              <a:t> de </a:t>
            </a:r>
            <a:r>
              <a:rPr lang="en-US" sz="1400" dirty="0" err="1" smtClean="0"/>
              <a:t>credito</a:t>
            </a:r>
            <a:r>
              <a:rPr lang="en-US" sz="1400" dirty="0" smtClean="0"/>
              <a:t> </a:t>
            </a:r>
            <a:endParaRPr lang="es-MX" sz="1400" dirty="0"/>
          </a:p>
        </p:txBody>
      </p:sp>
      <p:sp>
        <p:nvSpPr>
          <p:cNvPr id="10" name="Rectángulo 9"/>
          <p:cNvSpPr/>
          <p:nvPr/>
        </p:nvSpPr>
        <p:spPr>
          <a:xfrm>
            <a:off x="716925" y="3262487"/>
            <a:ext cx="6096000" cy="307777"/>
          </a:xfrm>
          <a:prstGeom prst="rect">
            <a:avLst/>
          </a:prstGeom>
        </p:spPr>
        <p:txBody>
          <a:bodyPr>
            <a:spAutoFit/>
          </a:bodyPr>
          <a:lstStyle/>
          <a:p>
            <a:r>
              <a:rPr lang="en-US" sz="1400" dirty="0" smtClean="0"/>
              <a:t>5. </a:t>
            </a:r>
            <a:r>
              <a:rPr lang="en-US" sz="1400" dirty="0" err="1" smtClean="0"/>
              <a:t>Operacion</a:t>
            </a:r>
            <a:r>
              <a:rPr lang="en-US" sz="1400" dirty="0" smtClean="0"/>
              <a:t> de </a:t>
            </a:r>
            <a:r>
              <a:rPr lang="en-US" sz="1400" dirty="0" err="1" smtClean="0"/>
              <a:t>embarque</a:t>
            </a:r>
            <a:r>
              <a:rPr lang="en-US" sz="1400" dirty="0" smtClean="0"/>
              <a:t> y </a:t>
            </a:r>
            <a:r>
              <a:rPr lang="en-US" sz="1400" dirty="0" err="1" smtClean="0"/>
              <a:t>contratacion</a:t>
            </a:r>
            <a:r>
              <a:rPr lang="en-US" sz="1400" dirty="0" smtClean="0"/>
              <a:t> de </a:t>
            </a:r>
            <a:r>
              <a:rPr lang="en-US" sz="1400" dirty="0" err="1" smtClean="0"/>
              <a:t>flete</a:t>
            </a:r>
            <a:r>
              <a:rPr lang="en-US" sz="1400" dirty="0" smtClean="0"/>
              <a:t> y </a:t>
            </a:r>
            <a:r>
              <a:rPr lang="en-US" sz="1400" dirty="0" err="1" smtClean="0"/>
              <a:t>seguro</a:t>
            </a:r>
            <a:r>
              <a:rPr lang="en-US" sz="1400" dirty="0" smtClean="0"/>
              <a:t>.</a:t>
            </a:r>
            <a:endParaRPr lang="es-MX" sz="1400" dirty="0"/>
          </a:p>
        </p:txBody>
      </p:sp>
      <p:sp>
        <p:nvSpPr>
          <p:cNvPr id="11" name="Rectángulo 10"/>
          <p:cNvSpPr/>
          <p:nvPr/>
        </p:nvSpPr>
        <p:spPr>
          <a:xfrm>
            <a:off x="703462" y="3711543"/>
            <a:ext cx="6096000" cy="307777"/>
          </a:xfrm>
          <a:prstGeom prst="rect">
            <a:avLst/>
          </a:prstGeom>
        </p:spPr>
        <p:txBody>
          <a:bodyPr>
            <a:spAutoFit/>
          </a:bodyPr>
          <a:lstStyle/>
          <a:p>
            <a:r>
              <a:rPr lang="en-US" sz="1400" dirty="0" smtClean="0"/>
              <a:t>6. </a:t>
            </a:r>
            <a:r>
              <a:rPr lang="en-US" sz="1400" dirty="0" err="1" smtClean="0"/>
              <a:t>Recepcion</a:t>
            </a:r>
            <a:r>
              <a:rPr lang="en-US" sz="1400" dirty="0" smtClean="0"/>
              <a:t> de </a:t>
            </a:r>
            <a:r>
              <a:rPr lang="en-US" sz="1400" dirty="0" err="1" smtClean="0"/>
              <a:t>las</a:t>
            </a:r>
            <a:r>
              <a:rPr lang="en-US" sz="1400" dirty="0" smtClean="0"/>
              <a:t> </a:t>
            </a:r>
            <a:r>
              <a:rPr lang="en-US" sz="1400" dirty="0" err="1" smtClean="0"/>
              <a:t>Marcancias</a:t>
            </a:r>
            <a:endParaRPr lang="es-MX" sz="1400" dirty="0"/>
          </a:p>
        </p:txBody>
      </p:sp>
      <p:sp>
        <p:nvSpPr>
          <p:cNvPr id="12" name="Rectángulo 11"/>
          <p:cNvSpPr/>
          <p:nvPr/>
        </p:nvSpPr>
        <p:spPr>
          <a:xfrm>
            <a:off x="716926" y="4160599"/>
            <a:ext cx="4756596" cy="307777"/>
          </a:xfrm>
          <a:prstGeom prst="rect">
            <a:avLst/>
          </a:prstGeom>
        </p:spPr>
        <p:txBody>
          <a:bodyPr wrap="square">
            <a:spAutoFit/>
          </a:bodyPr>
          <a:lstStyle/>
          <a:p>
            <a:r>
              <a:rPr lang="en-US" sz="1400" dirty="0" smtClean="0"/>
              <a:t>7. </a:t>
            </a:r>
            <a:r>
              <a:rPr lang="en-US" sz="1400" dirty="0" err="1" smtClean="0"/>
              <a:t>Retiro</a:t>
            </a:r>
            <a:r>
              <a:rPr lang="en-US" sz="1400" dirty="0" smtClean="0"/>
              <a:t> de </a:t>
            </a:r>
            <a:r>
              <a:rPr lang="en-US" sz="1400" dirty="0" err="1" smtClean="0"/>
              <a:t>las</a:t>
            </a:r>
            <a:r>
              <a:rPr lang="en-US" sz="1400" dirty="0" smtClean="0"/>
              <a:t> </a:t>
            </a:r>
            <a:r>
              <a:rPr lang="en-US" sz="1400" dirty="0" err="1" smtClean="0"/>
              <a:t>mercancias</a:t>
            </a:r>
            <a:r>
              <a:rPr lang="en-US" sz="1400" dirty="0" smtClean="0"/>
              <a:t> y </a:t>
            </a:r>
            <a:r>
              <a:rPr lang="en-US" sz="1400" dirty="0" err="1" smtClean="0"/>
              <a:t>pago</a:t>
            </a:r>
            <a:r>
              <a:rPr lang="en-US" sz="1400" dirty="0" smtClean="0"/>
              <a:t> al exterior. </a:t>
            </a:r>
            <a:endParaRPr lang="es-MX" sz="1400" dirty="0"/>
          </a:p>
        </p:txBody>
      </p:sp>
      <p:sp>
        <p:nvSpPr>
          <p:cNvPr id="13" name="Rectángulo 12"/>
          <p:cNvSpPr/>
          <p:nvPr/>
        </p:nvSpPr>
        <p:spPr>
          <a:xfrm>
            <a:off x="703462" y="4722548"/>
            <a:ext cx="6096000" cy="523220"/>
          </a:xfrm>
          <a:prstGeom prst="rect">
            <a:avLst/>
          </a:prstGeom>
        </p:spPr>
        <p:txBody>
          <a:bodyPr>
            <a:spAutoFit/>
          </a:bodyPr>
          <a:lstStyle/>
          <a:p>
            <a:r>
              <a:rPr lang="en-US" sz="1400" dirty="0" smtClean="0"/>
              <a:t>A </a:t>
            </a:r>
            <a:r>
              <a:rPr lang="en-US" sz="1400" dirty="0" err="1" smtClean="0"/>
              <a:t>continuacion</a:t>
            </a:r>
            <a:r>
              <a:rPr lang="en-US" sz="1400" dirty="0" smtClean="0"/>
              <a:t> </a:t>
            </a:r>
            <a:r>
              <a:rPr lang="en-US" sz="1400" dirty="0" err="1" smtClean="0"/>
              <a:t>analizaremos</a:t>
            </a:r>
            <a:r>
              <a:rPr lang="en-US" sz="1400" dirty="0" smtClean="0"/>
              <a:t> </a:t>
            </a:r>
            <a:r>
              <a:rPr lang="en-US" sz="1400" dirty="0" err="1" smtClean="0"/>
              <a:t>cada</a:t>
            </a:r>
            <a:r>
              <a:rPr lang="en-US" sz="1400" dirty="0" smtClean="0"/>
              <a:t> </a:t>
            </a:r>
            <a:r>
              <a:rPr lang="en-US" sz="1400" dirty="0" err="1" smtClean="0"/>
              <a:t>uno</a:t>
            </a:r>
            <a:r>
              <a:rPr lang="en-US" sz="1400" dirty="0" smtClean="0"/>
              <a:t> de los </a:t>
            </a:r>
            <a:r>
              <a:rPr lang="en-US" sz="1400" dirty="0" err="1" smtClean="0"/>
              <a:t>puntos</a:t>
            </a:r>
            <a:r>
              <a:rPr lang="en-US" sz="1400" dirty="0" smtClean="0"/>
              <a:t> </a:t>
            </a:r>
            <a:r>
              <a:rPr lang="en-US" sz="1400" dirty="0" err="1" smtClean="0"/>
              <a:t>anteriores</a:t>
            </a:r>
            <a:r>
              <a:rPr lang="en-US" sz="1400" dirty="0" smtClean="0"/>
              <a:t> </a:t>
            </a:r>
            <a:r>
              <a:rPr lang="en-US" sz="1400" dirty="0" err="1" smtClean="0"/>
              <a:t>paso</a:t>
            </a:r>
            <a:r>
              <a:rPr lang="en-US" sz="1400" dirty="0" smtClean="0"/>
              <a:t> a </a:t>
            </a:r>
            <a:r>
              <a:rPr lang="en-US" sz="1400" dirty="0" err="1" smtClean="0"/>
              <a:t>paso</a:t>
            </a:r>
            <a:r>
              <a:rPr lang="en-US" sz="1400" dirty="0" smtClean="0"/>
              <a:t>:</a:t>
            </a:r>
            <a:endParaRPr lang="es-MX" sz="1400" dirty="0"/>
          </a:p>
        </p:txBody>
      </p:sp>
      <p:sp>
        <p:nvSpPr>
          <p:cNvPr id="14" name="Rectángulo 13"/>
          <p:cNvSpPr/>
          <p:nvPr/>
        </p:nvSpPr>
        <p:spPr>
          <a:xfrm>
            <a:off x="820411" y="5311299"/>
            <a:ext cx="6096000" cy="307777"/>
          </a:xfrm>
          <a:prstGeom prst="rect">
            <a:avLst/>
          </a:prstGeom>
        </p:spPr>
        <p:txBody>
          <a:bodyPr>
            <a:spAutoFit/>
          </a:bodyPr>
          <a:lstStyle/>
          <a:p>
            <a:r>
              <a:rPr lang="en-US" sz="1400" b="1" u="sng" dirty="0" smtClean="0">
                <a:effectLst>
                  <a:outerShdw blurRad="38100" dist="38100" dir="2700000" algn="tl">
                    <a:srgbClr val="000000">
                      <a:alpha val="43137"/>
                    </a:srgbClr>
                  </a:outerShdw>
                </a:effectLst>
              </a:rPr>
              <a:t>1. RELACION PROVEEDOR EXTRANJERO IMPORTADOR NACIONAL</a:t>
            </a:r>
            <a:endParaRPr lang="es-MX" sz="1400" b="1" u="sng" dirty="0">
              <a:effectLst>
                <a:outerShdw blurRad="38100" dist="38100" dir="2700000" algn="tl">
                  <a:srgbClr val="000000">
                    <a:alpha val="43137"/>
                  </a:srgbClr>
                </a:outerShdw>
              </a:effectLst>
            </a:endParaRPr>
          </a:p>
        </p:txBody>
      </p:sp>
      <p:sp>
        <p:nvSpPr>
          <p:cNvPr id="15" name="Rectángulo 14"/>
          <p:cNvSpPr/>
          <p:nvPr/>
        </p:nvSpPr>
        <p:spPr>
          <a:xfrm>
            <a:off x="716925" y="5711859"/>
            <a:ext cx="6096000" cy="954107"/>
          </a:xfrm>
          <a:prstGeom prst="rect">
            <a:avLst/>
          </a:prstGeom>
        </p:spPr>
        <p:txBody>
          <a:bodyPr>
            <a:spAutoFit/>
          </a:bodyPr>
          <a:lstStyle/>
          <a:p>
            <a:r>
              <a:rPr lang="en-US" sz="1400" b="1" dirty="0" smtClean="0"/>
              <a:t>a</a:t>
            </a:r>
            <a:r>
              <a:rPr lang="en-US" sz="1400" dirty="0" smtClean="0"/>
              <a:t>) El </a:t>
            </a:r>
            <a:r>
              <a:rPr lang="en-US" sz="1400" dirty="0" err="1" smtClean="0"/>
              <a:t>empleador</a:t>
            </a:r>
            <a:r>
              <a:rPr lang="en-US" sz="1400" dirty="0" smtClean="0"/>
              <a:t> se pone en </a:t>
            </a:r>
            <a:r>
              <a:rPr lang="en-US" sz="1400" dirty="0" err="1" smtClean="0"/>
              <a:t>contacto</a:t>
            </a:r>
            <a:r>
              <a:rPr lang="en-US" sz="1400" dirty="0" smtClean="0"/>
              <a:t> con el </a:t>
            </a:r>
            <a:r>
              <a:rPr lang="en-US" sz="1400" dirty="0" err="1" smtClean="0"/>
              <a:t>proveedor</a:t>
            </a:r>
            <a:r>
              <a:rPr lang="en-US" sz="1400" dirty="0" smtClean="0"/>
              <a:t> </a:t>
            </a:r>
            <a:r>
              <a:rPr lang="en-US" sz="1400" dirty="0" err="1" smtClean="0"/>
              <a:t>extranjero</a:t>
            </a:r>
            <a:r>
              <a:rPr lang="en-US" sz="1400" dirty="0" smtClean="0"/>
              <a:t>, </a:t>
            </a:r>
            <a:r>
              <a:rPr lang="en-US" sz="1400" dirty="0" err="1" smtClean="0"/>
              <a:t>directamente</a:t>
            </a:r>
            <a:r>
              <a:rPr lang="en-US" sz="1400" dirty="0" smtClean="0"/>
              <a:t> a </a:t>
            </a:r>
            <a:r>
              <a:rPr lang="en-US" sz="1400" dirty="0" err="1" smtClean="0"/>
              <a:t>traves</a:t>
            </a:r>
            <a:r>
              <a:rPr lang="en-US" sz="1400" dirty="0" smtClean="0"/>
              <a:t> de </a:t>
            </a:r>
            <a:r>
              <a:rPr lang="en-US" sz="1400" dirty="0" err="1" smtClean="0"/>
              <a:t>su</a:t>
            </a:r>
            <a:r>
              <a:rPr lang="en-US" sz="1400" dirty="0" smtClean="0"/>
              <a:t> </a:t>
            </a:r>
            <a:r>
              <a:rPr lang="en-US" sz="1400" dirty="0" err="1" smtClean="0"/>
              <a:t>representante</a:t>
            </a:r>
            <a:r>
              <a:rPr lang="en-US" sz="1400" dirty="0" smtClean="0"/>
              <a:t> legal de Chile, con el </a:t>
            </a:r>
            <a:r>
              <a:rPr lang="en-US" sz="1400" dirty="0" err="1" smtClean="0"/>
              <a:t>proposito</a:t>
            </a:r>
            <a:r>
              <a:rPr lang="en-US" sz="1400" dirty="0" smtClean="0"/>
              <a:t> de </a:t>
            </a:r>
            <a:r>
              <a:rPr lang="en-US" sz="1400" dirty="0" err="1" smtClean="0"/>
              <a:t>solicitarle</a:t>
            </a:r>
            <a:r>
              <a:rPr lang="en-US" sz="1400" dirty="0" smtClean="0"/>
              <a:t> la </a:t>
            </a:r>
            <a:r>
              <a:rPr lang="en-US" sz="1400" b="1" dirty="0" smtClean="0">
                <a:solidFill>
                  <a:srgbClr val="002060"/>
                </a:solidFill>
                <a:effectLst>
                  <a:outerShdw blurRad="38100" dist="38100" dir="2700000" algn="tl">
                    <a:srgbClr val="000000">
                      <a:alpha val="43137"/>
                    </a:srgbClr>
                  </a:outerShdw>
                </a:effectLst>
              </a:rPr>
              <a:t>“facture </a:t>
            </a:r>
            <a:r>
              <a:rPr lang="en-US" sz="1400" b="1" dirty="0" err="1" smtClean="0">
                <a:solidFill>
                  <a:srgbClr val="002060"/>
                </a:solidFill>
                <a:effectLst>
                  <a:outerShdw blurRad="38100" dist="38100" dir="2700000" algn="tl">
                    <a:srgbClr val="000000">
                      <a:alpha val="43137"/>
                    </a:srgbClr>
                  </a:outerShdw>
                </a:effectLst>
              </a:rPr>
              <a:t>proforma</a:t>
            </a:r>
            <a:r>
              <a:rPr lang="en-US" sz="1400" b="1" dirty="0" smtClean="0">
                <a:solidFill>
                  <a:srgbClr val="002060"/>
                </a:solidFill>
                <a:effectLst>
                  <a:outerShdw blurRad="38100" dist="38100" dir="2700000" algn="tl">
                    <a:srgbClr val="000000">
                      <a:alpha val="43137"/>
                    </a:srgbClr>
                  </a:outerShdw>
                </a:effectLst>
              </a:rPr>
              <a:t> o </a:t>
            </a:r>
            <a:r>
              <a:rPr lang="en-US" sz="1400" b="1" dirty="0" err="1" smtClean="0">
                <a:solidFill>
                  <a:srgbClr val="002060"/>
                </a:solidFill>
                <a:effectLst>
                  <a:outerShdw blurRad="38100" dist="38100" dir="2700000" algn="tl">
                    <a:srgbClr val="000000">
                      <a:alpha val="43137"/>
                    </a:srgbClr>
                  </a:outerShdw>
                </a:effectLst>
              </a:rPr>
              <a:t>carta</a:t>
            </a:r>
            <a:r>
              <a:rPr lang="en-US" sz="1400" b="1" dirty="0" smtClean="0">
                <a:solidFill>
                  <a:srgbClr val="002060"/>
                </a:solidFill>
                <a:effectLst>
                  <a:outerShdw blurRad="38100" dist="38100" dir="2700000" algn="tl">
                    <a:srgbClr val="000000">
                      <a:alpha val="43137"/>
                    </a:srgbClr>
                  </a:outerShdw>
                </a:effectLst>
              </a:rPr>
              <a:t> de </a:t>
            </a:r>
            <a:r>
              <a:rPr lang="en-US" sz="1400" b="1" dirty="0" err="1" smtClean="0">
                <a:solidFill>
                  <a:srgbClr val="002060"/>
                </a:solidFill>
                <a:effectLst>
                  <a:outerShdw blurRad="38100" dist="38100" dir="2700000" algn="tl">
                    <a:srgbClr val="000000">
                      <a:alpha val="43137"/>
                    </a:srgbClr>
                  </a:outerShdw>
                </a:effectLst>
              </a:rPr>
              <a:t>oferta</a:t>
            </a:r>
            <a:r>
              <a:rPr lang="en-US" sz="1400" dirty="0" smtClean="0"/>
              <a:t>”, la </a:t>
            </a:r>
            <a:r>
              <a:rPr lang="en-US" sz="1400" dirty="0" err="1" smtClean="0"/>
              <a:t>cual</a:t>
            </a:r>
            <a:r>
              <a:rPr lang="en-US" sz="1400" dirty="0" smtClean="0"/>
              <a:t> </a:t>
            </a:r>
            <a:r>
              <a:rPr lang="en-US" sz="1400" dirty="0" err="1" smtClean="0"/>
              <a:t>contiene</a:t>
            </a:r>
            <a:r>
              <a:rPr lang="en-US" sz="1400" dirty="0" smtClean="0"/>
              <a:t>:</a:t>
            </a:r>
            <a:endParaRPr lang="es-MX" sz="1400" dirty="0"/>
          </a:p>
        </p:txBody>
      </p:sp>
      <p:sp>
        <p:nvSpPr>
          <p:cNvPr id="16" name="Rectángulo 15"/>
          <p:cNvSpPr/>
          <p:nvPr/>
        </p:nvSpPr>
        <p:spPr>
          <a:xfrm>
            <a:off x="6916409" y="3896318"/>
            <a:ext cx="5126375" cy="954107"/>
          </a:xfrm>
          <a:prstGeom prst="rect">
            <a:avLst/>
          </a:prstGeom>
        </p:spPr>
        <p:txBody>
          <a:bodyPr wrap="square">
            <a:spAutoFit/>
          </a:bodyPr>
          <a:lstStyle/>
          <a:p>
            <a:pPr algn="just"/>
            <a:r>
              <a:rPr lang="en-US" sz="1400" b="1" dirty="0" smtClean="0"/>
              <a:t>b) </a:t>
            </a:r>
            <a:r>
              <a:rPr lang="en-US" sz="1400" dirty="0" err="1" smtClean="0"/>
              <a:t>Una</a:t>
            </a:r>
            <a:r>
              <a:rPr lang="en-US" sz="1400" dirty="0" smtClean="0"/>
              <a:t> </a:t>
            </a:r>
            <a:r>
              <a:rPr lang="en-US" sz="1400" dirty="0" err="1" smtClean="0"/>
              <a:t>vez</a:t>
            </a:r>
            <a:r>
              <a:rPr lang="en-US" sz="1400" dirty="0" smtClean="0"/>
              <a:t> </a:t>
            </a:r>
            <a:r>
              <a:rPr lang="en-US" sz="1400" dirty="0" err="1" smtClean="0"/>
              <a:t>recibidas</a:t>
            </a:r>
            <a:r>
              <a:rPr lang="en-US" sz="1400" dirty="0" smtClean="0"/>
              <a:t> y </a:t>
            </a:r>
            <a:r>
              <a:rPr lang="en-US" sz="1400" dirty="0" err="1" smtClean="0"/>
              <a:t>analizadas</a:t>
            </a:r>
            <a:r>
              <a:rPr lang="en-US" sz="1400" dirty="0" smtClean="0"/>
              <a:t> los </a:t>
            </a:r>
            <a:r>
              <a:rPr lang="en-US" sz="1400" dirty="0" err="1" smtClean="0"/>
              <a:t>datos</a:t>
            </a:r>
            <a:r>
              <a:rPr lang="en-US" sz="1400" dirty="0" smtClean="0"/>
              <a:t> </a:t>
            </a:r>
            <a:r>
              <a:rPr lang="en-US" sz="1400" dirty="0" err="1" smtClean="0"/>
              <a:t>solicitados</a:t>
            </a:r>
            <a:r>
              <a:rPr lang="en-US" sz="1400" dirty="0" smtClean="0"/>
              <a:t>, se </a:t>
            </a:r>
            <a:r>
              <a:rPr lang="en-US" sz="1400" b="1" dirty="0" smtClean="0">
                <a:solidFill>
                  <a:srgbClr val="002060"/>
                </a:solidFill>
                <a:effectLst>
                  <a:outerShdw blurRad="38100" dist="38100" dir="2700000" algn="tl">
                    <a:srgbClr val="000000">
                      <a:alpha val="43137"/>
                    </a:srgbClr>
                  </a:outerShdw>
                </a:effectLst>
              </a:rPr>
              <a:t>decide </a:t>
            </a:r>
            <a:r>
              <a:rPr lang="en-US" sz="1400" b="1" dirty="0" err="1" smtClean="0">
                <a:solidFill>
                  <a:srgbClr val="002060"/>
                </a:solidFill>
                <a:effectLst>
                  <a:outerShdw blurRad="38100" dist="38100" dir="2700000" algn="tl">
                    <a:srgbClr val="000000">
                      <a:alpha val="43137"/>
                    </a:srgbClr>
                  </a:outerShdw>
                </a:effectLst>
              </a:rPr>
              <a:t>por</a:t>
            </a:r>
            <a:r>
              <a:rPr lang="en-US" sz="1400" b="1" dirty="0" smtClean="0">
                <a:solidFill>
                  <a:srgbClr val="002060"/>
                </a:solidFill>
                <a:effectLst>
                  <a:outerShdw blurRad="38100" dist="38100" dir="2700000" algn="tl">
                    <a:srgbClr val="000000">
                      <a:alpha val="43137"/>
                    </a:srgbClr>
                  </a:outerShdw>
                </a:effectLst>
              </a:rPr>
              <a:t> la </a:t>
            </a:r>
            <a:r>
              <a:rPr lang="en-US" sz="1400" b="1" dirty="0" err="1" smtClean="0">
                <a:solidFill>
                  <a:srgbClr val="002060"/>
                </a:solidFill>
                <a:effectLst>
                  <a:outerShdw blurRad="38100" dist="38100" dir="2700000" algn="tl">
                    <a:srgbClr val="000000">
                      <a:alpha val="43137"/>
                    </a:srgbClr>
                  </a:outerShdw>
                </a:effectLst>
              </a:rPr>
              <a:t>mejor</a:t>
            </a:r>
            <a:r>
              <a:rPr lang="en-US" sz="1400" b="1" dirty="0" smtClean="0">
                <a:solidFill>
                  <a:srgbClr val="002060"/>
                </a:solidFill>
                <a:effectLst>
                  <a:outerShdw blurRad="38100" dist="38100" dir="2700000" algn="tl">
                    <a:srgbClr val="000000">
                      <a:alpha val="43137"/>
                    </a:srgbClr>
                  </a:outerShdw>
                </a:effectLst>
              </a:rPr>
              <a:t> </a:t>
            </a:r>
            <a:r>
              <a:rPr lang="en-US" sz="1400" b="1" dirty="0" err="1" smtClean="0">
                <a:solidFill>
                  <a:srgbClr val="002060"/>
                </a:solidFill>
                <a:effectLst>
                  <a:outerShdw blurRad="38100" dist="38100" dir="2700000" algn="tl">
                    <a:srgbClr val="000000">
                      <a:alpha val="43137"/>
                    </a:srgbClr>
                  </a:outerShdw>
                </a:effectLst>
              </a:rPr>
              <a:t>oferta</a:t>
            </a:r>
            <a:r>
              <a:rPr lang="en-US" sz="1400" b="1" dirty="0" smtClean="0">
                <a:solidFill>
                  <a:srgbClr val="002060"/>
                </a:solidFill>
                <a:effectLst>
                  <a:outerShdw blurRad="38100" dist="38100" dir="2700000" algn="tl">
                    <a:srgbClr val="000000">
                      <a:alpha val="43137"/>
                    </a:srgbClr>
                  </a:outerShdw>
                </a:effectLst>
              </a:rPr>
              <a:t> y se </a:t>
            </a:r>
            <a:r>
              <a:rPr lang="en-US" sz="1400" b="1" dirty="0" err="1" smtClean="0">
                <a:solidFill>
                  <a:srgbClr val="002060"/>
                </a:solidFill>
                <a:effectLst>
                  <a:outerShdw blurRad="38100" dist="38100" dir="2700000" algn="tl">
                    <a:srgbClr val="000000">
                      <a:alpha val="43137"/>
                    </a:srgbClr>
                  </a:outerShdw>
                </a:effectLst>
              </a:rPr>
              <a:t>procede</a:t>
            </a:r>
            <a:r>
              <a:rPr lang="en-US" sz="1400" b="1" dirty="0" smtClean="0">
                <a:solidFill>
                  <a:srgbClr val="002060"/>
                </a:solidFill>
                <a:effectLst>
                  <a:outerShdw blurRad="38100" dist="38100" dir="2700000" algn="tl">
                    <a:srgbClr val="000000">
                      <a:alpha val="43137"/>
                    </a:srgbClr>
                  </a:outerShdw>
                </a:effectLst>
              </a:rPr>
              <a:t> a </a:t>
            </a:r>
            <a:r>
              <a:rPr lang="en-US" sz="1400" b="1" dirty="0" err="1" smtClean="0">
                <a:solidFill>
                  <a:srgbClr val="002060"/>
                </a:solidFill>
                <a:effectLst>
                  <a:outerShdw blurRad="38100" dist="38100" dir="2700000" algn="tl">
                    <a:srgbClr val="000000">
                      <a:alpha val="43137"/>
                    </a:srgbClr>
                  </a:outerShdw>
                </a:effectLst>
              </a:rPr>
              <a:t>efectuar</a:t>
            </a:r>
            <a:r>
              <a:rPr lang="en-US" sz="1400" b="1" dirty="0" smtClean="0">
                <a:solidFill>
                  <a:srgbClr val="002060"/>
                </a:solidFill>
                <a:effectLst>
                  <a:outerShdw blurRad="38100" dist="38100" dir="2700000" algn="tl">
                    <a:srgbClr val="000000">
                      <a:alpha val="43137"/>
                    </a:srgbClr>
                  </a:outerShdw>
                </a:effectLst>
              </a:rPr>
              <a:t> el </a:t>
            </a:r>
            <a:r>
              <a:rPr lang="en-US" sz="1400" b="1" dirty="0" err="1" smtClean="0">
                <a:solidFill>
                  <a:srgbClr val="002060"/>
                </a:solidFill>
                <a:effectLst>
                  <a:outerShdw blurRad="38100" dist="38100" dir="2700000" algn="tl">
                    <a:srgbClr val="000000">
                      <a:alpha val="43137"/>
                    </a:srgbClr>
                  </a:outerShdw>
                </a:effectLst>
              </a:rPr>
              <a:t>pedido</a:t>
            </a:r>
            <a:r>
              <a:rPr lang="en-US" sz="1400" b="1" dirty="0" smtClean="0">
                <a:solidFill>
                  <a:srgbClr val="002060"/>
                </a:solidFill>
                <a:effectLst>
                  <a:outerShdw blurRad="38100" dist="38100" dir="2700000" algn="tl">
                    <a:srgbClr val="000000">
                      <a:alpha val="43137"/>
                    </a:srgbClr>
                  </a:outerShdw>
                </a:effectLst>
              </a:rPr>
              <a:t> al </a:t>
            </a:r>
            <a:r>
              <a:rPr lang="en-US" sz="1400" b="1" dirty="0" err="1" smtClean="0">
                <a:solidFill>
                  <a:srgbClr val="002060"/>
                </a:solidFill>
                <a:effectLst>
                  <a:outerShdw blurRad="38100" dist="38100" dir="2700000" algn="tl">
                    <a:srgbClr val="000000">
                      <a:alpha val="43137"/>
                    </a:srgbClr>
                  </a:outerShdw>
                </a:effectLst>
              </a:rPr>
              <a:t>proveedor</a:t>
            </a:r>
            <a:r>
              <a:rPr lang="en-US" sz="1400" dirty="0" smtClean="0"/>
              <a:t> </a:t>
            </a:r>
            <a:r>
              <a:rPr lang="en-US" sz="1400" dirty="0" err="1" smtClean="0"/>
              <a:t>directamente</a:t>
            </a:r>
            <a:r>
              <a:rPr lang="en-US" sz="1400" dirty="0" smtClean="0"/>
              <a:t> o a  </a:t>
            </a:r>
            <a:r>
              <a:rPr lang="en-US" sz="1400" dirty="0" err="1" smtClean="0"/>
              <a:t>traves</a:t>
            </a:r>
            <a:r>
              <a:rPr lang="en-US" sz="1400" dirty="0" smtClean="0"/>
              <a:t> de </a:t>
            </a:r>
            <a:r>
              <a:rPr lang="en-US" sz="1400" dirty="0" err="1" smtClean="0"/>
              <a:t>su</a:t>
            </a:r>
            <a:r>
              <a:rPr lang="en-US" sz="1400" dirty="0" smtClean="0"/>
              <a:t> </a:t>
            </a:r>
            <a:r>
              <a:rPr lang="en-US" sz="1400" dirty="0" err="1" smtClean="0"/>
              <a:t>representante</a:t>
            </a:r>
            <a:r>
              <a:rPr lang="en-US" sz="1400" dirty="0" smtClean="0"/>
              <a:t>.</a:t>
            </a:r>
            <a:endParaRPr lang="es-MX" sz="1400" dirty="0"/>
          </a:p>
        </p:txBody>
      </p:sp>
      <p:sp>
        <p:nvSpPr>
          <p:cNvPr id="17" name="Rectángulo 16"/>
          <p:cNvSpPr/>
          <p:nvPr/>
        </p:nvSpPr>
        <p:spPr>
          <a:xfrm>
            <a:off x="6916410" y="5019361"/>
            <a:ext cx="5126375" cy="1384995"/>
          </a:xfrm>
          <a:prstGeom prst="rect">
            <a:avLst/>
          </a:prstGeom>
        </p:spPr>
        <p:txBody>
          <a:bodyPr wrap="square">
            <a:spAutoFit/>
          </a:bodyPr>
          <a:lstStyle/>
          <a:p>
            <a:pPr algn="just"/>
            <a:r>
              <a:rPr lang="en-US" sz="1400" b="1" dirty="0"/>
              <a:t>c</a:t>
            </a:r>
            <a:r>
              <a:rPr lang="en-US" sz="1400" b="1" dirty="0" smtClean="0"/>
              <a:t>) </a:t>
            </a:r>
            <a:r>
              <a:rPr lang="en-US" sz="1400" dirty="0" err="1" smtClean="0"/>
              <a:t>Aceptado</a:t>
            </a:r>
            <a:r>
              <a:rPr lang="en-US" sz="1400" dirty="0" smtClean="0"/>
              <a:t> el </a:t>
            </a:r>
            <a:r>
              <a:rPr lang="en-US" sz="1400" dirty="0" err="1" smtClean="0"/>
              <a:t>pedido</a:t>
            </a:r>
            <a:r>
              <a:rPr lang="en-US" sz="1400" dirty="0" smtClean="0"/>
              <a:t> </a:t>
            </a:r>
            <a:r>
              <a:rPr lang="en-US" sz="1400" dirty="0" err="1" smtClean="0"/>
              <a:t>por</a:t>
            </a:r>
            <a:r>
              <a:rPr lang="en-US" sz="1400" dirty="0" smtClean="0"/>
              <a:t> el </a:t>
            </a:r>
            <a:r>
              <a:rPr lang="en-US" sz="1400" dirty="0" err="1" smtClean="0"/>
              <a:t>proveedor</a:t>
            </a:r>
            <a:r>
              <a:rPr lang="en-US" sz="1400" dirty="0" smtClean="0"/>
              <a:t> de </a:t>
            </a:r>
            <a:r>
              <a:rPr lang="en-US" sz="1400" dirty="0" err="1" smtClean="0"/>
              <a:t>acuerdo</a:t>
            </a:r>
            <a:r>
              <a:rPr lang="en-US" sz="1400" dirty="0" smtClean="0"/>
              <a:t> a </a:t>
            </a:r>
            <a:r>
              <a:rPr lang="en-US" sz="1400" dirty="0" err="1" smtClean="0"/>
              <a:t>las</a:t>
            </a:r>
            <a:r>
              <a:rPr lang="en-US" sz="1400" dirty="0" smtClean="0"/>
              <a:t> </a:t>
            </a:r>
            <a:r>
              <a:rPr lang="en-US" sz="1400" dirty="0" err="1" smtClean="0"/>
              <a:t>especificaciones</a:t>
            </a:r>
            <a:r>
              <a:rPr lang="en-US" sz="1400" dirty="0" smtClean="0"/>
              <a:t> </a:t>
            </a:r>
            <a:r>
              <a:rPr lang="en-US" sz="1400" dirty="0" err="1" smtClean="0"/>
              <a:t>entregadas</a:t>
            </a:r>
            <a:r>
              <a:rPr lang="en-US" sz="1400" dirty="0" smtClean="0"/>
              <a:t> de </a:t>
            </a:r>
            <a:r>
              <a:rPr lang="en-US" sz="1400" dirty="0" err="1" smtClean="0"/>
              <a:t>las</a:t>
            </a:r>
            <a:r>
              <a:rPr lang="en-US" sz="1400" dirty="0" smtClean="0"/>
              <a:t> </a:t>
            </a:r>
            <a:r>
              <a:rPr lang="en-US" sz="1400" dirty="0" err="1" smtClean="0"/>
              <a:t>mercancias</a:t>
            </a:r>
            <a:r>
              <a:rPr lang="en-US" sz="1400" dirty="0" smtClean="0"/>
              <a:t>, </a:t>
            </a:r>
            <a:r>
              <a:rPr lang="en-US" sz="1400" dirty="0" err="1" smtClean="0"/>
              <a:t>medios</a:t>
            </a:r>
            <a:r>
              <a:rPr lang="en-US" sz="1400" dirty="0" smtClean="0"/>
              <a:t> de </a:t>
            </a:r>
            <a:r>
              <a:rPr lang="en-US" sz="1400" dirty="0" err="1" smtClean="0"/>
              <a:t>transporte</a:t>
            </a:r>
            <a:r>
              <a:rPr lang="en-US" sz="1400" dirty="0" smtClean="0"/>
              <a:t>, </a:t>
            </a:r>
            <a:r>
              <a:rPr lang="en-US" sz="1400" dirty="0" err="1" smtClean="0"/>
              <a:t>fecha</a:t>
            </a:r>
            <a:r>
              <a:rPr lang="en-US" sz="1400" dirty="0" smtClean="0"/>
              <a:t> y </a:t>
            </a:r>
            <a:r>
              <a:rPr lang="en-US" sz="1400" dirty="0" err="1" smtClean="0"/>
              <a:t>lugar</a:t>
            </a:r>
            <a:r>
              <a:rPr lang="en-US" sz="1400" dirty="0" smtClean="0"/>
              <a:t> de </a:t>
            </a:r>
            <a:r>
              <a:rPr lang="en-US" sz="1400" dirty="0" err="1" smtClean="0"/>
              <a:t>entrega</a:t>
            </a:r>
            <a:r>
              <a:rPr lang="en-US" sz="1400" dirty="0" smtClean="0"/>
              <a:t>, se </a:t>
            </a:r>
            <a:r>
              <a:rPr lang="en-US" sz="1400" dirty="0" err="1" smtClean="0"/>
              <a:t>procede</a:t>
            </a:r>
            <a:r>
              <a:rPr lang="en-US" sz="1400" dirty="0" smtClean="0"/>
              <a:t> a </a:t>
            </a:r>
            <a:r>
              <a:rPr lang="en-US" sz="1400" b="1" dirty="0" err="1" smtClean="0">
                <a:solidFill>
                  <a:srgbClr val="002060"/>
                </a:solidFill>
              </a:rPr>
              <a:t>firmar</a:t>
            </a:r>
            <a:r>
              <a:rPr lang="en-US" sz="1400" b="1" dirty="0" smtClean="0">
                <a:solidFill>
                  <a:srgbClr val="002060"/>
                </a:solidFill>
              </a:rPr>
              <a:t> el </a:t>
            </a:r>
            <a:r>
              <a:rPr lang="en-US" sz="1400" b="1" dirty="0" err="1" smtClean="0">
                <a:solidFill>
                  <a:srgbClr val="002060"/>
                </a:solidFill>
              </a:rPr>
              <a:t>acuerdo</a:t>
            </a:r>
            <a:r>
              <a:rPr lang="en-US" sz="1400" b="1" dirty="0" smtClean="0">
                <a:solidFill>
                  <a:srgbClr val="002060"/>
                </a:solidFill>
              </a:rPr>
              <a:t> con el </a:t>
            </a:r>
            <a:r>
              <a:rPr lang="en-US" sz="1400" b="1" dirty="0" err="1" smtClean="0">
                <a:solidFill>
                  <a:srgbClr val="002060"/>
                </a:solidFill>
              </a:rPr>
              <a:t>importador</a:t>
            </a:r>
            <a:r>
              <a:rPr lang="en-US" sz="1400" dirty="0" smtClean="0"/>
              <a:t>, </a:t>
            </a:r>
            <a:r>
              <a:rPr lang="en-US" sz="1400" dirty="0" err="1" smtClean="0"/>
              <a:t>segun</a:t>
            </a:r>
            <a:r>
              <a:rPr lang="en-US" sz="1400" dirty="0" smtClean="0"/>
              <a:t> </a:t>
            </a:r>
            <a:r>
              <a:rPr lang="en-US" sz="1400" dirty="0" err="1" smtClean="0"/>
              <a:t>las</a:t>
            </a:r>
            <a:r>
              <a:rPr lang="en-US" sz="1400" dirty="0" smtClean="0"/>
              <a:t> </a:t>
            </a:r>
            <a:r>
              <a:rPr lang="en-US" sz="1400" dirty="0" err="1" smtClean="0"/>
              <a:t>clausulas</a:t>
            </a:r>
            <a:r>
              <a:rPr lang="en-US" sz="1400" dirty="0" smtClean="0"/>
              <a:t> (</a:t>
            </a:r>
            <a:r>
              <a:rPr lang="en-US" sz="1400" dirty="0" err="1" smtClean="0"/>
              <a:t>distintas</a:t>
            </a:r>
            <a:r>
              <a:rPr lang="en-US" sz="1400" dirty="0" smtClean="0"/>
              <a:t> </a:t>
            </a:r>
            <a:r>
              <a:rPr lang="en-US" sz="1400" dirty="0" err="1" smtClean="0"/>
              <a:t>reglas</a:t>
            </a:r>
            <a:r>
              <a:rPr lang="en-US" sz="1400" dirty="0" smtClean="0"/>
              <a:t>) de </a:t>
            </a:r>
            <a:r>
              <a:rPr lang="en-US" sz="1400" dirty="0" err="1" smtClean="0"/>
              <a:t>compra</a:t>
            </a:r>
            <a:r>
              <a:rPr lang="en-US" sz="1400" dirty="0" smtClean="0"/>
              <a:t> y </a:t>
            </a:r>
            <a:r>
              <a:rPr lang="en-US" sz="1400" dirty="0" err="1" smtClean="0"/>
              <a:t>venta</a:t>
            </a:r>
            <a:r>
              <a:rPr lang="en-US" sz="1400" dirty="0" smtClean="0"/>
              <a:t> </a:t>
            </a:r>
            <a:r>
              <a:rPr lang="en-US" sz="1400" dirty="0" err="1" smtClean="0"/>
              <a:t>convenida</a:t>
            </a:r>
            <a:r>
              <a:rPr lang="en-US" sz="1400" dirty="0" smtClean="0"/>
              <a:t>.</a:t>
            </a:r>
            <a:endParaRPr lang="es-MX" sz="1400" dirty="0"/>
          </a:p>
        </p:txBody>
      </p:sp>
      <p:pic>
        <p:nvPicPr>
          <p:cNvPr id="6" name="Imagen 5"/>
          <p:cNvPicPr>
            <a:picLocks noChangeAspect="1"/>
          </p:cNvPicPr>
          <p:nvPr/>
        </p:nvPicPr>
        <p:blipFill>
          <a:blip r:embed="rId3"/>
          <a:stretch>
            <a:fillRect/>
          </a:stretch>
        </p:blipFill>
        <p:spPr>
          <a:xfrm>
            <a:off x="9349778" y="2301442"/>
            <a:ext cx="2693006" cy="1470523"/>
          </a:xfrm>
          <a:prstGeom prst="rect">
            <a:avLst/>
          </a:prstGeom>
        </p:spPr>
      </p:pic>
    </p:spTree>
    <p:extLst>
      <p:ext uri="{BB962C8B-B14F-4D97-AF65-F5344CB8AC3E}">
        <p14:creationId xmlns:p14="http://schemas.microsoft.com/office/powerpoint/2010/main" val="112213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50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inVertical)">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5">
                                            <p:txEl>
                                              <p:pRg st="0" end="0"/>
                                            </p:txEl>
                                          </p:spTgt>
                                        </p:tgtEl>
                                        <p:attrNameLst>
                                          <p:attrName>style.visibility</p:attrName>
                                        </p:attrNameLst>
                                      </p:cBhvr>
                                      <p:to>
                                        <p:strVal val="visible"/>
                                      </p:to>
                                    </p:set>
                                    <p:animEffect transition="in" filter="wipe(down)">
                                      <p:cBhvr>
                                        <p:cTn id="66" dur="1000"/>
                                        <p:tgtEl>
                                          <p:spTgt spid="5">
                                            <p:txEl>
                                              <p:pRg st="0" end="0"/>
                                            </p:txEl>
                                          </p:spTgt>
                                        </p:tgtEl>
                                      </p:cBhvr>
                                    </p:animEffect>
                                  </p:childTnLst>
                                </p:cTn>
                              </p:par>
                              <p:par>
                                <p:cTn id="67" presetID="22" presetClass="entr" presetSubtype="4" fill="hold" nodeType="withEffect">
                                  <p:stCondLst>
                                    <p:cond delay="0"/>
                                  </p:stCondLst>
                                  <p:childTnLst>
                                    <p:set>
                                      <p:cBhvr>
                                        <p:cTn id="68" dur="1" fill="hold">
                                          <p:stCondLst>
                                            <p:cond delay="0"/>
                                          </p:stCondLst>
                                        </p:cTn>
                                        <p:tgtEl>
                                          <p:spTgt spid="5">
                                            <p:txEl>
                                              <p:pRg st="1" end="1"/>
                                            </p:txEl>
                                          </p:spTgt>
                                        </p:tgtEl>
                                        <p:attrNameLst>
                                          <p:attrName>style.visibility</p:attrName>
                                        </p:attrNameLst>
                                      </p:cBhvr>
                                      <p:to>
                                        <p:strVal val="visible"/>
                                      </p:to>
                                    </p:set>
                                    <p:animEffect transition="in" filter="wipe(down)">
                                      <p:cBhvr>
                                        <p:cTn id="69" dur="1000"/>
                                        <p:tgtEl>
                                          <p:spTgt spid="5">
                                            <p:txEl>
                                              <p:pRg st="1" end="1"/>
                                            </p:txEl>
                                          </p:spTgt>
                                        </p:tgtEl>
                                      </p:cBhvr>
                                    </p:animEffect>
                                  </p:childTnLst>
                                </p:cTn>
                              </p:par>
                              <p:par>
                                <p:cTn id="70" presetID="22" presetClass="entr" presetSubtype="4" fill="hold" nodeType="withEffect">
                                  <p:stCondLst>
                                    <p:cond delay="0"/>
                                  </p:stCondLst>
                                  <p:childTnLst>
                                    <p:set>
                                      <p:cBhvr>
                                        <p:cTn id="71" dur="1" fill="hold">
                                          <p:stCondLst>
                                            <p:cond delay="0"/>
                                          </p:stCondLst>
                                        </p:cTn>
                                        <p:tgtEl>
                                          <p:spTgt spid="5">
                                            <p:txEl>
                                              <p:pRg st="2" end="2"/>
                                            </p:txEl>
                                          </p:spTgt>
                                        </p:tgtEl>
                                        <p:attrNameLst>
                                          <p:attrName>style.visibility</p:attrName>
                                        </p:attrNameLst>
                                      </p:cBhvr>
                                      <p:to>
                                        <p:strVal val="visible"/>
                                      </p:to>
                                    </p:set>
                                    <p:animEffect transition="in" filter="wipe(down)">
                                      <p:cBhvr>
                                        <p:cTn id="72" dur="1000"/>
                                        <p:tgtEl>
                                          <p:spTgt spid="5">
                                            <p:txEl>
                                              <p:pRg st="2" end="2"/>
                                            </p:txEl>
                                          </p:spTgt>
                                        </p:tgtEl>
                                      </p:cBhvr>
                                    </p:animEffect>
                                  </p:childTnLst>
                                </p:cTn>
                              </p:par>
                              <p:par>
                                <p:cTn id="73" presetID="22" presetClass="entr" presetSubtype="4" fill="hold" nodeType="withEffect">
                                  <p:stCondLst>
                                    <p:cond delay="0"/>
                                  </p:stCondLst>
                                  <p:childTnLst>
                                    <p:set>
                                      <p:cBhvr>
                                        <p:cTn id="74" dur="1" fill="hold">
                                          <p:stCondLst>
                                            <p:cond delay="0"/>
                                          </p:stCondLst>
                                        </p:cTn>
                                        <p:tgtEl>
                                          <p:spTgt spid="5">
                                            <p:txEl>
                                              <p:pRg st="3" end="3"/>
                                            </p:txEl>
                                          </p:spTgt>
                                        </p:tgtEl>
                                        <p:attrNameLst>
                                          <p:attrName>style.visibility</p:attrName>
                                        </p:attrNameLst>
                                      </p:cBhvr>
                                      <p:to>
                                        <p:strVal val="visible"/>
                                      </p:to>
                                    </p:set>
                                    <p:animEffect transition="in" filter="wipe(down)">
                                      <p:cBhvr>
                                        <p:cTn id="75" dur="1000"/>
                                        <p:tgtEl>
                                          <p:spTgt spid="5">
                                            <p:txEl>
                                              <p:pRg st="3" end="3"/>
                                            </p:txEl>
                                          </p:spTgt>
                                        </p:tgtEl>
                                      </p:cBhvr>
                                    </p:animEffect>
                                  </p:childTnLst>
                                </p:cTn>
                              </p:par>
                              <p:par>
                                <p:cTn id="76" presetID="22" presetClass="entr" presetSubtype="4" fill="hold" nodeType="withEffect">
                                  <p:stCondLst>
                                    <p:cond delay="0"/>
                                  </p:stCondLst>
                                  <p:childTnLst>
                                    <p:set>
                                      <p:cBhvr>
                                        <p:cTn id="77" dur="1" fill="hold">
                                          <p:stCondLst>
                                            <p:cond delay="0"/>
                                          </p:stCondLst>
                                        </p:cTn>
                                        <p:tgtEl>
                                          <p:spTgt spid="5">
                                            <p:txEl>
                                              <p:pRg st="4" end="4"/>
                                            </p:txEl>
                                          </p:spTgt>
                                        </p:tgtEl>
                                        <p:attrNameLst>
                                          <p:attrName>style.visibility</p:attrName>
                                        </p:attrNameLst>
                                      </p:cBhvr>
                                      <p:to>
                                        <p:strVal val="visible"/>
                                      </p:to>
                                    </p:set>
                                    <p:animEffect transition="in" filter="wipe(down)">
                                      <p:cBhvr>
                                        <p:cTn id="78" dur="1000"/>
                                        <p:tgtEl>
                                          <p:spTgt spid="5">
                                            <p:txEl>
                                              <p:pRg st="4" end="4"/>
                                            </p:txEl>
                                          </p:spTgt>
                                        </p:tgtEl>
                                      </p:cBhvr>
                                    </p:animEffect>
                                  </p:childTnLst>
                                </p:cTn>
                              </p:par>
                              <p:par>
                                <p:cTn id="79" presetID="22" presetClass="entr" presetSubtype="4" fill="hold" nodeType="withEffect">
                                  <p:stCondLst>
                                    <p:cond delay="0"/>
                                  </p:stCondLst>
                                  <p:childTnLst>
                                    <p:set>
                                      <p:cBhvr>
                                        <p:cTn id="80" dur="1" fill="hold">
                                          <p:stCondLst>
                                            <p:cond delay="0"/>
                                          </p:stCondLst>
                                        </p:cTn>
                                        <p:tgtEl>
                                          <p:spTgt spid="5">
                                            <p:txEl>
                                              <p:pRg st="5" end="5"/>
                                            </p:txEl>
                                          </p:spTgt>
                                        </p:tgtEl>
                                        <p:attrNameLst>
                                          <p:attrName>style.visibility</p:attrName>
                                        </p:attrNameLst>
                                      </p:cBhvr>
                                      <p:to>
                                        <p:strVal val="visible"/>
                                      </p:to>
                                    </p:set>
                                    <p:animEffect transition="in" filter="wipe(down)">
                                      <p:cBhvr>
                                        <p:cTn id="81" dur="1000"/>
                                        <p:tgtEl>
                                          <p:spTgt spid="5">
                                            <p:txEl>
                                              <p:pRg st="5" end="5"/>
                                            </p:txEl>
                                          </p:spTgt>
                                        </p:tgtEl>
                                      </p:cBhvr>
                                    </p:animEffect>
                                  </p:childTnLst>
                                </p:cTn>
                              </p:par>
                              <p:par>
                                <p:cTn id="82" presetID="22" presetClass="entr" presetSubtype="4" fill="hold" nodeType="withEffect">
                                  <p:stCondLst>
                                    <p:cond delay="0"/>
                                  </p:stCondLst>
                                  <p:childTnLst>
                                    <p:set>
                                      <p:cBhvr>
                                        <p:cTn id="83" dur="1" fill="hold">
                                          <p:stCondLst>
                                            <p:cond delay="0"/>
                                          </p:stCondLst>
                                        </p:cTn>
                                        <p:tgtEl>
                                          <p:spTgt spid="5">
                                            <p:txEl>
                                              <p:pRg st="6" end="6"/>
                                            </p:txEl>
                                          </p:spTgt>
                                        </p:tgtEl>
                                        <p:attrNameLst>
                                          <p:attrName>style.visibility</p:attrName>
                                        </p:attrNameLst>
                                      </p:cBhvr>
                                      <p:to>
                                        <p:strVal val="visible"/>
                                      </p:to>
                                    </p:set>
                                    <p:animEffect transition="in" filter="wipe(down)">
                                      <p:cBhvr>
                                        <p:cTn id="84" dur="1000"/>
                                        <p:tgtEl>
                                          <p:spTgt spid="5">
                                            <p:txEl>
                                              <p:pRg st="6" end="6"/>
                                            </p:txEl>
                                          </p:spTgt>
                                        </p:tgtEl>
                                      </p:cBhvr>
                                    </p:animEffect>
                                  </p:childTnLst>
                                </p:cTn>
                              </p:par>
                              <p:par>
                                <p:cTn id="85" presetID="22" presetClass="entr" presetSubtype="4" fill="hold" nodeType="withEffect">
                                  <p:stCondLst>
                                    <p:cond delay="0"/>
                                  </p:stCondLst>
                                  <p:childTnLst>
                                    <p:set>
                                      <p:cBhvr>
                                        <p:cTn id="86" dur="1" fill="hold">
                                          <p:stCondLst>
                                            <p:cond delay="0"/>
                                          </p:stCondLst>
                                        </p:cTn>
                                        <p:tgtEl>
                                          <p:spTgt spid="5">
                                            <p:txEl>
                                              <p:pRg st="7" end="7"/>
                                            </p:txEl>
                                          </p:spTgt>
                                        </p:tgtEl>
                                        <p:attrNameLst>
                                          <p:attrName>style.visibility</p:attrName>
                                        </p:attrNameLst>
                                      </p:cBhvr>
                                      <p:to>
                                        <p:strVal val="visible"/>
                                      </p:to>
                                    </p:set>
                                    <p:animEffect transition="in" filter="wipe(down)">
                                      <p:cBhvr>
                                        <p:cTn id="87" dur="1000"/>
                                        <p:tgtEl>
                                          <p:spTgt spid="5">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barn(inVertical)">
                                      <p:cBhvr>
                                        <p:cTn id="92" dur="500"/>
                                        <p:tgtEl>
                                          <p:spTgt spid="16"/>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barn(inVertical)">
                                      <p:cBhvr>
                                        <p:cTn id="9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7" grpId="0"/>
      <p:bldP spid="8" grpId="0"/>
      <p:bldP spid="9" grpId="0"/>
      <p:bldP spid="10" grpId="0"/>
      <p:bldP spid="11" grpId="0"/>
      <p:bldP spid="12" grpId="0"/>
      <p:bldP spid="13" grpId="0"/>
      <p:bldP spid="14" grpId="0"/>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39143" y="388290"/>
            <a:ext cx="5898524" cy="342466"/>
          </a:xfrm>
          <a:prstGeom prst="rect">
            <a:avLst/>
          </a:prstGeom>
        </p:spPr>
        <p:txBody>
          <a:bodyPr wrap="square">
            <a:spAutoFit/>
          </a:bodyPr>
          <a:lstStyle/>
          <a:p>
            <a:pPr algn="just">
              <a:lnSpc>
                <a:spcPct val="107000"/>
              </a:lnSpc>
              <a:spcBef>
                <a:spcPts val="1500"/>
              </a:spcBef>
              <a:spcAft>
                <a:spcPts val="750"/>
              </a:spcAft>
            </a:pPr>
            <a:r>
              <a:rPr lang="en-US" sz="1600" b="1" u="sng" dirty="0" smtClean="0">
                <a:solidFill>
                  <a:srgbClr val="0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2.INTERVENCION BANCARIA </a:t>
            </a:r>
            <a:endParaRPr lang="es-MX" sz="1600" b="1" u="sng"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pic>
        <p:nvPicPr>
          <p:cNvPr id="1030" name="Picture 6" descr="Por qué firmar más TLC no nos llevará al desarrollo - El Mostrad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5308" y="1983361"/>
            <a:ext cx="2999749" cy="1687359"/>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361062" y="831146"/>
            <a:ext cx="5126375" cy="1169551"/>
          </a:xfrm>
          <a:prstGeom prst="rect">
            <a:avLst/>
          </a:prstGeom>
        </p:spPr>
        <p:txBody>
          <a:bodyPr wrap="square">
            <a:spAutoFit/>
          </a:bodyPr>
          <a:lstStyle/>
          <a:p>
            <a:pPr algn="just"/>
            <a:r>
              <a:rPr lang="en-US" sz="1400" dirty="0" smtClean="0"/>
              <a:t>El </a:t>
            </a:r>
            <a:r>
              <a:rPr lang="en-US" sz="1400" dirty="0" err="1" smtClean="0"/>
              <a:t>banco</a:t>
            </a:r>
            <a:r>
              <a:rPr lang="en-US" sz="1400" dirty="0" smtClean="0"/>
              <a:t> </a:t>
            </a:r>
            <a:r>
              <a:rPr lang="en-US" sz="1400" dirty="0" err="1" smtClean="0"/>
              <a:t>comercial</a:t>
            </a:r>
            <a:r>
              <a:rPr lang="en-US" sz="1400" dirty="0" smtClean="0"/>
              <a:t> </a:t>
            </a:r>
            <a:r>
              <a:rPr lang="en-US" sz="1400" dirty="0" err="1" smtClean="0"/>
              <a:t>cumple</a:t>
            </a:r>
            <a:r>
              <a:rPr lang="en-US" sz="1400" dirty="0" smtClean="0"/>
              <a:t> un </a:t>
            </a:r>
            <a:r>
              <a:rPr lang="en-US" sz="1400" dirty="0" err="1" smtClean="0"/>
              <a:t>mandato</a:t>
            </a:r>
            <a:r>
              <a:rPr lang="en-US" sz="1400" dirty="0" smtClean="0"/>
              <a:t> </a:t>
            </a:r>
            <a:r>
              <a:rPr lang="en-US" sz="1400" dirty="0" err="1" smtClean="0"/>
              <a:t>por</a:t>
            </a:r>
            <a:r>
              <a:rPr lang="en-US" sz="1400" dirty="0" smtClean="0"/>
              <a:t> </a:t>
            </a:r>
            <a:r>
              <a:rPr lang="en-US" sz="1400" dirty="0" err="1" smtClean="0"/>
              <a:t>cuenta</a:t>
            </a:r>
            <a:r>
              <a:rPr lang="en-US" sz="1400" dirty="0" smtClean="0"/>
              <a:t> del </a:t>
            </a:r>
            <a:r>
              <a:rPr lang="en-US" sz="1400" dirty="0" err="1" smtClean="0"/>
              <a:t>proveedor</a:t>
            </a:r>
            <a:r>
              <a:rPr lang="en-US" sz="1400" dirty="0" smtClean="0"/>
              <a:t> </a:t>
            </a:r>
            <a:r>
              <a:rPr lang="en-US" sz="1400" dirty="0" err="1" smtClean="0"/>
              <a:t>como</a:t>
            </a:r>
            <a:r>
              <a:rPr lang="en-US" sz="1400" dirty="0" smtClean="0"/>
              <a:t> </a:t>
            </a:r>
            <a:r>
              <a:rPr lang="en-US" sz="1400" dirty="0" err="1" smtClean="0"/>
              <a:t>intermediario</a:t>
            </a:r>
            <a:r>
              <a:rPr lang="en-US" sz="1400" dirty="0" smtClean="0"/>
              <a:t> de </a:t>
            </a:r>
            <a:r>
              <a:rPr lang="en-US" sz="1400" dirty="0" err="1" smtClean="0"/>
              <a:t>este</a:t>
            </a:r>
            <a:r>
              <a:rPr lang="en-US" sz="1400" dirty="0" smtClean="0"/>
              <a:t> en la </a:t>
            </a:r>
            <a:r>
              <a:rPr lang="en-US" sz="1400" dirty="0" err="1" smtClean="0"/>
              <a:t>presentacion</a:t>
            </a:r>
            <a:r>
              <a:rPr lang="en-US" sz="1400" dirty="0" smtClean="0"/>
              <a:t> y </a:t>
            </a:r>
            <a:r>
              <a:rPr lang="en-US" sz="1400" dirty="0" err="1" smtClean="0"/>
              <a:t>gestion</a:t>
            </a:r>
            <a:r>
              <a:rPr lang="en-US" sz="1400" dirty="0" smtClean="0"/>
              <a:t> de </a:t>
            </a:r>
            <a:r>
              <a:rPr lang="en-US" sz="1400" dirty="0" err="1" smtClean="0"/>
              <a:t>aprobacion</a:t>
            </a:r>
            <a:r>
              <a:rPr lang="en-US" sz="1400" dirty="0" smtClean="0"/>
              <a:t> del </a:t>
            </a:r>
            <a:r>
              <a:rPr lang="en-US" sz="1400" dirty="0" err="1" smtClean="0"/>
              <a:t>Informe</a:t>
            </a:r>
            <a:r>
              <a:rPr lang="en-US" sz="1400" dirty="0" smtClean="0"/>
              <a:t> de </a:t>
            </a:r>
            <a:r>
              <a:rPr lang="en-US" sz="1400" dirty="0" err="1" smtClean="0"/>
              <a:t>Importancion</a:t>
            </a:r>
            <a:r>
              <a:rPr lang="en-US" sz="1400" dirty="0" smtClean="0"/>
              <a:t>, ante el </a:t>
            </a:r>
            <a:r>
              <a:rPr lang="en-US" sz="1400" dirty="0" err="1" smtClean="0"/>
              <a:t>Servicio</a:t>
            </a:r>
            <a:r>
              <a:rPr lang="en-US" sz="1400" dirty="0" smtClean="0"/>
              <a:t> de </a:t>
            </a:r>
            <a:r>
              <a:rPr lang="en-US" sz="1400" dirty="0" err="1" smtClean="0"/>
              <a:t>Aduana</a:t>
            </a:r>
            <a:r>
              <a:rPr lang="en-US" sz="1400" dirty="0" smtClean="0"/>
              <a:t> </a:t>
            </a:r>
            <a:r>
              <a:rPr lang="en-US" sz="1400" dirty="0" err="1" smtClean="0"/>
              <a:t>correspondiente</a:t>
            </a:r>
            <a:endParaRPr lang="es-MX" sz="1400" dirty="0"/>
          </a:p>
        </p:txBody>
      </p:sp>
      <p:sp>
        <p:nvSpPr>
          <p:cNvPr id="2" name="Rectángulo 1"/>
          <p:cNvSpPr/>
          <p:nvPr/>
        </p:nvSpPr>
        <p:spPr>
          <a:xfrm>
            <a:off x="6010141" y="368506"/>
            <a:ext cx="5310389" cy="1384995"/>
          </a:xfrm>
          <a:prstGeom prst="rect">
            <a:avLst/>
          </a:prstGeom>
          <a:solidFill>
            <a:schemeClr val="accent2">
              <a:lumMod val="60000"/>
              <a:lumOff val="40000"/>
            </a:schemeClr>
          </a:solidFill>
        </p:spPr>
        <p:txBody>
          <a:bodyPr wrap="square">
            <a:spAutoFit/>
          </a:bodyPr>
          <a:lstStyle/>
          <a:p>
            <a:pPr algn="just"/>
            <a:r>
              <a:rPr lang="es-MX" sz="1400" b="1" dirty="0" smtClean="0">
                <a:solidFill>
                  <a:srgbClr val="222222"/>
                </a:solidFill>
              </a:rPr>
              <a:t>Aduanas</a:t>
            </a:r>
            <a:r>
              <a:rPr lang="es-MX" sz="1400" dirty="0">
                <a:solidFill>
                  <a:srgbClr val="222222"/>
                </a:solidFill>
              </a:rPr>
              <a:t> institución pública</a:t>
            </a:r>
            <a:r>
              <a:rPr lang="es-MX" sz="1400" dirty="0" smtClean="0">
                <a:solidFill>
                  <a:srgbClr val="222222"/>
                </a:solidFill>
              </a:rPr>
              <a:t>, cumple </a:t>
            </a:r>
            <a:r>
              <a:rPr lang="es-MX" sz="1400" dirty="0">
                <a:solidFill>
                  <a:srgbClr val="222222"/>
                </a:solidFill>
              </a:rPr>
              <a:t>funciones claves para el desarrollo del país, ya que tiene un rol preponderante en materia de comercio exterior, especialmente, en la facilitación y agilización de las operaciones de importación y exportación, a través de la simplificación de trámites y procesos.</a:t>
            </a:r>
            <a:endParaRPr lang="es-MX" sz="1400" dirty="0"/>
          </a:p>
        </p:txBody>
      </p:sp>
      <p:sp>
        <p:nvSpPr>
          <p:cNvPr id="8" name="Rectángulo 7"/>
          <p:cNvSpPr/>
          <p:nvPr/>
        </p:nvSpPr>
        <p:spPr>
          <a:xfrm>
            <a:off x="239142" y="2131661"/>
            <a:ext cx="5126375" cy="1169551"/>
          </a:xfrm>
          <a:prstGeom prst="rect">
            <a:avLst/>
          </a:prstGeom>
        </p:spPr>
        <p:txBody>
          <a:bodyPr wrap="square">
            <a:spAutoFit/>
          </a:bodyPr>
          <a:lstStyle/>
          <a:p>
            <a:pPr algn="just"/>
            <a:r>
              <a:rPr lang="en-US" sz="1400" b="1" u="sng" dirty="0" smtClean="0">
                <a:effectLst>
                  <a:outerShdw blurRad="38100" dist="38100" dir="2700000" algn="tl">
                    <a:srgbClr val="000000">
                      <a:alpha val="43137"/>
                    </a:srgbClr>
                  </a:outerShdw>
                </a:effectLst>
              </a:rPr>
              <a:t>3. INFORME DE IMPORTACION</a:t>
            </a:r>
          </a:p>
          <a:p>
            <a:pPr algn="just"/>
            <a:r>
              <a:rPr lang="en-US" sz="1400" dirty="0" smtClean="0"/>
              <a:t>El </a:t>
            </a:r>
            <a:r>
              <a:rPr lang="en-US" sz="1400" dirty="0" err="1" smtClean="0"/>
              <a:t>Informe</a:t>
            </a:r>
            <a:r>
              <a:rPr lang="en-US" sz="1400" dirty="0" smtClean="0"/>
              <a:t> de </a:t>
            </a:r>
            <a:r>
              <a:rPr lang="en-US" sz="1400" dirty="0" err="1" smtClean="0"/>
              <a:t>Importacion</a:t>
            </a:r>
            <a:r>
              <a:rPr lang="en-US" sz="1400" dirty="0" smtClean="0"/>
              <a:t>, </a:t>
            </a:r>
            <a:r>
              <a:rPr lang="en-US" sz="1400" dirty="0" err="1" smtClean="0"/>
              <a:t>es</a:t>
            </a:r>
            <a:r>
              <a:rPr lang="en-US" sz="1400" dirty="0" smtClean="0"/>
              <a:t> el document </a:t>
            </a:r>
            <a:r>
              <a:rPr lang="en-US" sz="1400" dirty="0" err="1" smtClean="0"/>
              <a:t>por</a:t>
            </a:r>
            <a:r>
              <a:rPr lang="en-US" sz="1400" dirty="0" smtClean="0"/>
              <a:t> </a:t>
            </a:r>
            <a:r>
              <a:rPr lang="en-US" sz="1400" dirty="0" err="1" smtClean="0"/>
              <a:t>medio</a:t>
            </a:r>
            <a:r>
              <a:rPr lang="en-US" sz="1400" dirty="0" smtClean="0"/>
              <a:t> del </a:t>
            </a:r>
            <a:r>
              <a:rPr lang="en-US" sz="1400" dirty="0" err="1" smtClean="0"/>
              <a:t>cual</a:t>
            </a:r>
            <a:r>
              <a:rPr lang="en-US" sz="1400" dirty="0" smtClean="0"/>
              <a:t> el </a:t>
            </a:r>
            <a:r>
              <a:rPr lang="en-US" sz="1400" dirty="0" err="1" smtClean="0"/>
              <a:t>importador</a:t>
            </a:r>
            <a:r>
              <a:rPr lang="en-US" sz="1400" dirty="0" smtClean="0"/>
              <a:t> </a:t>
            </a:r>
            <a:r>
              <a:rPr lang="en-US" sz="1400" dirty="0" err="1" smtClean="0"/>
              <a:t>proporciona</a:t>
            </a:r>
            <a:r>
              <a:rPr lang="en-US" sz="1400" dirty="0" smtClean="0"/>
              <a:t> al </a:t>
            </a:r>
            <a:r>
              <a:rPr lang="en-US" sz="1400" dirty="0" err="1" smtClean="0"/>
              <a:t>Banco</a:t>
            </a:r>
            <a:r>
              <a:rPr lang="en-US" sz="1400" dirty="0" smtClean="0"/>
              <a:t> Central de Chile, los antecedents </a:t>
            </a:r>
            <a:r>
              <a:rPr lang="en-US" sz="1400" dirty="0" err="1" smtClean="0"/>
              <a:t>relacionados</a:t>
            </a:r>
            <a:r>
              <a:rPr lang="en-US" sz="1400" dirty="0" smtClean="0"/>
              <a:t> con </a:t>
            </a:r>
            <a:r>
              <a:rPr lang="en-US" sz="1400" dirty="0" err="1" smtClean="0"/>
              <a:t>una</a:t>
            </a:r>
            <a:r>
              <a:rPr lang="en-US" sz="1400" dirty="0" smtClean="0"/>
              <a:t> </a:t>
            </a:r>
            <a:r>
              <a:rPr lang="en-US" sz="1400" dirty="0" err="1" smtClean="0"/>
              <a:t>determinada</a:t>
            </a:r>
            <a:r>
              <a:rPr lang="en-US" sz="1400" dirty="0" smtClean="0"/>
              <a:t> </a:t>
            </a:r>
            <a:r>
              <a:rPr lang="en-US" sz="1400" dirty="0" err="1" smtClean="0"/>
              <a:t>operacion</a:t>
            </a:r>
            <a:r>
              <a:rPr lang="en-US" sz="1400" dirty="0" smtClean="0"/>
              <a:t> de </a:t>
            </a:r>
            <a:r>
              <a:rPr lang="en-US" sz="1400" dirty="0" err="1" smtClean="0"/>
              <a:t>importacion</a:t>
            </a:r>
            <a:r>
              <a:rPr lang="en-US" sz="1400" dirty="0" smtClean="0"/>
              <a:t>.</a:t>
            </a:r>
            <a:endParaRPr lang="es-MX" sz="1400" dirty="0"/>
          </a:p>
        </p:txBody>
      </p:sp>
      <p:sp>
        <p:nvSpPr>
          <p:cNvPr id="9" name="Rectángulo 8"/>
          <p:cNvSpPr/>
          <p:nvPr/>
        </p:nvSpPr>
        <p:spPr>
          <a:xfrm>
            <a:off x="6386227" y="4130439"/>
            <a:ext cx="5126375" cy="2246769"/>
          </a:xfrm>
          <a:prstGeom prst="rect">
            <a:avLst/>
          </a:prstGeom>
        </p:spPr>
        <p:txBody>
          <a:bodyPr wrap="square">
            <a:spAutoFit/>
          </a:bodyPr>
          <a:lstStyle/>
          <a:p>
            <a:pPr algn="just"/>
            <a:r>
              <a:rPr lang="en-US" sz="1400" b="1" u="sng" dirty="0" smtClean="0">
                <a:effectLst>
                  <a:outerShdw blurRad="38100" dist="38100" dir="2700000" algn="tl">
                    <a:srgbClr val="000000">
                      <a:alpha val="43137"/>
                    </a:srgbClr>
                  </a:outerShdw>
                </a:effectLst>
              </a:rPr>
              <a:t>4. SOLICITUD DE APERTURA DE CARTA CREDITO</a:t>
            </a:r>
          </a:p>
          <a:p>
            <a:pPr algn="just"/>
            <a:r>
              <a:rPr lang="en-US" sz="1400" dirty="0" err="1" smtClean="0"/>
              <a:t>Esta</a:t>
            </a:r>
            <a:r>
              <a:rPr lang="en-US" sz="1400" dirty="0" smtClean="0"/>
              <a:t> </a:t>
            </a:r>
            <a:r>
              <a:rPr lang="en-US" sz="1400" dirty="0" err="1" smtClean="0"/>
              <a:t>etapa</a:t>
            </a:r>
            <a:r>
              <a:rPr lang="en-US" sz="1400" dirty="0" smtClean="0"/>
              <a:t> </a:t>
            </a:r>
            <a:r>
              <a:rPr lang="en-US" sz="1400" dirty="0" err="1" smtClean="0"/>
              <a:t>es</a:t>
            </a:r>
            <a:r>
              <a:rPr lang="en-US" sz="1400" dirty="0" smtClean="0"/>
              <a:t> </a:t>
            </a:r>
            <a:r>
              <a:rPr lang="en-US" sz="1400" dirty="0" err="1" smtClean="0"/>
              <a:t>muy</a:t>
            </a:r>
            <a:r>
              <a:rPr lang="en-US" sz="1400" dirty="0" smtClean="0"/>
              <a:t> </a:t>
            </a:r>
            <a:r>
              <a:rPr lang="en-US" sz="1400" dirty="0" err="1" smtClean="0"/>
              <a:t>importante</a:t>
            </a:r>
            <a:r>
              <a:rPr lang="en-US" sz="1400" dirty="0" smtClean="0"/>
              <a:t> </a:t>
            </a:r>
            <a:r>
              <a:rPr lang="en-US" sz="1400" dirty="0" err="1" smtClean="0"/>
              <a:t>porque</a:t>
            </a:r>
            <a:r>
              <a:rPr lang="en-US" sz="1400" dirty="0" smtClean="0"/>
              <a:t> con los </a:t>
            </a:r>
            <a:r>
              <a:rPr lang="en-US" sz="1400" dirty="0" err="1" smtClean="0"/>
              <a:t>antecedentes</a:t>
            </a:r>
            <a:r>
              <a:rPr lang="en-US" sz="1400" dirty="0" smtClean="0"/>
              <a:t> </a:t>
            </a:r>
            <a:r>
              <a:rPr lang="en-US" sz="1400" dirty="0" err="1" smtClean="0"/>
              <a:t>que</a:t>
            </a:r>
            <a:r>
              <a:rPr lang="en-US" sz="1400" dirty="0" smtClean="0"/>
              <a:t> </a:t>
            </a:r>
            <a:r>
              <a:rPr lang="en-US" sz="1400" dirty="0" err="1" smtClean="0"/>
              <a:t>obtuvo</a:t>
            </a:r>
            <a:r>
              <a:rPr lang="en-US" sz="1400" dirty="0" smtClean="0"/>
              <a:t> el </a:t>
            </a:r>
            <a:r>
              <a:rPr lang="en-US" sz="1400" dirty="0" err="1" smtClean="0"/>
              <a:t>importador</a:t>
            </a:r>
            <a:r>
              <a:rPr lang="en-US" sz="1400" dirty="0" smtClean="0"/>
              <a:t> en el 1er </a:t>
            </a:r>
            <a:r>
              <a:rPr lang="en-US" sz="1400" dirty="0" err="1" smtClean="0"/>
              <a:t>paso</a:t>
            </a:r>
            <a:r>
              <a:rPr lang="en-US" sz="1400" dirty="0" smtClean="0"/>
              <a:t>, </a:t>
            </a:r>
            <a:r>
              <a:rPr lang="en-US" sz="1400" dirty="0" err="1" smtClean="0"/>
              <a:t>estaria</a:t>
            </a:r>
            <a:r>
              <a:rPr lang="en-US" sz="1400" dirty="0" smtClean="0"/>
              <a:t> en </a:t>
            </a:r>
            <a:r>
              <a:rPr lang="en-US" sz="1400" dirty="0" err="1" smtClean="0"/>
              <a:t>condiciones</a:t>
            </a:r>
            <a:r>
              <a:rPr lang="en-US" sz="1400" dirty="0" smtClean="0"/>
              <a:t> de solicitor en </a:t>
            </a:r>
            <a:r>
              <a:rPr lang="en-US" sz="1400" dirty="0" err="1" smtClean="0"/>
              <a:t>su</a:t>
            </a:r>
            <a:r>
              <a:rPr lang="en-US" sz="1400" dirty="0" smtClean="0"/>
              <a:t> </a:t>
            </a:r>
            <a:r>
              <a:rPr lang="en-US" sz="1400" dirty="0" err="1" smtClean="0"/>
              <a:t>banco</a:t>
            </a:r>
            <a:r>
              <a:rPr lang="en-US" sz="1400" dirty="0" smtClean="0"/>
              <a:t> commercial, la aperture de la CARTA CREDITO (ACREDITIVO) </a:t>
            </a:r>
            <a:r>
              <a:rPr lang="en-US" sz="1400" dirty="0" err="1" smtClean="0"/>
              <a:t>cuya</a:t>
            </a:r>
            <a:r>
              <a:rPr lang="en-US" sz="1400" dirty="0" smtClean="0"/>
              <a:t> </a:t>
            </a:r>
            <a:r>
              <a:rPr lang="en-US" sz="1400" dirty="0" err="1" smtClean="0"/>
              <a:t>modalidad</a:t>
            </a:r>
            <a:r>
              <a:rPr lang="en-US" sz="1400" dirty="0" smtClean="0"/>
              <a:t> </a:t>
            </a:r>
            <a:r>
              <a:rPr lang="en-US" sz="1400" dirty="0" err="1" smtClean="0"/>
              <a:t>es</a:t>
            </a:r>
            <a:r>
              <a:rPr lang="en-US" sz="1400" dirty="0" smtClean="0"/>
              <a:t> mas usual y </a:t>
            </a:r>
            <a:r>
              <a:rPr lang="en-US" sz="1400" dirty="0" err="1" smtClean="0"/>
              <a:t>que</a:t>
            </a:r>
            <a:r>
              <a:rPr lang="en-US" sz="1400" dirty="0" smtClean="0"/>
              <a:t> </a:t>
            </a:r>
            <a:r>
              <a:rPr lang="en-US" sz="1400" dirty="0" err="1" smtClean="0"/>
              <a:t>ofrece</a:t>
            </a:r>
            <a:r>
              <a:rPr lang="en-US" sz="1400" dirty="0" smtClean="0"/>
              <a:t> mayor  </a:t>
            </a:r>
            <a:r>
              <a:rPr lang="en-US" sz="1400" dirty="0" err="1" smtClean="0"/>
              <a:t>seguridad</a:t>
            </a:r>
            <a:r>
              <a:rPr lang="en-US" sz="1400" dirty="0" smtClean="0"/>
              <a:t> </a:t>
            </a:r>
            <a:r>
              <a:rPr lang="en-US" sz="1400" dirty="0" err="1" smtClean="0"/>
              <a:t>tanto</a:t>
            </a:r>
            <a:r>
              <a:rPr lang="en-US" sz="1400" dirty="0" smtClean="0"/>
              <a:t> para el </a:t>
            </a:r>
            <a:r>
              <a:rPr lang="en-US" sz="1400" dirty="0" err="1" smtClean="0"/>
              <a:t>exportador</a:t>
            </a:r>
            <a:r>
              <a:rPr lang="en-US" sz="1400" dirty="0" smtClean="0"/>
              <a:t> (</a:t>
            </a:r>
            <a:r>
              <a:rPr lang="en-US" sz="1400" dirty="0" err="1" smtClean="0"/>
              <a:t>proveedor</a:t>
            </a:r>
            <a:r>
              <a:rPr lang="en-US" sz="1400" dirty="0" smtClean="0"/>
              <a:t>) de </a:t>
            </a:r>
            <a:r>
              <a:rPr lang="en-US" sz="1400" dirty="0" err="1" smtClean="0"/>
              <a:t>recibir</a:t>
            </a:r>
            <a:r>
              <a:rPr lang="en-US" sz="1400" dirty="0" smtClean="0"/>
              <a:t> el PAGO DE LAS MERCANCIAS </a:t>
            </a:r>
            <a:r>
              <a:rPr lang="en-US" sz="1400" dirty="0" err="1" smtClean="0"/>
              <a:t>como</a:t>
            </a:r>
            <a:r>
              <a:rPr lang="en-US" sz="1400" dirty="0" smtClean="0"/>
              <a:t> para el </a:t>
            </a:r>
            <a:r>
              <a:rPr lang="en-US" sz="1400" dirty="0" err="1" smtClean="0"/>
              <a:t>importador</a:t>
            </a:r>
            <a:r>
              <a:rPr lang="en-US" sz="1400" dirty="0" smtClean="0"/>
              <a:t> de OBTENER SUS PRODUCTOS  en </a:t>
            </a:r>
            <a:r>
              <a:rPr lang="en-US" sz="1400" dirty="0" err="1" smtClean="0"/>
              <a:t>las</a:t>
            </a:r>
            <a:r>
              <a:rPr lang="en-US" sz="1400" dirty="0" smtClean="0"/>
              <a:t> </a:t>
            </a:r>
            <a:r>
              <a:rPr lang="en-US" sz="1400" dirty="0" err="1" smtClean="0"/>
              <a:t>condiciones</a:t>
            </a:r>
            <a:r>
              <a:rPr lang="en-US" sz="1400" dirty="0" smtClean="0"/>
              <a:t> mas </a:t>
            </a:r>
            <a:r>
              <a:rPr lang="en-US" sz="1400" dirty="0" err="1" smtClean="0"/>
              <a:t>adecuadas</a:t>
            </a:r>
            <a:r>
              <a:rPr lang="en-US" sz="1400" dirty="0" smtClean="0"/>
              <a:t>.</a:t>
            </a:r>
            <a:endParaRPr lang="es-MX" sz="1400" dirty="0"/>
          </a:p>
        </p:txBody>
      </p:sp>
      <p:sp>
        <p:nvSpPr>
          <p:cNvPr id="10" name="Rectángulo 9"/>
          <p:cNvSpPr/>
          <p:nvPr/>
        </p:nvSpPr>
        <p:spPr>
          <a:xfrm>
            <a:off x="239142" y="3513251"/>
            <a:ext cx="5126375" cy="2246769"/>
          </a:xfrm>
          <a:prstGeom prst="rect">
            <a:avLst/>
          </a:prstGeom>
        </p:spPr>
        <p:txBody>
          <a:bodyPr wrap="square">
            <a:spAutoFit/>
          </a:bodyPr>
          <a:lstStyle/>
          <a:p>
            <a:pPr algn="just"/>
            <a:r>
              <a:rPr lang="en-US" sz="1400" dirty="0" smtClean="0"/>
              <a:t>Este </a:t>
            </a:r>
            <a:r>
              <a:rPr lang="en-US" sz="1400" dirty="0" err="1" smtClean="0"/>
              <a:t>Informe</a:t>
            </a:r>
            <a:r>
              <a:rPr lang="en-US" sz="1400" dirty="0" smtClean="0"/>
              <a:t> </a:t>
            </a:r>
            <a:r>
              <a:rPr lang="en-US" sz="1400" dirty="0" err="1" smtClean="0"/>
              <a:t>completo</a:t>
            </a:r>
            <a:r>
              <a:rPr lang="en-US" sz="1400" dirty="0" smtClean="0"/>
              <a:t> </a:t>
            </a:r>
            <a:r>
              <a:rPr lang="en-US" sz="1400" dirty="0" err="1" smtClean="0"/>
              <a:t>debe</a:t>
            </a:r>
            <a:r>
              <a:rPr lang="en-US" sz="1400" dirty="0" smtClean="0"/>
              <a:t> </a:t>
            </a:r>
            <a:r>
              <a:rPr lang="en-US" sz="1400" dirty="0" err="1" smtClean="0"/>
              <a:t>ser</a:t>
            </a:r>
            <a:r>
              <a:rPr lang="en-US" sz="1400" dirty="0" smtClean="0"/>
              <a:t> </a:t>
            </a:r>
            <a:r>
              <a:rPr lang="en-US" sz="1400" dirty="0" err="1" smtClean="0"/>
              <a:t>presentado</a:t>
            </a:r>
            <a:r>
              <a:rPr lang="en-US" sz="1400" dirty="0" smtClean="0"/>
              <a:t> al </a:t>
            </a:r>
            <a:r>
              <a:rPr lang="en-US" sz="1400" dirty="0" err="1" smtClean="0"/>
              <a:t>Servicio</a:t>
            </a:r>
            <a:r>
              <a:rPr lang="en-US" sz="1400" dirty="0" smtClean="0"/>
              <a:t> de </a:t>
            </a:r>
            <a:r>
              <a:rPr lang="en-US" sz="1400" dirty="0" err="1" smtClean="0"/>
              <a:t>Aduanas</a:t>
            </a:r>
            <a:r>
              <a:rPr lang="en-US" sz="1400" dirty="0" smtClean="0"/>
              <a:t> </a:t>
            </a:r>
            <a:r>
              <a:rPr lang="en-US" sz="1400" dirty="0" err="1" smtClean="0"/>
              <a:t>correspondiente</a:t>
            </a:r>
            <a:r>
              <a:rPr lang="en-US" sz="1400" dirty="0" smtClean="0"/>
              <a:t>, antes de la </a:t>
            </a:r>
            <a:r>
              <a:rPr lang="en-US" sz="1400" dirty="0" err="1" smtClean="0"/>
              <a:t>realizacion</a:t>
            </a:r>
            <a:r>
              <a:rPr lang="en-US" sz="1400" dirty="0" smtClean="0"/>
              <a:t> del </a:t>
            </a:r>
            <a:r>
              <a:rPr lang="en-US" sz="1400" dirty="0" err="1" smtClean="0"/>
              <a:t>embarque</a:t>
            </a:r>
            <a:r>
              <a:rPr lang="en-US" sz="1400" dirty="0" smtClean="0"/>
              <a:t> de </a:t>
            </a:r>
            <a:r>
              <a:rPr lang="en-US" sz="1400" dirty="0" err="1" smtClean="0"/>
              <a:t>las</a:t>
            </a:r>
            <a:r>
              <a:rPr lang="en-US" sz="1400" dirty="0" smtClean="0"/>
              <a:t> </a:t>
            </a:r>
            <a:r>
              <a:rPr lang="en-US" sz="1400" dirty="0" err="1" smtClean="0"/>
              <a:t>mercancias</a:t>
            </a:r>
            <a:r>
              <a:rPr lang="en-US" sz="1400" dirty="0" smtClean="0"/>
              <a:t>. </a:t>
            </a:r>
            <a:r>
              <a:rPr lang="en-US" sz="1400" dirty="0" err="1" smtClean="0"/>
              <a:t>Dicho</a:t>
            </a:r>
            <a:r>
              <a:rPr lang="en-US" sz="1400" dirty="0" smtClean="0"/>
              <a:t> </a:t>
            </a:r>
            <a:r>
              <a:rPr lang="en-US" sz="1400" dirty="0" err="1" smtClean="0"/>
              <a:t>documento</a:t>
            </a:r>
            <a:r>
              <a:rPr lang="en-US" sz="1400" dirty="0" smtClean="0"/>
              <a:t> </a:t>
            </a:r>
            <a:r>
              <a:rPr lang="en-US" sz="1400" dirty="0" err="1" smtClean="0"/>
              <a:t>autoriza</a:t>
            </a:r>
            <a:r>
              <a:rPr lang="en-US" sz="1400" dirty="0" smtClean="0"/>
              <a:t> al IMPORTADOR para </a:t>
            </a:r>
            <a:r>
              <a:rPr lang="en-US" sz="1400" dirty="0" err="1" smtClean="0"/>
              <a:t>ordenar</a:t>
            </a:r>
            <a:r>
              <a:rPr lang="en-US" sz="1400" dirty="0" smtClean="0"/>
              <a:t> el o los </a:t>
            </a:r>
            <a:r>
              <a:rPr lang="en-US" sz="1400" dirty="0" err="1" smtClean="0"/>
              <a:t>embarques</a:t>
            </a:r>
            <a:r>
              <a:rPr lang="en-US" sz="1400" dirty="0" smtClean="0"/>
              <a:t> de </a:t>
            </a:r>
            <a:r>
              <a:rPr lang="en-US" sz="1400" dirty="0" err="1" smtClean="0"/>
              <a:t>mercancias</a:t>
            </a:r>
            <a:r>
              <a:rPr lang="en-US" sz="1400" dirty="0" smtClean="0"/>
              <a:t> </a:t>
            </a:r>
            <a:r>
              <a:rPr lang="en-US" sz="1400" dirty="0" err="1" smtClean="0"/>
              <a:t>dentro</a:t>
            </a:r>
            <a:r>
              <a:rPr lang="en-US" sz="1400" dirty="0" smtClean="0"/>
              <a:t> del </a:t>
            </a:r>
            <a:r>
              <a:rPr lang="en-US" sz="1400" dirty="0" err="1" smtClean="0"/>
              <a:t>plazo</a:t>
            </a:r>
            <a:r>
              <a:rPr lang="en-US" sz="1400" dirty="0" smtClean="0"/>
              <a:t> de 120 </a:t>
            </a:r>
            <a:r>
              <a:rPr lang="en-US" sz="1400" dirty="0" err="1" smtClean="0"/>
              <a:t>dias</a:t>
            </a:r>
            <a:r>
              <a:rPr lang="en-US" sz="1400" dirty="0" smtClean="0"/>
              <a:t> </a:t>
            </a:r>
            <a:r>
              <a:rPr lang="en-US" sz="1400" dirty="0" err="1" smtClean="0"/>
              <a:t>contados</a:t>
            </a:r>
            <a:r>
              <a:rPr lang="en-US" sz="1400" dirty="0" smtClean="0"/>
              <a:t> </a:t>
            </a:r>
            <a:r>
              <a:rPr lang="en-US" sz="1400" dirty="0" err="1" smtClean="0"/>
              <a:t>desde</a:t>
            </a:r>
            <a:r>
              <a:rPr lang="en-US" sz="1400" dirty="0" smtClean="0"/>
              <a:t> la </a:t>
            </a:r>
            <a:r>
              <a:rPr lang="en-US" sz="1400" dirty="0" err="1" smtClean="0"/>
              <a:t>fecha</a:t>
            </a:r>
            <a:r>
              <a:rPr lang="en-US" sz="1400" dirty="0" smtClean="0"/>
              <a:t> de </a:t>
            </a:r>
            <a:r>
              <a:rPr lang="en-US" sz="1400" dirty="0" err="1" smtClean="0"/>
              <a:t>emision</a:t>
            </a:r>
            <a:r>
              <a:rPr lang="en-US" sz="1400" dirty="0" smtClean="0"/>
              <a:t> del </a:t>
            </a:r>
            <a:r>
              <a:rPr lang="en-US" sz="1400" dirty="0" err="1" smtClean="0"/>
              <a:t>informe</a:t>
            </a:r>
            <a:r>
              <a:rPr lang="en-US" sz="1400" dirty="0" smtClean="0"/>
              <a:t>. </a:t>
            </a:r>
          </a:p>
          <a:p>
            <a:pPr algn="just"/>
            <a:r>
              <a:rPr lang="en-US" sz="1400" dirty="0" smtClean="0"/>
              <a:t>Se </a:t>
            </a:r>
            <a:r>
              <a:rPr lang="en-US" sz="1400" dirty="0" err="1" smtClean="0"/>
              <a:t>entendera</a:t>
            </a:r>
            <a:r>
              <a:rPr lang="en-US" sz="1400" dirty="0" smtClean="0"/>
              <a:t> </a:t>
            </a:r>
            <a:r>
              <a:rPr lang="en-US" sz="1400" dirty="0" err="1" smtClean="0"/>
              <a:t>por</a:t>
            </a:r>
            <a:r>
              <a:rPr lang="en-US" sz="1400" dirty="0" smtClean="0"/>
              <a:t> </a:t>
            </a:r>
            <a:r>
              <a:rPr lang="en-US" sz="1400" dirty="0" err="1" smtClean="0"/>
              <a:t>fecha</a:t>
            </a:r>
            <a:r>
              <a:rPr lang="en-US" sz="1400" dirty="0" smtClean="0"/>
              <a:t> de </a:t>
            </a:r>
            <a:r>
              <a:rPr lang="en-US" sz="1400" dirty="0" err="1" smtClean="0"/>
              <a:t>embarque</a:t>
            </a:r>
            <a:r>
              <a:rPr lang="en-US" sz="1400" dirty="0" smtClean="0"/>
              <a:t> la </a:t>
            </a:r>
            <a:r>
              <a:rPr lang="en-US" sz="1400" dirty="0" err="1" smtClean="0"/>
              <a:t>estipulada</a:t>
            </a:r>
            <a:r>
              <a:rPr lang="en-US" sz="1400" dirty="0" smtClean="0"/>
              <a:t> en el document de </a:t>
            </a:r>
            <a:r>
              <a:rPr lang="en-US" sz="1400" dirty="0" err="1" smtClean="0"/>
              <a:t>conocimiento</a:t>
            </a:r>
            <a:r>
              <a:rPr lang="en-US" sz="1400" dirty="0" smtClean="0"/>
              <a:t> de </a:t>
            </a:r>
            <a:r>
              <a:rPr lang="en-US" sz="1400" dirty="0" err="1" smtClean="0"/>
              <a:t>embarque</a:t>
            </a:r>
            <a:r>
              <a:rPr lang="en-US" sz="1400" dirty="0" smtClean="0"/>
              <a:t>, </a:t>
            </a:r>
            <a:r>
              <a:rPr lang="en-US" sz="1400" dirty="0" err="1" smtClean="0"/>
              <a:t>carta</a:t>
            </a:r>
            <a:r>
              <a:rPr lang="en-US" sz="1400" dirty="0" smtClean="0"/>
              <a:t> </a:t>
            </a:r>
            <a:r>
              <a:rPr lang="en-US" sz="1400" dirty="0" err="1" smtClean="0"/>
              <a:t>porte</a:t>
            </a:r>
            <a:r>
              <a:rPr lang="en-US" sz="1400" dirty="0" smtClean="0"/>
              <a:t>, </a:t>
            </a:r>
            <a:r>
              <a:rPr lang="en-US" sz="1400" dirty="0" err="1" smtClean="0"/>
              <a:t>guia</a:t>
            </a:r>
            <a:r>
              <a:rPr lang="en-US" sz="1400" dirty="0" smtClean="0"/>
              <a:t> </a:t>
            </a:r>
            <a:r>
              <a:rPr lang="en-US" sz="1400" dirty="0" err="1" smtClean="0"/>
              <a:t>aerea</a:t>
            </a:r>
            <a:r>
              <a:rPr lang="en-US" sz="1400" dirty="0" smtClean="0"/>
              <a:t> o </a:t>
            </a:r>
            <a:r>
              <a:rPr lang="en-US" sz="1400" dirty="0" err="1" smtClean="0"/>
              <a:t>dcto</a:t>
            </a:r>
            <a:r>
              <a:rPr lang="en-US" sz="1400" dirty="0" smtClean="0"/>
              <a:t> </a:t>
            </a:r>
            <a:r>
              <a:rPr lang="en-US" sz="1400" dirty="0" err="1" smtClean="0"/>
              <a:t>que</a:t>
            </a:r>
            <a:r>
              <a:rPr lang="en-US" sz="1400" dirty="0" smtClean="0"/>
              <a:t> </a:t>
            </a:r>
            <a:r>
              <a:rPr lang="en-US" sz="1400" dirty="0" err="1" smtClean="0"/>
              <a:t>haga</a:t>
            </a:r>
            <a:r>
              <a:rPr lang="en-US" sz="1400" dirty="0" smtClean="0"/>
              <a:t> </a:t>
            </a:r>
            <a:r>
              <a:rPr lang="en-US" sz="1400" dirty="0" err="1" smtClean="0"/>
              <a:t>sus</a:t>
            </a:r>
            <a:r>
              <a:rPr lang="en-US" sz="1400" dirty="0" smtClean="0"/>
              <a:t> </a:t>
            </a:r>
            <a:r>
              <a:rPr lang="en-US" sz="1400" dirty="0" err="1" smtClean="0"/>
              <a:t>veces</a:t>
            </a:r>
            <a:r>
              <a:rPr lang="en-US" sz="1400" dirty="0" smtClean="0"/>
              <a:t> de </a:t>
            </a:r>
            <a:r>
              <a:rPr lang="en-US" sz="1400" dirty="0" err="1" smtClean="0"/>
              <a:t>transporte</a:t>
            </a:r>
            <a:r>
              <a:rPr lang="en-US" sz="1400" dirty="0" smtClean="0"/>
              <a:t> para el </a:t>
            </a:r>
            <a:r>
              <a:rPr lang="en-US" sz="1400" dirty="0" err="1" smtClean="0"/>
              <a:t>traslado</a:t>
            </a:r>
            <a:r>
              <a:rPr lang="en-US" sz="1400" dirty="0" smtClean="0"/>
              <a:t> de </a:t>
            </a:r>
            <a:r>
              <a:rPr lang="en-US" sz="1400" dirty="0" err="1" smtClean="0"/>
              <a:t>mercancias</a:t>
            </a:r>
            <a:r>
              <a:rPr lang="en-US" sz="1400" dirty="0" smtClean="0"/>
              <a:t>.</a:t>
            </a:r>
            <a:endParaRPr lang="es-MX" sz="1400" dirty="0"/>
          </a:p>
        </p:txBody>
      </p:sp>
      <p:sp>
        <p:nvSpPr>
          <p:cNvPr id="11" name="Rectángulo 10"/>
          <p:cNvSpPr/>
          <p:nvPr/>
        </p:nvSpPr>
        <p:spPr>
          <a:xfrm>
            <a:off x="239142" y="5900155"/>
            <a:ext cx="5126375" cy="954107"/>
          </a:xfrm>
          <a:prstGeom prst="rect">
            <a:avLst/>
          </a:prstGeom>
        </p:spPr>
        <p:txBody>
          <a:bodyPr wrap="square">
            <a:spAutoFit/>
          </a:bodyPr>
          <a:lstStyle/>
          <a:p>
            <a:pPr algn="just"/>
            <a:r>
              <a:rPr lang="en-US" sz="1400" dirty="0" smtClean="0"/>
              <a:t>El </a:t>
            </a:r>
            <a:r>
              <a:rPr lang="en-US" sz="1400" dirty="0" err="1" smtClean="0"/>
              <a:t>Informe</a:t>
            </a:r>
            <a:r>
              <a:rPr lang="en-US" sz="1400" dirty="0" smtClean="0"/>
              <a:t> de </a:t>
            </a:r>
            <a:r>
              <a:rPr lang="en-US" sz="1400" dirty="0" err="1" smtClean="0"/>
              <a:t>Importacion</a:t>
            </a:r>
            <a:r>
              <a:rPr lang="en-US" sz="1400" dirty="0" smtClean="0"/>
              <a:t> </a:t>
            </a:r>
            <a:r>
              <a:rPr lang="en-US" sz="1400" dirty="0" err="1" smtClean="0"/>
              <a:t>habiliata</a:t>
            </a:r>
            <a:r>
              <a:rPr lang="en-US" sz="1400" dirty="0" smtClean="0"/>
              <a:t> al </a:t>
            </a:r>
            <a:r>
              <a:rPr lang="en-US" sz="1400" dirty="0" err="1" smtClean="0"/>
              <a:t>Importador</a:t>
            </a:r>
            <a:r>
              <a:rPr lang="en-US" sz="1400" dirty="0" smtClean="0"/>
              <a:t> para </a:t>
            </a:r>
            <a:r>
              <a:rPr lang="en-US" sz="1400" dirty="0" err="1" smtClean="0"/>
              <a:t>solictar</a:t>
            </a:r>
            <a:r>
              <a:rPr lang="en-US" sz="1400" dirty="0" smtClean="0"/>
              <a:t> al </a:t>
            </a:r>
            <a:r>
              <a:rPr lang="en-US" sz="1400" dirty="0" err="1" smtClean="0"/>
              <a:t>Servicio</a:t>
            </a:r>
            <a:r>
              <a:rPr lang="en-US" sz="1400" dirty="0" smtClean="0"/>
              <a:t> de </a:t>
            </a:r>
            <a:r>
              <a:rPr lang="en-US" sz="1400" dirty="0" err="1" smtClean="0"/>
              <a:t>Aduanas</a:t>
            </a:r>
            <a:r>
              <a:rPr lang="en-US" sz="1400" dirty="0" smtClean="0"/>
              <a:t> la </a:t>
            </a:r>
            <a:r>
              <a:rPr lang="en-US" sz="1400" dirty="0" err="1" smtClean="0"/>
              <a:t>autorizacion</a:t>
            </a:r>
            <a:r>
              <a:rPr lang="en-US" sz="1400" dirty="0" smtClean="0"/>
              <a:t> de la </a:t>
            </a:r>
            <a:r>
              <a:rPr lang="en-US" sz="1400" dirty="0" err="1" smtClean="0"/>
              <a:t>Importacion</a:t>
            </a:r>
            <a:r>
              <a:rPr lang="en-US" sz="1400" dirty="0" smtClean="0"/>
              <a:t> y le </a:t>
            </a:r>
            <a:r>
              <a:rPr lang="en-US" sz="1400" dirty="0" err="1" smtClean="0"/>
              <a:t>permite</a:t>
            </a:r>
            <a:r>
              <a:rPr lang="en-US" sz="1400" dirty="0" smtClean="0"/>
              <a:t> el </a:t>
            </a:r>
            <a:r>
              <a:rPr lang="en-US" sz="1400" dirty="0" err="1" smtClean="0"/>
              <a:t>acceso</a:t>
            </a:r>
            <a:r>
              <a:rPr lang="en-US" sz="1400" dirty="0" smtClean="0"/>
              <a:t> al Mercado de </a:t>
            </a:r>
            <a:r>
              <a:rPr lang="en-US" sz="1400" dirty="0" err="1" smtClean="0"/>
              <a:t>divisas</a:t>
            </a:r>
            <a:r>
              <a:rPr lang="en-US" sz="1400" dirty="0" smtClean="0"/>
              <a:t> para </a:t>
            </a:r>
            <a:r>
              <a:rPr lang="en-US" sz="1400" dirty="0" err="1" smtClean="0"/>
              <a:t>su</a:t>
            </a:r>
            <a:r>
              <a:rPr lang="en-US" sz="1400" dirty="0" smtClean="0"/>
              <a:t> </a:t>
            </a:r>
            <a:r>
              <a:rPr lang="en-US" sz="1400" dirty="0" err="1" smtClean="0"/>
              <a:t>pago</a:t>
            </a:r>
            <a:r>
              <a:rPr lang="en-US" sz="1400" dirty="0" smtClean="0"/>
              <a:t> al exterior.</a:t>
            </a:r>
            <a:endParaRPr lang="es-MX" sz="1400" dirty="0"/>
          </a:p>
        </p:txBody>
      </p:sp>
    </p:spTree>
    <p:extLst>
      <p:ext uri="{BB962C8B-B14F-4D97-AF65-F5344CB8AC3E}">
        <p14:creationId xmlns:p14="http://schemas.microsoft.com/office/powerpoint/2010/main" val="3625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030"/>
                                        </p:tgtEl>
                                        <p:attrNameLst>
                                          <p:attrName>style.visibility</p:attrName>
                                        </p:attrNameLst>
                                      </p:cBhvr>
                                      <p:to>
                                        <p:strVal val="visible"/>
                                      </p:to>
                                    </p:set>
                                    <p:animEffect transition="in" filter="barn(inVertical)">
                                      <p:cBhvr>
                                        <p:cTn id="36" dur="500"/>
                                        <p:tgtEl>
                                          <p:spTgt spid="103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2" grpId="0" animBg="1"/>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half" idx="1"/>
          </p:nvPr>
        </p:nvSpPr>
        <p:spPr>
          <a:xfrm>
            <a:off x="553792" y="96501"/>
            <a:ext cx="5679583" cy="598957"/>
          </a:xfrm>
        </p:spPr>
        <p:txBody>
          <a:bodyPr>
            <a:noAutofit/>
          </a:bodyPr>
          <a:lstStyle/>
          <a:p>
            <a:pPr marL="0" indent="0" algn="just">
              <a:buNone/>
            </a:pPr>
            <a:r>
              <a:rPr lang="en-US" b="1" u="sng" dirty="0" smtClean="0">
                <a:solidFill>
                  <a:schemeClr val="accent4">
                    <a:lumMod val="75000"/>
                  </a:schemeClr>
                </a:solidFill>
                <a:effectLst>
                  <a:outerShdw blurRad="38100" dist="38100" dir="2700000" algn="tl">
                    <a:srgbClr val="000000">
                      <a:alpha val="43137"/>
                    </a:srgbClr>
                  </a:outerShdw>
                </a:effectLst>
              </a:rPr>
              <a:t>5. OPERACION DE EMBARQUE Y CONTRATACION DE FLETE Y SEGUROS.</a:t>
            </a:r>
            <a:endParaRPr lang="es-MX" b="1" u="sng" dirty="0">
              <a:solidFill>
                <a:schemeClr val="accent4">
                  <a:lumMod val="75000"/>
                </a:schemeClr>
              </a:solidFill>
              <a:effectLst>
                <a:outerShdw blurRad="38100" dist="38100" dir="2700000" algn="tl">
                  <a:srgbClr val="000000">
                    <a:alpha val="43137"/>
                  </a:srgbClr>
                </a:outerShdw>
              </a:effectLst>
            </a:endParaRPr>
          </a:p>
        </p:txBody>
      </p:sp>
      <p:sp>
        <p:nvSpPr>
          <p:cNvPr id="8" name="Rectángulo 7"/>
          <p:cNvSpPr/>
          <p:nvPr/>
        </p:nvSpPr>
        <p:spPr>
          <a:xfrm>
            <a:off x="448614" y="824247"/>
            <a:ext cx="6096000" cy="1631216"/>
          </a:xfrm>
          <a:prstGeom prst="rect">
            <a:avLst/>
          </a:prstGeom>
        </p:spPr>
        <p:txBody>
          <a:bodyPr>
            <a:spAutoFit/>
          </a:bodyPr>
          <a:lstStyle/>
          <a:p>
            <a:pPr algn="just"/>
            <a:r>
              <a:rPr lang="es-MX" sz="1600" dirty="0" smtClean="0"/>
              <a:t>Inmediatamente aprobada la Carta </a:t>
            </a:r>
            <a:r>
              <a:rPr lang="es-MX" sz="1600" dirty="0" err="1" smtClean="0"/>
              <a:t>Credito</a:t>
            </a:r>
            <a:r>
              <a:rPr lang="es-MX" sz="1600" dirty="0" smtClean="0"/>
              <a:t>, se comunica al proveedor extranjero que puede realizar el embarque de las mercancías. </a:t>
            </a:r>
            <a:r>
              <a:rPr lang="es-MX" sz="1600" dirty="0" err="1" smtClean="0"/>
              <a:t>Asi</a:t>
            </a:r>
            <a:r>
              <a:rPr lang="es-MX" sz="1600" dirty="0" smtClean="0"/>
              <a:t> mismo la contratación del Flete y Seguro el cual deberá efectuarse a lo estipulado en las clausulas (o reglas) de compra- venta convenida (FOB- CIF-FAS, entre otros).</a:t>
            </a:r>
            <a:r>
              <a:rPr lang="es-MX" sz="2000" dirty="0" smtClean="0"/>
              <a:t> </a:t>
            </a:r>
            <a:endParaRPr lang="es-MX" sz="2000" dirty="0"/>
          </a:p>
        </p:txBody>
      </p:sp>
      <p:sp>
        <p:nvSpPr>
          <p:cNvPr id="7" name="Rectángulo 6"/>
          <p:cNvSpPr/>
          <p:nvPr/>
        </p:nvSpPr>
        <p:spPr>
          <a:xfrm>
            <a:off x="448614" y="2503201"/>
            <a:ext cx="6096000" cy="1815882"/>
          </a:xfrm>
          <a:prstGeom prst="rect">
            <a:avLst/>
          </a:prstGeom>
        </p:spPr>
        <p:txBody>
          <a:bodyPr>
            <a:spAutoFit/>
          </a:bodyPr>
          <a:lstStyle/>
          <a:p>
            <a:pPr algn="just"/>
            <a:r>
              <a:rPr lang="es-MX" sz="1600" dirty="0" smtClean="0"/>
              <a:t>En esta etapa se realizan específicamente las operaciones de movilización de la mercancía (bodegaje-muellaje) y las operaciones de embarque (</a:t>
            </a:r>
            <a:r>
              <a:rPr lang="es-MX" sz="1600" dirty="0" err="1" smtClean="0"/>
              <a:t>gruaje</a:t>
            </a:r>
            <a:r>
              <a:rPr lang="es-MX" sz="1600" dirty="0" smtClean="0"/>
              <a:t>- estiba) a realizarse en el medio de transporte contratados, el cual recibirá la carga que va a transportar desde el extranjero, hasta el lugar convenido en el contrato de transporte o de flete ( Mar-</a:t>
            </a:r>
            <a:r>
              <a:rPr lang="es-MX" sz="1600" dirty="0" err="1" smtClean="0"/>
              <a:t>Aereo</a:t>
            </a:r>
            <a:r>
              <a:rPr lang="es-MX" sz="1600" dirty="0" smtClean="0"/>
              <a:t>-Carretera).</a:t>
            </a:r>
            <a:endParaRPr lang="es-MX" sz="2000" dirty="0"/>
          </a:p>
        </p:txBody>
      </p:sp>
      <p:sp>
        <p:nvSpPr>
          <p:cNvPr id="9" name="Rectángulo 8"/>
          <p:cNvSpPr/>
          <p:nvPr/>
        </p:nvSpPr>
        <p:spPr>
          <a:xfrm>
            <a:off x="448614" y="4366821"/>
            <a:ext cx="6096000" cy="2554545"/>
          </a:xfrm>
          <a:prstGeom prst="rect">
            <a:avLst/>
          </a:prstGeom>
        </p:spPr>
        <p:txBody>
          <a:bodyPr>
            <a:spAutoFit/>
          </a:bodyPr>
          <a:lstStyle/>
          <a:p>
            <a:pPr algn="just"/>
            <a:r>
              <a:rPr lang="es-MX" sz="1600" dirty="0" smtClean="0"/>
              <a:t>A la empresa transportista le corresponderá confeccionar el documento de embarque que corresponda al medio de transporte contratado (conocimiento de embarque, carta de porte, guía aérea o </a:t>
            </a:r>
            <a:r>
              <a:rPr lang="es-MX" sz="1600" dirty="0" err="1" smtClean="0"/>
              <a:t>dcto</a:t>
            </a:r>
            <a:r>
              <a:rPr lang="es-MX" sz="1600" dirty="0" smtClean="0"/>
              <a:t> que lo reemplace), enviar el respectivo documento al IMPORTADOR o a su respectivo Representante, y entregar la mercancía al encargado del recinto del deposito aduanero. También se necesita la contratación de un Seguro lo cual implica la obtención de la </a:t>
            </a:r>
            <a:r>
              <a:rPr lang="es-MX" sz="1600" dirty="0" err="1" smtClean="0"/>
              <a:t>poliza</a:t>
            </a:r>
            <a:r>
              <a:rPr lang="es-MX" sz="1600" dirty="0" smtClean="0"/>
              <a:t> de seguro emitida por una compañía aseguradora, </a:t>
            </a:r>
            <a:r>
              <a:rPr lang="es-MX" sz="1600" dirty="0" err="1" smtClean="0"/>
              <a:t>dcto</a:t>
            </a:r>
            <a:r>
              <a:rPr lang="es-MX" sz="1600" dirty="0" smtClean="0"/>
              <a:t> indispensable ante  Aduanas.</a:t>
            </a:r>
            <a:endParaRPr lang="es-MX" sz="2000" dirty="0"/>
          </a:p>
        </p:txBody>
      </p:sp>
      <p:pic>
        <p:nvPicPr>
          <p:cNvPr id="3" name="Imagen 2"/>
          <p:cNvPicPr>
            <a:picLocks noChangeAspect="1"/>
          </p:cNvPicPr>
          <p:nvPr/>
        </p:nvPicPr>
        <p:blipFill>
          <a:blip r:embed="rId2"/>
          <a:stretch>
            <a:fillRect/>
          </a:stretch>
        </p:blipFill>
        <p:spPr>
          <a:xfrm>
            <a:off x="9664306" y="2043800"/>
            <a:ext cx="2381250" cy="1924050"/>
          </a:xfrm>
          <a:prstGeom prst="rect">
            <a:avLst/>
          </a:prstGeom>
        </p:spPr>
      </p:pic>
      <p:pic>
        <p:nvPicPr>
          <p:cNvPr id="5" name="Imagen 4"/>
          <p:cNvPicPr>
            <a:picLocks noChangeAspect="1"/>
          </p:cNvPicPr>
          <p:nvPr/>
        </p:nvPicPr>
        <p:blipFill>
          <a:blip r:embed="rId3"/>
          <a:stretch>
            <a:fillRect/>
          </a:stretch>
        </p:blipFill>
        <p:spPr>
          <a:xfrm>
            <a:off x="6759504" y="286793"/>
            <a:ext cx="3051246" cy="1605919"/>
          </a:xfrm>
          <a:prstGeom prst="rect">
            <a:avLst/>
          </a:prstGeom>
        </p:spPr>
      </p:pic>
      <p:pic>
        <p:nvPicPr>
          <p:cNvPr id="11" name="Imagen 10"/>
          <p:cNvPicPr>
            <a:picLocks noChangeAspect="1"/>
          </p:cNvPicPr>
          <p:nvPr/>
        </p:nvPicPr>
        <p:blipFill>
          <a:blip r:embed="rId4"/>
          <a:stretch>
            <a:fillRect/>
          </a:stretch>
        </p:blipFill>
        <p:spPr>
          <a:xfrm>
            <a:off x="6669898" y="2968071"/>
            <a:ext cx="2869123" cy="1793202"/>
          </a:xfrm>
          <a:prstGeom prst="rect">
            <a:avLst/>
          </a:prstGeom>
        </p:spPr>
      </p:pic>
      <p:pic>
        <p:nvPicPr>
          <p:cNvPr id="12" name="Imagen 11"/>
          <p:cNvPicPr>
            <a:picLocks noChangeAspect="1"/>
          </p:cNvPicPr>
          <p:nvPr/>
        </p:nvPicPr>
        <p:blipFill>
          <a:blip r:embed="rId5"/>
          <a:stretch>
            <a:fillRect/>
          </a:stretch>
        </p:blipFill>
        <p:spPr>
          <a:xfrm>
            <a:off x="9217986" y="4924512"/>
            <a:ext cx="2827570" cy="1824239"/>
          </a:xfrm>
          <a:prstGeom prst="rect">
            <a:avLst/>
          </a:prstGeom>
        </p:spPr>
      </p:pic>
    </p:spTree>
    <p:extLst>
      <p:ext uri="{BB962C8B-B14F-4D97-AF65-F5344CB8AC3E}">
        <p14:creationId xmlns:p14="http://schemas.microsoft.com/office/powerpoint/2010/main" val="17391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down)">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009104" y="5780782"/>
            <a:ext cx="8242479" cy="1077218"/>
          </a:xfrm>
          <a:prstGeom prst="rect">
            <a:avLst/>
          </a:prstGeom>
          <a:solidFill>
            <a:schemeClr val="accent5">
              <a:lumMod val="60000"/>
              <a:lumOff val="40000"/>
            </a:schemeClr>
          </a:solidFill>
        </p:spPr>
        <p:txBody>
          <a:bodyPr wrap="square">
            <a:spAutoFit/>
          </a:bodyPr>
          <a:lstStyle/>
          <a:p>
            <a:pPr algn="just"/>
            <a:r>
              <a:rPr lang="es-MX" sz="1600" dirty="0" smtClean="0"/>
              <a:t>Todos estos pasos, tramitan una serie de documentos, sin los cuales no podría llevarse a cabo la operación de </a:t>
            </a:r>
            <a:r>
              <a:rPr lang="es-MX" sz="1600" dirty="0" err="1" smtClean="0"/>
              <a:t>Importacion</a:t>
            </a:r>
            <a:r>
              <a:rPr lang="es-MX" sz="1600" dirty="0" smtClean="0"/>
              <a:t>. Por esta razón es muy importante conocer la operación logística de importación para posteriormente saber cual es la documentación detallada que se requiere paso a paso.</a:t>
            </a:r>
            <a:endParaRPr lang="es-MX" sz="2000" dirty="0"/>
          </a:p>
        </p:txBody>
      </p:sp>
      <p:sp>
        <p:nvSpPr>
          <p:cNvPr id="4" name="Rectángulo 3"/>
          <p:cNvSpPr/>
          <p:nvPr/>
        </p:nvSpPr>
        <p:spPr>
          <a:xfrm>
            <a:off x="227011" y="1338261"/>
            <a:ext cx="5516965" cy="923330"/>
          </a:xfrm>
          <a:prstGeom prst="rect">
            <a:avLst/>
          </a:prstGeom>
        </p:spPr>
        <p:txBody>
          <a:bodyPr wrap="square">
            <a:spAutoFit/>
          </a:bodyPr>
          <a:lstStyle/>
          <a:p>
            <a:r>
              <a:rPr lang="en-US" dirty="0" smtClean="0"/>
              <a:t>a) </a:t>
            </a:r>
            <a:r>
              <a:rPr lang="en-US" dirty="0" err="1" smtClean="0"/>
              <a:t>Recinto</a:t>
            </a:r>
            <a:r>
              <a:rPr lang="en-US" dirty="0" smtClean="0"/>
              <a:t> de </a:t>
            </a:r>
            <a:r>
              <a:rPr lang="en-US" dirty="0" err="1" smtClean="0"/>
              <a:t>Depositos</a:t>
            </a:r>
            <a:r>
              <a:rPr lang="en-US" dirty="0" smtClean="0"/>
              <a:t> </a:t>
            </a:r>
            <a:r>
              <a:rPr lang="en-US" dirty="0" err="1" smtClean="0"/>
              <a:t>bajo</a:t>
            </a:r>
            <a:r>
              <a:rPr lang="en-US" dirty="0" smtClean="0"/>
              <a:t> </a:t>
            </a:r>
            <a:r>
              <a:rPr lang="en-US" dirty="0" err="1" smtClean="0"/>
              <a:t>responsabilidad</a:t>
            </a:r>
            <a:r>
              <a:rPr lang="en-US" dirty="0" smtClean="0"/>
              <a:t> del </a:t>
            </a:r>
            <a:r>
              <a:rPr lang="en-US" dirty="0" err="1" smtClean="0"/>
              <a:t>Servicio</a:t>
            </a:r>
            <a:r>
              <a:rPr lang="en-US" dirty="0" smtClean="0"/>
              <a:t> </a:t>
            </a:r>
            <a:r>
              <a:rPr lang="en-US" dirty="0" err="1" smtClean="0"/>
              <a:t>Nacional</a:t>
            </a:r>
            <a:r>
              <a:rPr lang="en-US" dirty="0" smtClean="0"/>
              <a:t> de </a:t>
            </a:r>
            <a:r>
              <a:rPr lang="en-US" dirty="0" err="1" smtClean="0"/>
              <a:t>Aduana</a:t>
            </a:r>
            <a:r>
              <a:rPr lang="en-US" dirty="0" smtClean="0"/>
              <a:t> (</a:t>
            </a:r>
            <a:r>
              <a:rPr lang="en-US" dirty="0" err="1" smtClean="0"/>
              <a:t>Aduanas</a:t>
            </a:r>
            <a:r>
              <a:rPr lang="en-US" dirty="0"/>
              <a:t> </a:t>
            </a:r>
            <a:r>
              <a:rPr lang="en-US" dirty="0" smtClean="0"/>
              <a:t>de </a:t>
            </a:r>
            <a:r>
              <a:rPr lang="en-US" dirty="0" err="1" smtClean="0"/>
              <a:t>Fronteras</a:t>
            </a:r>
            <a:r>
              <a:rPr lang="en-US" dirty="0" smtClean="0"/>
              <a:t> </a:t>
            </a:r>
            <a:r>
              <a:rPr lang="en-US" dirty="0" err="1" smtClean="0"/>
              <a:t>Terrestres</a:t>
            </a:r>
            <a:r>
              <a:rPr lang="en-US" dirty="0" smtClean="0"/>
              <a:t>)</a:t>
            </a:r>
            <a:endParaRPr lang="es-MX" dirty="0"/>
          </a:p>
        </p:txBody>
      </p:sp>
      <p:sp>
        <p:nvSpPr>
          <p:cNvPr id="5" name="Rectángulo 4"/>
          <p:cNvSpPr/>
          <p:nvPr/>
        </p:nvSpPr>
        <p:spPr>
          <a:xfrm>
            <a:off x="227011" y="2355208"/>
            <a:ext cx="5658634" cy="646331"/>
          </a:xfrm>
          <a:prstGeom prst="rect">
            <a:avLst/>
          </a:prstGeom>
        </p:spPr>
        <p:txBody>
          <a:bodyPr wrap="square">
            <a:spAutoFit/>
          </a:bodyPr>
          <a:lstStyle/>
          <a:p>
            <a:pPr algn="just"/>
            <a:r>
              <a:rPr lang="en-US" dirty="0" smtClean="0"/>
              <a:t>b) </a:t>
            </a:r>
            <a:r>
              <a:rPr lang="en-US" dirty="0" err="1" smtClean="0"/>
              <a:t>Recintos</a:t>
            </a:r>
            <a:r>
              <a:rPr lang="en-US" dirty="0" smtClean="0"/>
              <a:t> </a:t>
            </a:r>
            <a:r>
              <a:rPr lang="en-US" dirty="0" err="1" smtClean="0"/>
              <a:t>Administrados</a:t>
            </a:r>
            <a:r>
              <a:rPr lang="en-US" dirty="0" smtClean="0"/>
              <a:t> </a:t>
            </a:r>
            <a:r>
              <a:rPr lang="en-US" dirty="0" err="1" smtClean="0"/>
              <a:t>por</a:t>
            </a:r>
            <a:r>
              <a:rPr lang="en-US" dirty="0" smtClean="0"/>
              <a:t> la </a:t>
            </a:r>
            <a:r>
              <a:rPr lang="en-US" dirty="0" err="1" smtClean="0"/>
              <a:t>Empresa</a:t>
            </a:r>
            <a:r>
              <a:rPr lang="en-US" dirty="0" smtClean="0"/>
              <a:t> </a:t>
            </a:r>
            <a:r>
              <a:rPr lang="en-US" dirty="0" err="1" smtClean="0"/>
              <a:t>Portuaria</a:t>
            </a:r>
            <a:r>
              <a:rPr lang="en-US" dirty="0" smtClean="0"/>
              <a:t> </a:t>
            </a:r>
            <a:r>
              <a:rPr lang="en-US" dirty="0" err="1" smtClean="0"/>
              <a:t>como</a:t>
            </a:r>
            <a:r>
              <a:rPr lang="en-US" dirty="0" smtClean="0"/>
              <a:t> la de Valparaiso y San Antonio</a:t>
            </a:r>
            <a:endParaRPr lang="es-MX" dirty="0"/>
          </a:p>
        </p:txBody>
      </p:sp>
      <p:sp>
        <p:nvSpPr>
          <p:cNvPr id="7" name="Rectángulo 6"/>
          <p:cNvSpPr/>
          <p:nvPr/>
        </p:nvSpPr>
        <p:spPr>
          <a:xfrm>
            <a:off x="227012" y="3095156"/>
            <a:ext cx="5658634" cy="646331"/>
          </a:xfrm>
          <a:prstGeom prst="rect">
            <a:avLst/>
          </a:prstGeom>
        </p:spPr>
        <p:txBody>
          <a:bodyPr wrap="square">
            <a:spAutoFit/>
          </a:bodyPr>
          <a:lstStyle/>
          <a:p>
            <a:pPr algn="just"/>
            <a:r>
              <a:rPr lang="en-US" dirty="0" smtClean="0"/>
              <a:t>c) </a:t>
            </a:r>
            <a:r>
              <a:rPr lang="en-US" dirty="0" err="1" smtClean="0"/>
              <a:t>Recintos</a:t>
            </a:r>
            <a:r>
              <a:rPr lang="en-US" dirty="0" smtClean="0"/>
              <a:t> </a:t>
            </a:r>
            <a:r>
              <a:rPr lang="en-US" dirty="0" err="1" smtClean="0"/>
              <a:t>administrados</a:t>
            </a:r>
            <a:r>
              <a:rPr lang="en-US" dirty="0" smtClean="0"/>
              <a:t> </a:t>
            </a:r>
            <a:r>
              <a:rPr lang="en-US" dirty="0" err="1" smtClean="0"/>
              <a:t>por</a:t>
            </a:r>
            <a:r>
              <a:rPr lang="en-US" dirty="0" smtClean="0"/>
              <a:t> </a:t>
            </a:r>
            <a:r>
              <a:rPr lang="en-US" dirty="0" err="1" smtClean="0"/>
              <a:t>particulares</a:t>
            </a:r>
            <a:r>
              <a:rPr lang="en-US" dirty="0" smtClean="0"/>
              <a:t> </a:t>
            </a:r>
            <a:r>
              <a:rPr lang="en-US" dirty="0" err="1" smtClean="0"/>
              <a:t>como</a:t>
            </a:r>
            <a:r>
              <a:rPr lang="en-US" dirty="0" smtClean="0"/>
              <a:t> </a:t>
            </a:r>
            <a:r>
              <a:rPr lang="en-US" dirty="0" err="1" smtClean="0"/>
              <a:t>aduana</a:t>
            </a:r>
            <a:r>
              <a:rPr lang="en-US" dirty="0" smtClean="0"/>
              <a:t> de </a:t>
            </a:r>
            <a:r>
              <a:rPr lang="en-US" dirty="0" err="1" smtClean="0"/>
              <a:t>Aeropuerto</a:t>
            </a:r>
            <a:r>
              <a:rPr lang="en-US" dirty="0" smtClean="0"/>
              <a:t> Arturo Merino Benitez</a:t>
            </a:r>
            <a:endParaRPr lang="es-MX" dirty="0"/>
          </a:p>
        </p:txBody>
      </p:sp>
      <p:sp>
        <p:nvSpPr>
          <p:cNvPr id="9" name="Rectángulo 8"/>
          <p:cNvSpPr/>
          <p:nvPr/>
        </p:nvSpPr>
        <p:spPr>
          <a:xfrm>
            <a:off x="227011" y="4112103"/>
            <a:ext cx="5658634" cy="1477328"/>
          </a:xfrm>
          <a:prstGeom prst="rect">
            <a:avLst/>
          </a:prstGeom>
          <a:solidFill>
            <a:srgbClr val="FFC000"/>
          </a:solidFill>
        </p:spPr>
        <p:txBody>
          <a:bodyPr wrap="square">
            <a:spAutoFit/>
          </a:bodyPr>
          <a:lstStyle/>
          <a:p>
            <a:r>
              <a:rPr lang="en-US" dirty="0" err="1" smtClean="0"/>
              <a:t>Por</a:t>
            </a:r>
            <a:r>
              <a:rPr lang="en-US" dirty="0" smtClean="0"/>
              <a:t> </a:t>
            </a:r>
            <a:r>
              <a:rPr lang="en-US" dirty="0" err="1" smtClean="0"/>
              <a:t>quien</a:t>
            </a:r>
            <a:r>
              <a:rPr lang="en-US" dirty="0" smtClean="0"/>
              <a:t> sera </a:t>
            </a:r>
            <a:r>
              <a:rPr lang="en-US" dirty="0" err="1" smtClean="0"/>
              <a:t>recepcionada</a:t>
            </a:r>
            <a:r>
              <a:rPr lang="en-US" dirty="0" smtClean="0"/>
              <a:t> la </a:t>
            </a:r>
            <a:r>
              <a:rPr lang="en-US" dirty="0" err="1" smtClean="0"/>
              <a:t>Mercancia</a:t>
            </a:r>
            <a:r>
              <a:rPr lang="en-US" dirty="0" smtClean="0"/>
              <a:t>???</a:t>
            </a:r>
          </a:p>
          <a:p>
            <a:r>
              <a:rPr lang="en-US" dirty="0" smtClean="0"/>
              <a:t>Las </a:t>
            </a:r>
            <a:r>
              <a:rPr lang="en-US" dirty="0" err="1" smtClean="0"/>
              <a:t>Mercancias</a:t>
            </a:r>
            <a:r>
              <a:rPr lang="en-US" dirty="0" smtClean="0"/>
              <a:t> </a:t>
            </a:r>
            <a:r>
              <a:rPr lang="en-US" dirty="0" err="1" smtClean="0"/>
              <a:t>seran</a:t>
            </a:r>
            <a:r>
              <a:rPr lang="en-US" dirty="0" smtClean="0"/>
              <a:t> </a:t>
            </a:r>
            <a:r>
              <a:rPr lang="en-US" dirty="0" err="1" smtClean="0"/>
              <a:t>recepcionadas</a:t>
            </a:r>
            <a:r>
              <a:rPr lang="en-US" dirty="0" smtClean="0"/>
              <a:t> </a:t>
            </a:r>
            <a:r>
              <a:rPr lang="en-US" dirty="0" err="1" smtClean="0"/>
              <a:t>por</a:t>
            </a:r>
            <a:r>
              <a:rPr lang="en-US" dirty="0" smtClean="0"/>
              <a:t> los </a:t>
            </a:r>
            <a:r>
              <a:rPr lang="en-US" dirty="0" err="1" smtClean="0"/>
              <a:t>administradores</a:t>
            </a:r>
            <a:r>
              <a:rPr lang="en-US" dirty="0" smtClean="0"/>
              <a:t> de los </a:t>
            </a:r>
            <a:r>
              <a:rPr lang="en-US" dirty="0" err="1" smtClean="0"/>
              <a:t>mencionados</a:t>
            </a:r>
            <a:r>
              <a:rPr lang="en-US" dirty="0" smtClean="0"/>
              <a:t> </a:t>
            </a:r>
            <a:r>
              <a:rPr lang="en-US" dirty="0" err="1" smtClean="0"/>
              <a:t>recintos</a:t>
            </a:r>
            <a:r>
              <a:rPr lang="en-US" dirty="0" smtClean="0"/>
              <a:t>, </a:t>
            </a:r>
            <a:r>
              <a:rPr lang="en-US" dirty="0" err="1" smtClean="0"/>
              <a:t>por</a:t>
            </a:r>
            <a:r>
              <a:rPr lang="en-US" dirty="0" smtClean="0"/>
              <a:t> </a:t>
            </a:r>
            <a:r>
              <a:rPr lang="en-US" dirty="0" err="1" smtClean="0"/>
              <a:t>medio</a:t>
            </a:r>
            <a:r>
              <a:rPr lang="en-US" dirty="0" smtClean="0"/>
              <a:t> del </a:t>
            </a:r>
            <a:r>
              <a:rPr lang="en-US" dirty="0" err="1" smtClean="0"/>
              <a:t>Formulario</a:t>
            </a:r>
            <a:r>
              <a:rPr lang="en-US" dirty="0" smtClean="0"/>
              <a:t> DPU (</a:t>
            </a:r>
            <a:r>
              <a:rPr lang="en-US" dirty="0" err="1" smtClean="0"/>
              <a:t>Documento</a:t>
            </a:r>
            <a:r>
              <a:rPr lang="en-US" dirty="0" smtClean="0"/>
              <a:t> </a:t>
            </a:r>
            <a:r>
              <a:rPr lang="en-US" dirty="0" err="1" smtClean="0"/>
              <a:t>Unico</a:t>
            </a:r>
            <a:r>
              <a:rPr lang="en-US" dirty="0" smtClean="0"/>
              <a:t> </a:t>
            </a:r>
            <a:r>
              <a:rPr lang="en-US" dirty="0" err="1" smtClean="0"/>
              <a:t>Portuario</a:t>
            </a:r>
            <a:r>
              <a:rPr lang="en-US" dirty="0" smtClean="0"/>
              <a:t>) u </a:t>
            </a:r>
            <a:r>
              <a:rPr lang="en-US" dirty="0" err="1" smtClean="0"/>
              <a:t>otro</a:t>
            </a:r>
            <a:r>
              <a:rPr lang="en-US" dirty="0" smtClean="0"/>
              <a:t> </a:t>
            </a:r>
            <a:r>
              <a:rPr lang="en-US" dirty="0" err="1" smtClean="0"/>
              <a:t>dcto</a:t>
            </a:r>
            <a:r>
              <a:rPr lang="en-US" dirty="0" smtClean="0"/>
              <a:t> </a:t>
            </a:r>
            <a:r>
              <a:rPr lang="en-US" dirty="0" err="1" smtClean="0"/>
              <a:t>que</a:t>
            </a:r>
            <a:r>
              <a:rPr lang="en-US" dirty="0" smtClean="0"/>
              <a:t> </a:t>
            </a:r>
            <a:r>
              <a:rPr lang="en-US" dirty="0" err="1" smtClean="0"/>
              <a:t>haga</a:t>
            </a:r>
            <a:r>
              <a:rPr lang="en-US" dirty="0" smtClean="0"/>
              <a:t> </a:t>
            </a:r>
            <a:r>
              <a:rPr lang="en-US" dirty="0" err="1" smtClean="0"/>
              <a:t>sus</a:t>
            </a:r>
            <a:r>
              <a:rPr lang="en-US" dirty="0" smtClean="0"/>
              <a:t> </a:t>
            </a:r>
            <a:r>
              <a:rPr lang="en-US" dirty="0" err="1" smtClean="0"/>
              <a:t>veces</a:t>
            </a:r>
            <a:r>
              <a:rPr lang="en-US" dirty="0" smtClean="0"/>
              <a:t>.</a:t>
            </a:r>
            <a:endParaRPr lang="es-MX" dirty="0"/>
          </a:p>
        </p:txBody>
      </p:sp>
      <p:sp>
        <p:nvSpPr>
          <p:cNvPr id="13" name="Rectángulo 12"/>
          <p:cNvSpPr/>
          <p:nvPr/>
        </p:nvSpPr>
        <p:spPr>
          <a:xfrm>
            <a:off x="6477559" y="273922"/>
            <a:ext cx="5615703" cy="2554545"/>
          </a:xfrm>
          <a:prstGeom prst="rect">
            <a:avLst/>
          </a:prstGeom>
        </p:spPr>
        <p:txBody>
          <a:bodyPr wrap="square">
            <a:spAutoFit/>
          </a:bodyPr>
          <a:lstStyle/>
          <a:p>
            <a:pPr algn="just"/>
            <a:r>
              <a:rPr lang="en-US" sz="1600" b="1" u="sng" dirty="0">
                <a:effectLst>
                  <a:outerShdw blurRad="38100" dist="38100" dir="2700000" algn="tl">
                    <a:srgbClr val="000000">
                      <a:alpha val="43137"/>
                    </a:srgbClr>
                  </a:outerShdw>
                </a:effectLst>
              </a:rPr>
              <a:t>6. </a:t>
            </a:r>
            <a:r>
              <a:rPr lang="en-US" sz="1600" b="1" u="sng" dirty="0" smtClean="0">
                <a:effectLst>
                  <a:outerShdw blurRad="38100" dist="38100" dir="2700000" algn="tl">
                    <a:srgbClr val="000000">
                      <a:alpha val="43137"/>
                    </a:srgbClr>
                  </a:outerShdw>
                </a:effectLst>
              </a:rPr>
              <a:t>RETIRO DE LAS MERCANCIAS Y PAGO AL EXTERIOR </a:t>
            </a:r>
          </a:p>
          <a:p>
            <a:pPr algn="just"/>
            <a:r>
              <a:rPr lang="es-MX" sz="1600" dirty="0" smtClean="0"/>
              <a:t>Realizado el pago de los gravámenes aduaneros </a:t>
            </a:r>
            <a:r>
              <a:rPr lang="es-MX" sz="1600" dirty="0" err="1" smtClean="0"/>
              <a:t>consigandos</a:t>
            </a:r>
            <a:r>
              <a:rPr lang="es-MX" sz="1600" dirty="0" smtClean="0"/>
              <a:t> o correspondientes en el formulario de liquidación de gravámenes, giro comprobante de pago, acreditado el pago de las tasas de almacenaje y movilización o cualquier otro recargo cuando </a:t>
            </a:r>
            <a:r>
              <a:rPr lang="es-MX" sz="1600" dirty="0" err="1" smtClean="0"/>
              <a:t>corresponsa</a:t>
            </a:r>
            <a:r>
              <a:rPr lang="es-MX" sz="1600" dirty="0" smtClean="0"/>
              <a:t>, el agente de aduanas procederá a retirar las mercancías de los recintos de depósitos, enviándolas al Importador a través del transporte convenido o contratado.</a:t>
            </a:r>
            <a:endParaRPr lang="es-MX" sz="2000" dirty="0"/>
          </a:p>
        </p:txBody>
      </p:sp>
      <p:sp>
        <p:nvSpPr>
          <p:cNvPr id="14" name="Rectángulo 13"/>
          <p:cNvSpPr/>
          <p:nvPr/>
        </p:nvSpPr>
        <p:spPr>
          <a:xfrm>
            <a:off x="6477559" y="2976543"/>
            <a:ext cx="5525551" cy="2308324"/>
          </a:xfrm>
          <a:prstGeom prst="rect">
            <a:avLst/>
          </a:prstGeom>
        </p:spPr>
        <p:txBody>
          <a:bodyPr wrap="square">
            <a:spAutoFit/>
          </a:bodyPr>
          <a:lstStyle/>
          <a:p>
            <a:pPr algn="just"/>
            <a:r>
              <a:rPr lang="es-MX" sz="1600" dirty="0" smtClean="0"/>
              <a:t>El agente de aduanas hace entrega de las mercancías al importador con la factura comercial, con el costo de la operación, acompañada de los documentos aduaneros que constatan  que las mercancías se encuentran desaduanadas (ingresadas al país) y los derechos cancelados.</a:t>
            </a:r>
          </a:p>
          <a:p>
            <a:pPr algn="just"/>
            <a:r>
              <a:rPr lang="en-US" sz="1600" dirty="0" smtClean="0"/>
              <a:t>En el </a:t>
            </a:r>
            <a:r>
              <a:rPr lang="en-US" sz="1600" dirty="0" err="1" smtClean="0"/>
              <a:t>plazo</a:t>
            </a:r>
            <a:r>
              <a:rPr lang="en-US" sz="1600" dirty="0" smtClean="0"/>
              <a:t> </a:t>
            </a:r>
            <a:r>
              <a:rPr lang="en-US" sz="1600" dirty="0" err="1" smtClean="0"/>
              <a:t>acordado</a:t>
            </a:r>
            <a:r>
              <a:rPr lang="en-US" sz="1600" dirty="0" smtClean="0"/>
              <a:t> con </a:t>
            </a:r>
            <a:r>
              <a:rPr lang="en-US" sz="1600" dirty="0" err="1" smtClean="0"/>
              <a:t>su</a:t>
            </a:r>
            <a:r>
              <a:rPr lang="en-US" sz="1600" dirty="0" smtClean="0"/>
              <a:t> BANCO, el IMPORTADOR </a:t>
            </a:r>
            <a:r>
              <a:rPr lang="en-US" sz="1600" dirty="0" err="1" smtClean="0"/>
              <a:t>realiza</a:t>
            </a:r>
            <a:r>
              <a:rPr lang="en-US" sz="1600" dirty="0" smtClean="0"/>
              <a:t> el </a:t>
            </a:r>
            <a:r>
              <a:rPr lang="en-US" sz="1600" dirty="0" err="1" smtClean="0"/>
              <a:t>pago</a:t>
            </a:r>
            <a:r>
              <a:rPr lang="en-US" sz="1600" dirty="0" smtClean="0"/>
              <a:t> de la </a:t>
            </a:r>
            <a:r>
              <a:rPr lang="en-US" sz="1600" dirty="0" err="1" smtClean="0"/>
              <a:t>carta</a:t>
            </a:r>
            <a:r>
              <a:rPr lang="en-US" sz="1600" dirty="0" smtClean="0"/>
              <a:t> de </a:t>
            </a:r>
            <a:r>
              <a:rPr lang="en-US" sz="1600" dirty="0" err="1" smtClean="0"/>
              <a:t>Credito</a:t>
            </a:r>
            <a:r>
              <a:rPr lang="en-US" sz="1600" dirty="0" smtClean="0"/>
              <a:t> </a:t>
            </a:r>
            <a:r>
              <a:rPr lang="en-US" sz="1600" dirty="0" err="1" smtClean="0"/>
              <a:t>dejando</a:t>
            </a:r>
            <a:r>
              <a:rPr lang="en-US" sz="1600" dirty="0" smtClean="0"/>
              <a:t> </a:t>
            </a:r>
            <a:r>
              <a:rPr lang="en-US" sz="1600" dirty="0" err="1" smtClean="0"/>
              <a:t>cancelada</a:t>
            </a:r>
            <a:r>
              <a:rPr lang="en-US" sz="1600" dirty="0" smtClean="0"/>
              <a:t> la </a:t>
            </a:r>
            <a:r>
              <a:rPr lang="en-US" sz="1600" dirty="0" err="1" smtClean="0"/>
              <a:t>operacion</a:t>
            </a:r>
            <a:r>
              <a:rPr lang="en-US" sz="1600" dirty="0" smtClean="0"/>
              <a:t>.</a:t>
            </a:r>
            <a:endParaRPr lang="es-MX" sz="2000" dirty="0"/>
          </a:p>
        </p:txBody>
      </p:sp>
      <p:sp>
        <p:nvSpPr>
          <p:cNvPr id="15" name="Rectángulo 14"/>
          <p:cNvSpPr/>
          <p:nvPr/>
        </p:nvSpPr>
        <p:spPr>
          <a:xfrm>
            <a:off x="379412" y="319826"/>
            <a:ext cx="6096000" cy="1077218"/>
          </a:xfrm>
          <a:prstGeom prst="rect">
            <a:avLst/>
          </a:prstGeom>
        </p:spPr>
        <p:txBody>
          <a:bodyPr>
            <a:spAutoFit/>
          </a:bodyPr>
          <a:lstStyle/>
          <a:p>
            <a:pPr algn="just"/>
            <a:r>
              <a:rPr lang="en-US" sz="1600" b="1" u="sng" dirty="0">
                <a:effectLst>
                  <a:outerShdw blurRad="38100" dist="38100" dir="2700000" algn="tl">
                    <a:srgbClr val="000000">
                      <a:alpha val="43137"/>
                    </a:srgbClr>
                  </a:outerShdw>
                </a:effectLst>
              </a:rPr>
              <a:t>6. RECEPCION DE LAS MERCANCIAS </a:t>
            </a:r>
            <a:endParaRPr lang="en-US" sz="1600" b="1" u="sng" dirty="0" smtClean="0">
              <a:effectLst>
                <a:outerShdw blurRad="38100" dist="38100" dir="2700000" algn="tl">
                  <a:srgbClr val="000000">
                    <a:alpha val="43137"/>
                  </a:srgbClr>
                </a:outerShdw>
              </a:effectLst>
            </a:endParaRPr>
          </a:p>
          <a:p>
            <a:pPr algn="just"/>
            <a:r>
              <a:rPr lang="es-MX" sz="1600" dirty="0" smtClean="0"/>
              <a:t>Las mercancías serán </a:t>
            </a:r>
            <a:r>
              <a:rPr lang="es-MX" sz="1600" dirty="0" err="1" smtClean="0"/>
              <a:t>recepcionadas</a:t>
            </a:r>
            <a:r>
              <a:rPr lang="es-MX" sz="1600" dirty="0" smtClean="0"/>
              <a:t> por los administradores de los siguientes recintos de depósitos aduaneros que son espacios físicos autorizados para ello.</a:t>
            </a:r>
            <a:endParaRPr lang="es-MX" sz="2000" dirty="0"/>
          </a:p>
        </p:txBody>
      </p:sp>
    </p:spTree>
    <p:extLst>
      <p:ext uri="{BB962C8B-B14F-4D97-AF65-F5344CB8AC3E}">
        <p14:creationId xmlns:p14="http://schemas.microsoft.com/office/powerpoint/2010/main" val="65610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00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100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P spid="7" grpId="0"/>
      <p:bldP spid="9" grpId="0" animBg="1"/>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6718480" y="3032702"/>
            <a:ext cx="3661892" cy="2123658"/>
          </a:xfrm>
          <a:prstGeom prst="rect">
            <a:avLst/>
          </a:prstGeom>
        </p:spPr>
        <p:txBody>
          <a:bodyPr wrap="square">
            <a:spAutoFit/>
          </a:bodyPr>
          <a:lstStyle/>
          <a:p>
            <a:pPr marL="342900" indent="-342900" algn="just">
              <a:buAutoNum type="arabicPeriod"/>
            </a:pPr>
            <a:endParaRPr lang="en-US" sz="1400" dirty="0"/>
          </a:p>
          <a:p>
            <a:pPr marL="342900" indent="-342900" algn="just">
              <a:buAutoNum type="arabicPeriod"/>
            </a:pPr>
            <a:endParaRPr lang="en-US" sz="1400" dirty="0">
              <a:solidFill>
                <a:schemeClr val="tx2">
                  <a:lumMod val="20000"/>
                  <a:lumOff val="80000"/>
                </a:schemeClr>
              </a:solidFill>
            </a:endParaRPr>
          </a:p>
          <a:p>
            <a:r>
              <a:rPr lang="es-MX" sz="1400" dirty="0" smtClean="0"/>
              <a:t>Consultas y dudas </a:t>
            </a:r>
            <a:r>
              <a:rPr lang="es-MX" sz="1400" dirty="0"/>
              <a:t>de dichos aprendizajes al siguiente </a:t>
            </a:r>
            <a:r>
              <a:rPr lang="es-MX" sz="1600" dirty="0"/>
              <a:t>correo:</a:t>
            </a:r>
          </a:p>
          <a:p>
            <a:pPr algn="ctr"/>
            <a:r>
              <a:rPr lang="es-MX" sz="1600" u="sng" dirty="0">
                <a:hlinkClick r:id="rId2"/>
              </a:rPr>
              <a:t>nsaldias@sanfernandocollege.cl</a:t>
            </a:r>
            <a:endParaRPr lang="es-MX" sz="1600" dirty="0"/>
          </a:p>
          <a:p>
            <a:r>
              <a:rPr lang="es-MX" sz="1600" dirty="0"/>
              <a:t> </a:t>
            </a:r>
          </a:p>
          <a:p>
            <a:r>
              <a:rPr lang="es-MX" sz="1400" b="1" i="1" dirty="0"/>
              <a:t>Cuídate, haz las actividades </a:t>
            </a:r>
            <a:r>
              <a:rPr lang="es-MX" sz="1400" b="1" i="1" dirty="0" smtClean="0"/>
              <a:t>que se solicitan….tu eres el responsable de tu propio futuro…nos </a:t>
            </a:r>
            <a:r>
              <a:rPr lang="es-MX" sz="1400" b="1" i="1" dirty="0"/>
              <a:t>vemos pronto…</a:t>
            </a:r>
            <a:endParaRPr lang="es-MX" sz="1400" dirty="0"/>
          </a:p>
        </p:txBody>
      </p:sp>
      <p:pic>
        <p:nvPicPr>
          <p:cNvPr id="4098" name="Picture 2" descr="BID: Exportaciones de América Latina y el Caribe cayeron un 3,2% en el  primer trimestre de 2020 - MundoMariti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995" y="286332"/>
            <a:ext cx="3508979" cy="262953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Construart Perú Chile | La movilización de carga aérea crece un 22,9% al  mes de junio en Chi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Imagen 5"/>
          <p:cNvPicPr>
            <a:picLocks noChangeAspect="1"/>
          </p:cNvPicPr>
          <p:nvPr/>
        </p:nvPicPr>
        <p:blipFill>
          <a:blip r:embed="rId4"/>
          <a:stretch>
            <a:fillRect/>
          </a:stretch>
        </p:blipFill>
        <p:spPr>
          <a:xfrm>
            <a:off x="1423853" y="3303029"/>
            <a:ext cx="4152699" cy="3110516"/>
          </a:xfrm>
          <a:prstGeom prst="rect">
            <a:avLst/>
          </a:prstGeom>
        </p:spPr>
      </p:pic>
      <p:pic>
        <p:nvPicPr>
          <p:cNvPr id="9" name="Imagen 8"/>
          <p:cNvPicPr>
            <a:picLocks noChangeAspect="1"/>
          </p:cNvPicPr>
          <p:nvPr/>
        </p:nvPicPr>
        <p:blipFill>
          <a:blip r:embed="rId5"/>
          <a:stretch>
            <a:fillRect/>
          </a:stretch>
        </p:blipFill>
        <p:spPr>
          <a:xfrm>
            <a:off x="6954860" y="365702"/>
            <a:ext cx="4000500" cy="2667000"/>
          </a:xfrm>
          <a:prstGeom prst="rect">
            <a:avLst/>
          </a:prstGeom>
        </p:spPr>
      </p:pic>
      <p:pic>
        <p:nvPicPr>
          <p:cNvPr id="10" name="Imagen 9"/>
          <p:cNvPicPr>
            <a:picLocks noChangeAspect="1"/>
          </p:cNvPicPr>
          <p:nvPr/>
        </p:nvPicPr>
        <p:blipFill>
          <a:blip r:embed="rId6"/>
          <a:stretch>
            <a:fillRect/>
          </a:stretch>
        </p:blipFill>
        <p:spPr>
          <a:xfrm>
            <a:off x="10033313" y="4915477"/>
            <a:ext cx="2050156" cy="1942523"/>
          </a:xfrm>
          <a:prstGeom prst="rect">
            <a:avLst/>
          </a:prstGeom>
        </p:spPr>
      </p:pic>
    </p:spTree>
    <p:extLst>
      <p:ext uri="{BB962C8B-B14F-4D97-AF65-F5344CB8AC3E}">
        <p14:creationId xmlns:p14="http://schemas.microsoft.com/office/powerpoint/2010/main" val="350662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inVertic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Espiral">
  <a:themeElements>
    <a:clrScheme name="Amaril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Retrospect</Template>
  <TotalTime>8419</TotalTime>
  <Words>1086</Words>
  <Application>Microsoft Office PowerPoint</Application>
  <PresentationFormat>Panorámica</PresentationFormat>
  <Paragraphs>59</Paragraphs>
  <Slides>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Arial</vt:lpstr>
      <vt:lpstr>Arial Narrow</vt:lpstr>
      <vt:lpstr>Calibri</vt:lpstr>
      <vt:lpstr>Century Gothic</vt:lpstr>
      <vt:lpstr>Times New Roman</vt:lpstr>
      <vt:lpstr>Wingdings 3</vt:lpstr>
      <vt:lpstr>Espiral</vt:lpstr>
      <vt:lpstr>GESTION COMERCIAL  Y TRIBUTARIA GUIA 5 2DO PERIODO </vt:lpstr>
      <vt:lpstr>1. COMO IMPORTAR </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GESTION COMERCIAL  Y TRIBUTARIA</dc:title>
  <dc:creator>Usuario de Windows</dc:creator>
  <cp:lastModifiedBy>Usuario de Windows</cp:lastModifiedBy>
  <cp:revision>110</cp:revision>
  <dcterms:created xsi:type="dcterms:W3CDTF">2020-03-13T01:21:24Z</dcterms:created>
  <dcterms:modified xsi:type="dcterms:W3CDTF">2020-11-11T03:05:01Z</dcterms:modified>
</cp:coreProperties>
</file>