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52" r:id="rId1"/>
  </p:sldMasterIdLst>
  <p:sldIdLst>
    <p:sldId id="256" r:id="rId2"/>
    <p:sldId id="257" r:id="rId3"/>
    <p:sldId id="259" r:id="rId4"/>
    <p:sldId id="258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8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37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239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945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42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26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631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6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6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6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9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2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01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  <p:sldLayoutId id="214748416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nsaldias@sanfernandocollege.c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3511689"/>
            <a:ext cx="8825658" cy="13354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PROCESOS ADMINISTRATIVOS</a:t>
            </a:r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GUIA N9, 2DO PERIODO.</a:t>
            </a:r>
            <a:b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RETROALIMENTACION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es-MX" sz="32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96187" y="4479088"/>
            <a:ext cx="8825658" cy="711098"/>
          </a:xfrm>
        </p:spPr>
        <p:txBody>
          <a:bodyPr>
            <a:noAutofit/>
          </a:bodyPr>
          <a:lstStyle/>
          <a:p>
            <a:pPr algn="just"/>
            <a:r>
              <a:rPr lang="es-MX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OBJETIVO</a:t>
            </a:r>
            <a:r>
              <a:rPr lang="es-MX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</a:t>
            </a:r>
            <a:r>
              <a:rPr lang="es-MX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s-CL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Conocer el concepto de Proceso Administrativo, su origen y clasificación en el desarrollo de las distintas actividades operativas de una empresa generadora de bienes y servicios, con el fin de generar un programa y  seguimiento de las mismas.</a:t>
            </a:r>
            <a:endParaRPr lang="es-MX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just"/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96187" y="857881"/>
            <a:ext cx="4463700" cy="86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52" name="Imagen 2" descr="insig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6" y="311646"/>
            <a:ext cx="861418" cy="1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90935" y="311646"/>
            <a:ext cx="44637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 Fernando </a:t>
            </a:r>
            <a:r>
              <a:rPr kumimoji="0" lang="es-ES_tradnl" sz="1400" b="0" i="1" u="none" strike="noStrike" cap="none" normalizeH="0" baseline="0" dirty="0" err="1" smtClean="0">
                <a:ln>
                  <a:noFill/>
                </a:ln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College</a:t>
            </a:r>
            <a:r>
              <a:rPr kumimoji="0" lang="es-ES_tradnl" sz="1400" b="0" i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es-ES_tradnl" sz="1400" b="0" i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es-ES_tradnl" sz="1400" b="0" i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cnico Profesional		                         </a:t>
            </a:r>
            <a:endParaRPr kumimoji="0" lang="es-MX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Especialidad  Administración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y  </a:t>
            </a:r>
            <a:r>
              <a:rPr lang="en-US" sz="1400" i="1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Contabilidad</a:t>
            </a:r>
            <a:endParaRPr kumimoji="0" lang="es-MX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13103">
            <a:off x="7635607" y="1011613"/>
            <a:ext cx="4001019" cy="16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67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0316" y="4945486"/>
            <a:ext cx="3362482" cy="51618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334291" y="183767"/>
            <a:ext cx="6096000" cy="754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457200" algn="just">
              <a:lnSpc>
                <a:spcPct val="107000"/>
              </a:lnSpc>
              <a:spcAft>
                <a:spcPts val="800"/>
              </a:spcAft>
            </a:pP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OTRAS HERRAMIENTAS DE TRABAJO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41916" y="1478244"/>
            <a:ext cx="525817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s-MX" sz="2800" dirty="0"/>
              <a:t>¿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ES UNA CARTA GANTT?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34291" y="24809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 Es una herramienta de planificación de proyectos donde se representan las diferentes tareas con sus tiempos y personas responsables.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4291" y="3603219"/>
            <a:ext cx="434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 Permite plasmar el Plan de Acción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4291" y="4311979"/>
            <a:ext cx="3972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 Permite ordenar las actividades</a:t>
            </a:r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334291" y="50207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 Define el tiempo que nos tomará realizar cada una de ellas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34291" y="6006498"/>
            <a:ext cx="5228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 </a:t>
            </a:r>
            <a:r>
              <a:rPr lang="es-MX" dirty="0"/>
              <a:t>Define claramente las tareas asignadas a cada persona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671869" y="561146"/>
            <a:ext cx="393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 Muestra un panorama general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671867" y="1511895"/>
            <a:ext cx="5189573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dirty="0"/>
              <a:t>CLAVE para buen Plan de Acción: ¡Desglosa en detalle las acciones! De muchas se desprenderán numerosas tareas, y mientras más las detallo es más realista mi PLAN.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197346" y="3108975"/>
            <a:ext cx="445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¡Permite controlar permanentemente!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291" y="3863972"/>
            <a:ext cx="5537388" cy="27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/>
      <p:bldP spid="6" grpId="0"/>
      <p:bldP spid="7" grpId="0"/>
      <p:bldP spid="9" grpId="0"/>
      <p:bldP spid="15" grpId="0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0316" y="4945486"/>
            <a:ext cx="3362482" cy="51618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1502037" y="4468611"/>
            <a:ext cx="22491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chemeClr val="bg1">
                  <a:lumMod val="95000"/>
                </a:schemeClr>
              </a:solidFill>
              <a:latin typeface="Open Sans"/>
            </a:endParaRPr>
          </a:p>
          <a:p>
            <a:pPr algn="ctr"/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/>
            <a:endParaRPr lang="es-MX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AutoShape 2" descr="No soporto la mala atencion al client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2626603" y="53014"/>
            <a:ext cx="7469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FF00"/>
                </a:solidFill>
                <a:latin typeface="Open Sans"/>
              </a:rPr>
              <a:t>¿Cómo se arma una Carta Gantt?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5575" y="1417110"/>
            <a:ext cx="574294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40"/>
              </a:lnSpc>
              <a:spcAft>
                <a:spcPts val="1500"/>
              </a:spcAft>
            </a:pPr>
            <a:r>
              <a:rPr lang="es-MX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b) Luego detallar 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las </a:t>
            </a: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</a:rPr>
              <a:t>características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 del proyecto (cliente, profesional a cargo, fecha de inicio y término), idealmente en recuadro aparte y/o al comienzo del documento</a:t>
            </a:r>
            <a:r>
              <a:rPr lang="es-MX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MX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5575" y="637212"/>
            <a:ext cx="563304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40"/>
              </a:lnSpc>
              <a:spcAft>
                <a:spcPts val="1500"/>
              </a:spcAft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a) En primer lugar </a:t>
            </a:r>
            <a:r>
              <a:rPr lang="es-MX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asignar a un responsable del proyecto general.</a:t>
            </a:r>
            <a:endParaRPr lang="es-MX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5575" y="2506127"/>
            <a:ext cx="5742949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40"/>
              </a:lnSpc>
              <a:spcAft>
                <a:spcPts val="1500"/>
              </a:spcAft>
            </a:pPr>
            <a:r>
              <a:rPr lang="es-MX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A continuación se indican los días hábiles específicos y semanas -es decir el 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tiempo que tomará el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proyecto. E</a:t>
            </a:r>
            <a:r>
              <a:rPr lang="es-MX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 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el eje </a:t>
            </a:r>
            <a:r>
              <a:rPr lang="es-MX" i="1" dirty="0">
                <a:latin typeface="Arial" panose="020B0604020202020204" pitchFamily="34" charset="0"/>
                <a:ea typeface="Times New Roman" panose="02020603050405020304" pitchFamily="18" charset="0"/>
              </a:rPr>
              <a:t>horizontal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 de la carta, descontando los eventuales feriados y fines de semana.</a:t>
            </a:r>
            <a:endParaRPr lang="es-MX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5575" y="3880862"/>
            <a:ext cx="5633048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40"/>
              </a:lnSpc>
              <a:spcAft>
                <a:spcPts val="1500"/>
              </a:spcAft>
            </a:pPr>
            <a:r>
              <a:rPr lang="es-MX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d) 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En el eje </a:t>
            </a:r>
            <a:r>
              <a:rPr lang="es-MX" i="1" dirty="0">
                <a:latin typeface="Arial" panose="020B0604020202020204" pitchFamily="34" charset="0"/>
                <a:ea typeface="Times New Roman" panose="02020603050405020304" pitchFamily="18" charset="0"/>
              </a:rPr>
              <a:t>vertical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 en cambio anotaremos las </a:t>
            </a: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</a:rPr>
              <a:t>actividades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 y/o </a:t>
            </a: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</a:rPr>
              <a:t>tareas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 involucradas en el proyecto, el profesional o funcionario a cargo de realizarla y la duración estimada. </a:t>
            </a: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</a:rPr>
              <a:t>Las </a:t>
            </a:r>
            <a:r>
              <a:rPr lang="es-MX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tareas </a:t>
            </a:r>
            <a:r>
              <a:rPr lang="es-MX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son </a:t>
            </a: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</a:rPr>
              <a:t>subconjuntos de las </a:t>
            </a:r>
            <a:r>
              <a:rPr lang="es-MX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actividades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 (p. ej., la actividad</a:t>
            </a:r>
            <a:r>
              <a:rPr lang="es-MX" i="1" dirty="0">
                <a:latin typeface="Arial" panose="020B0604020202020204" pitchFamily="34" charset="0"/>
                <a:ea typeface="Times New Roman" panose="02020603050405020304" pitchFamily="18" charset="0"/>
              </a:rPr>
              <a:t> “crear vestido”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 se subdivide en las </a:t>
            </a:r>
            <a:r>
              <a:rPr lang="es-MX" dirty="0" err="1">
                <a:latin typeface="Arial" panose="020B0604020202020204" pitchFamily="34" charset="0"/>
                <a:ea typeface="Times New Roman" panose="02020603050405020304" pitchFamily="18" charset="0"/>
              </a:rPr>
              <a:t>sigtes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. tareas: </a:t>
            </a:r>
            <a:r>
              <a:rPr lang="es-MX" i="1" dirty="0">
                <a:latin typeface="Arial" panose="020B0604020202020204" pitchFamily="34" charset="0"/>
                <a:ea typeface="Times New Roman" panose="02020603050405020304" pitchFamily="18" charset="0"/>
              </a:rPr>
              <a:t>comprar tela, cortar tela, coser tela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) y en ciertos casos conviene desglosarlas para administrar su ejecución de la forma más clara posible, sobre todo cuando serán realizadas por personas distintas.</a:t>
            </a:r>
            <a:endParaRPr lang="es-MX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294" y="1434167"/>
            <a:ext cx="6021139" cy="398966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178573" y="1048158"/>
            <a:ext cx="365806" cy="388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lang="es-MX" sz="10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ector recto de flecha 14"/>
          <p:cNvCxnSpPr>
            <a:stCxn id="13" idx="2"/>
          </p:cNvCxnSpPr>
          <p:nvPr/>
        </p:nvCxnSpPr>
        <p:spPr>
          <a:xfrm>
            <a:off x="6361476" y="1436854"/>
            <a:ext cx="464327" cy="75255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11277977" y="1002190"/>
            <a:ext cx="377026" cy="388696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de flecha 17"/>
          <p:cNvCxnSpPr>
            <a:stCxn id="16" idx="1"/>
          </p:cNvCxnSpPr>
          <p:nvPr/>
        </p:nvCxnSpPr>
        <p:spPr>
          <a:xfrm flipH="1">
            <a:off x="10096350" y="1196538"/>
            <a:ext cx="1181627" cy="45195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16" idx="2"/>
          </p:cNvCxnSpPr>
          <p:nvPr/>
        </p:nvCxnSpPr>
        <p:spPr>
          <a:xfrm flipH="1">
            <a:off x="10947042" y="1390886"/>
            <a:ext cx="519448" cy="90155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rma libre 26"/>
          <p:cNvSpPr/>
          <p:nvPr/>
        </p:nvSpPr>
        <p:spPr>
          <a:xfrm>
            <a:off x="7572777" y="2459865"/>
            <a:ext cx="4483656" cy="566847"/>
          </a:xfrm>
          <a:custGeom>
            <a:avLst/>
            <a:gdLst>
              <a:gd name="connsiteX0" fmla="*/ 103031 w 4483656"/>
              <a:gd name="connsiteY0" fmla="*/ 51515 h 566847"/>
              <a:gd name="connsiteX1" fmla="*/ 25758 w 4483656"/>
              <a:gd name="connsiteY1" fmla="*/ 154546 h 566847"/>
              <a:gd name="connsiteX2" fmla="*/ 0 w 4483656"/>
              <a:gd name="connsiteY2" fmla="*/ 231820 h 566847"/>
              <a:gd name="connsiteX3" fmla="*/ 25758 w 4483656"/>
              <a:gd name="connsiteY3" fmla="*/ 347729 h 566847"/>
              <a:gd name="connsiteX4" fmla="*/ 64395 w 4483656"/>
              <a:gd name="connsiteY4" fmla="*/ 373487 h 566847"/>
              <a:gd name="connsiteX5" fmla="*/ 141668 w 4483656"/>
              <a:gd name="connsiteY5" fmla="*/ 437881 h 566847"/>
              <a:gd name="connsiteX6" fmla="*/ 296215 w 4483656"/>
              <a:gd name="connsiteY6" fmla="*/ 463639 h 566847"/>
              <a:gd name="connsiteX7" fmla="*/ 360609 w 4483656"/>
              <a:gd name="connsiteY7" fmla="*/ 476518 h 566847"/>
              <a:gd name="connsiteX8" fmla="*/ 785612 w 4483656"/>
              <a:gd name="connsiteY8" fmla="*/ 489397 h 566847"/>
              <a:gd name="connsiteX9" fmla="*/ 953037 w 4483656"/>
              <a:gd name="connsiteY9" fmla="*/ 502276 h 566847"/>
              <a:gd name="connsiteX10" fmla="*/ 1068947 w 4483656"/>
              <a:gd name="connsiteY10" fmla="*/ 515155 h 566847"/>
              <a:gd name="connsiteX11" fmla="*/ 1622738 w 4483656"/>
              <a:gd name="connsiteY11" fmla="*/ 528034 h 566847"/>
              <a:gd name="connsiteX12" fmla="*/ 1700012 w 4483656"/>
              <a:gd name="connsiteY12" fmla="*/ 540912 h 566847"/>
              <a:gd name="connsiteX13" fmla="*/ 1764406 w 4483656"/>
              <a:gd name="connsiteY13" fmla="*/ 553791 h 566847"/>
              <a:gd name="connsiteX14" fmla="*/ 2292440 w 4483656"/>
              <a:gd name="connsiteY14" fmla="*/ 540912 h 566847"/>
              <a:gd name="connsiteX15" fmla="*/ 3889420 w 4483656"/>
              <a:gd name="connsiteY15" fmla="*/ 553791 h 566847"/>
              <a:gd name="connsiteX16" fmla="*/ 4340181 w 4483656"/>
              <a:gd name="connsiteY16" fmla="*/ 553791 h 566847"/>
              <a:gd name="connsiteX17" fmla="*/ 4417454 w 4483656"/>
              <a:gd name="connsiteY17" fmla="*/ 515155 h 566847"/>
              <a:gd name="connsiteX18" fmla="*/ 4443212 w 4483656"/>
              <a:gd name="connsiteY18" fmla="*/ 476518 h 566847"/>
              <a:gd name="connsiteX19" fmla="*/ 4456091 w 4483656"/>
              <a:gd name="connsiteY19" fmla="*/ 425003 h 566847"/>
              <a:gd name="connsiteX20" fmla="*/ 4481848 w 4483656"/>
              <a:gd name="connsiteY20" fmla="*/ 309093 h 566847"/>
              <a:gd name="connsiteX21" fmla="*/ 4468969 w 4483656"/>
              <a:gd name="connsiteY21" fmla="*/ 51515 h 566847"/>
              <a:gd name="connsiteX22" fmla="*/ 4391696 w 4483656"/>
              <a:gd name="connsiteY22" fmla="*/ 25758 h 566847"/>
              <a:gd name="connsiteX23" fmla="*/ 4353060 w 4483656"/>
              <a:gd name="connsiteY23" fmla="*/ 12879 h 566847"/>
              <a:gd name="connsiteX24" fmla="*/ 4095482 w 4483656"/>
              <a:gd name="connsiteY24" fmla="*/ 0 h 566847"/>
              <a:gd name="connsiteX25" fmla="*/ 3387144 w 4483656"/>
              <a:gd name="connsiteY25" fmla="*/ 12879 h 566847"/>
              <a:gd name="connsiteX26" fmla="*/ 3168203 w 4483656"/>
              <a:gd name="connsiteY26" fmla="*/ 25758 h 566847"/>
              <a:gd name="connsiteX27" fmla="*/ 1674254 w 4483656"/>
              <a:gd name="connsiteY27" fmla="*/ 38636 h 566847"/>
              <a:gd name="connsiteX28" fmla="*/ 1596981 w 4483656"/>
              <a:gd name="connsiteY28" fmla="*/ 51515 h 566847"/>
              <a:gd name="connsiteX29" fmla="*/ 1275009 w 4483656"/>
              <a:gd name="connsiteY29" fmla="*/ 25758 h 566847"/>
              <a:gd name="connsiteX30" fmla="*/ 1146220 w 4483656"/>
              <a:gd name="connsiteY30" fmla="*/ 12879 h 566847"/>
              <a:gd name="connsiteX31" fmla="*/ 206062 w 4483656"/>
              <a:gd name="connsiteY31" fmla="*/ 25758 h 566847"/>
              <a:gd name="connsiteX32" fmla="*/ 167426 w 4483656"/>
              <a:gd name="connsiteY32" fmla="*/ 38636 h 566847"/>
              <a:gd name="connsiteX33" fmla="*/ 115910 w 4483656"/>
              <a:gd name="connsiteY33" fmla="*/ 51515 h 566847"/>
              <a:gd name="connsiteX34" fmla="*/ 77274 w 4483656"/>
              <a:gd name="connsiteY34" fmla="*/ 77273 h 566847"/>
              <a:gd name="connsiteX35" fmla="*/ 38637 w 4483656"/>
              <a:gd name="connsiteY35" fmla="*/ 90152 h 56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83656" h="566847">
                <a:moveTo>
                  <a:pt x="103031" y="51515"/>
                </a:moveTo>
                <a:cubicBezTo>
                  <a:pt x="96468" y="59718"/>
                  <a:pt x="36007" y="131485"/>
                  <a:pt x="25758" y="154546"/>
                </a:cubicBezTo>
                <a:cubicBezTo>
                  <a:pt x="14731" y="179357"/>
                  <a:pt x="0" y="231820"/>
                  <a:pt x="0" y="231820"/>
                </a:cubicBezTo>
                <a:cubicBezTo>
                  <a:pt x="284" y="233239"/>
                  <a:pt x="20561" y="339934"/>
                  <a:pt x="25758" y="347729"/>
                </a:cubicBezTo>
                <a:cubicBezTo>
                  <a:pt x="34344" y="360608"/>
                  <a:pt x="52504" y="363578"/>
                  <a:pt x="64395" y="373487"/>
                </a:cubicBezTo>
                <a:cubicBezTo>
                  <a:pt x="91731" y="396267"/>
                  <a:pt x="106781" y="424799"/>
                  <a:pt x="141668" y="437881"/>
                </a:cubicBezTo>
                <a:cubicBezTo>
                  <a:pt x="165951" y="446987"/>
                  <a:pt x="281296" y="461152"/>
                  <a:pt x="296215" y="463639"/>
                </a:cubicBezTo>
                <a:cubicBezTo>
                  <a:pt x="317807" y="467238"/>
                  <a:pt x="338749" y="475367"/>
                  <a:pt x="360609" y="476518"/>
                </a:cubicBezTo>
                <a:cubicBezTo>
                  <a:pt x="502146" y="483967"/>
                  <a:pt x="643944" y="485104"/>
                  <a:pt x="785612" y="489397"/>
                </a:cubicBezTo>
                <a:lnTo>
                  <a:pt x="953037" y="502276"/>
                </a:lnTo>
                <a:cubicBezTo>
                  <a:pt x="991752" y="505796"/>
                  <a:pt x="1030101" y="513661"/>
                  <a:pt x="1068947" y="515155"/>
                </a:cubicBezTo>
                <a:cubicBezTo>
                  <a:pt x="1253457" y="522252"/>
                  <a:pt x="1438141" y="523741"/>
                  <a:pt x="1622738" y="528034"/>
                </a:cubicBezTo>
                <a:lnTo>
                  <a:pt x="1700012" y="540912"/>
                </a:lnTo>
                <a:cubicBezTo>
                  <a:pt x="1721549" y="544828"/>
                  <a:pt x="1742516" y="553791"/>
                  <a:pt x="1764406" y="553791"/>
                </a:cubicBezTo>
                <a:cubicBezTo>
                  <a:pt x="1940470" y="553791"/>
                  <a:pt x="2116429" y="545205"/>
                  <a:pt x="2292440" y="540912"/>
                </a:cubicBezTo>
                <a:lnTo>
                  <a:pt x="3889420" y="553791"/>
                </a:lnTo>
                <a:cubicBezTo>
                  <a:pt x="4355815" y="560269"/>
                  <a:pt x="3952847" y="579614"/>
                  <a:pt x="4340181" y="553791"/>
                </a:cubicBezTo>
                <a:cubicBezTo>
                  <a:pt x="4371603" y="543317"/>
                  <a:pt x="4392489" y="540119"/>
                  <a:pt x="4417454" y="515155"/>
                </a:cubicBezTo>
                <a:cubicBezTo>
                  <a:pt x="4428399" y="504210"/>
                  <a:pt x="4434626" y="489397"/>
                  <a:pt x="4443212" y="476518"/>
                </a:cubicBezTo>
                <a:cubicBezTo>
                  <a:pt x="4447505" y="459346"/>
                  <a:pt x="4452251" y="442282"/>
                  <a:pt x="4456091" y="425003"/>
                </a:cubicBezTo>
                <a:cubicBezTo>
                  <a:pt x="4488790" y="277852"/>
                  <a:pt x="4450439" y="434726"/>
                  <a:pt x="4481848" y="309093"/>
                </a:cubicBezTo>
                <a:cubicBezTo>
                  <a:pt x="4477555" y="223234"/>
                  <a:pt x="4495034" y="133435"/>
                  <a:pt x="4468969" y="51515"/>
                </a:cubicBezTo>
                <a:cubicBezTo>
                  <a:pt x="4460737" y="25642"/>
                  <a:pt x="4417454" y="34344"/>
                  <a:pt x="4391696" y="25758"/>
                </a:cubicBezTo>
                <a:cubicBezTo>
                  <a:pt x="4378817" y="21465"/>
                  <a:pt x="4366618" y="13557"/>
                  <a:pt x="4353060" y="12879"/>
                </a:cubicBezTo>
                <a:lnTo>
                  <a:pt x="4095482" y="0"/>
                </a:lnTo>
                <a:lnTo>
                  <a:pt x="3387144" y="12879"/>
                </a:lnTo>
                <a:cubicBezTo>
                  <a:pt x="3314066" y="14909"/>
                  <a:pt x="3241301" y="24659"/>
                  <a:pt x="3168203" y="25758"/>
                </a:cubicBezTo>
                <a:lnTo>
                  <a:pt x="1674254" y="38636"/>
                </a:lnTo>
                <a:cubicBezTo>
                  <a:pt x="1648496" y="42929"/>
                  <a:pt x="1623094" y="51515"/>
                  <a:pt x="1596981" y="51515"/>
                </a:cubicBezTo>
                <a:cubicBezTo>
                  <a:pt x="1431355" y="51515"/>
                  <a:pt x="1408983" y="40644"/>
                  <a:pt x="1275009" y="25758"/>
                </a:cubicBezTo>
                <a:cubicBezTo>
                  <a:pt x="1232129" y="20994"/>
                  <a:pt x="1189150" y="17172"/>
                  <a:pt x="1146220" y="12879"/>
                </a:cubicBezTo>
                <a:lnTo>
                  <a:pt x="206062" y="25758"/>
                </a:lnTo>
                <a:cubicBezTo>
                  <a:pt x="192491" y="26115"/>
                  <a:pt x="180479" y="34907"/>
                  <a:pt x="167426" y="38636"/>
                </a:cubicBezTo>
                <a:cubicBezTo>
                  <a:pt x="150407" y="43499"/>
                  <a:pt x="133082" y="47222"/>
                  <a:pt x="115910" y="51515"/>
                </a:cubicBezTo>
                <a:cubicBezTo>
                  <a:pt x="103031" y="60101"/>
                  <a:pt x="91118" y="70351"/>
                  <a:pt x="77274" y="77273"/>
                </a:cubicBezTo>
                <a:cubicBezTo>
                  <a:pt x="65132" y="83344"/>
                  <a:pt x="38637" y="90152"/>
                  <a:pt x="38637" y="901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Rectángulo 29"/>
          <p:cNvSpPr/>
          <p:nvPr/>
        </p:nvSpPr>
        <p:spPr>
          <a:xfrm>
            <a:off x="10044835" y="5774603"/>
            <a:ext cx="352982" cy="38869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Conector recto de flecha 31"/>
          <p:cNvCxnSpPr>
            <a:stCxn id="30" idx="0"/>
          </p:cNvCxnSpPr>
          <p:nvPr/>
        </p:nvCxnSpPr>
        <p:spPr>
          <a:xfrm flipH="1" flipV="1">
            <a:off x="10044835" y="2851327"/>
            <a:ext cx="176491" cy="29232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6963256" y="6281766"/>
            <a:ext cx="377026" cy="3886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Cerrar llave 34"/>
          <p:cNvSpPr/>
          <p:nvPr/>
        </p:nvSpPr>
        <p:spPr>
          <a:xfrm rot="5400000">
            <a:off x="6749176" y="5037314"/>
            <a:ext cx="805186" cy="1580580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35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3" grpId="0" animBg="1"/>
      <p:bldP spid="16" grpId="0" animBg="1"/>
      <p:bldP spid="27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0316" y="4945486"/>
            <a:ext cx="3362482" cy="51618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9957407" y="4950903"/>
            <a:ext cx="37620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chemeClr val="bg1">
                  <a:lumMod val="95000"/>
                </a:schemeClr>
              </a:solidFill>
              <a:latin typeface="Open Sans"/>
            </a:endParaRPr>
          </a:p>
          <a:p>
            <a:pPr algn="ctr"/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/>
            <a:endParaRPr lang="es-MX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555439" y="0"/>
            <a:ext cx="542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>
              <a:solidFill>
                <a:schemeClr val="bg1"/>
              </a:solidFill>
              <a:latin typeface="+mj-lt"/>
            </a:endParaRPr>
          </a:p>
          <a:p>
            <a:pPr lvl="2" algn="just">
              <a:buFont typeface="Arial" panose="020B0604020202020204" pitchFamily="34" charset="0"/>
              <a:buChar char="•"/>
            </a:pPr>
            <a:endParaRPr lang="es-MX" dirty="0" smtClean="0">
              <a:solidFill>
                <a:schemeClr val="bg1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5" name="AutoShape 4" descr="Causas de una mala atencion al cliente; las más frecu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280610" y="212612"/>
            <a:ext cx="47550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</a:rPr>
              <a:t>e)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Donde se cruzan los ejes vertical y horizontal tenemos nuestro calendario, cuyas celdas deben ser coloreadas de modo correspondiente al día(s) en que se ejecutará la actividad. Algunas actividades serán efectuadas </a:t>
            </a:r>
            <a:r>
              <a:rPr lang="es-MX" i="1" dirty="0">
                <a:latin typeface="Arial" panose="020B0604020202020204" pitchFamily="34" charset="0"/>
                <a:ea typeface="Calibri" panose="020F0502020204030204" pitchFamily="34" charset="0"/>
              </a:rPr>
              <a:t>simultáneamente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, mientras que otras solo pueden comenzar si la anterior está lista.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80610" y="3412054"/>
            <a:ext cx="48796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40"/>
              </a:lnSpc>
              <a:spcAft>
                <a:spcPts val="1500"/>
              </a:spcAft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Para diferenciar </a:t>
            </a:r>
            <a:r>
              <a:rPr lang="es-MX" i="1" dirty="0">
                <a:latin typeface="Arial" panose="020B0604020202020204" pitchFamily="34" charset="0"/>
                <a:ea typeface="Times New Roman" panose="02020603050405020304" pitchFamily="18" charset="0"/>
              </a:rPr>
              <a:t>actividades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 de </a:t>
            </a:r>
            <a:r>
              <a:rPr lang="es-MX" i="1" dirty="0">
                <a:latin typeface="Arial" panose="020B0604020202020204" pitchFamily="34" charset="0"/>
                <a:ea typeface="Times New Roman" panose="02020603050405020304" pitchFamily="18" charset="0"/>
              </a:rPr>
              <a:t>tareas, 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o para distinguir a cada ejecutante (en proyectos donde participan varios), se puede recurrir a colores o letras distintos. Al momento de programar el proyecto y colorear las celdas </a:t>
            </a: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</a:rPr>
              <a:t>es muy importante calcular tiempos realistas más que deseables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. También es bueno </a:t>
            </a: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</a:rPr>
              <a:t>considerar inconvenientes o situaciones de fuerza mayor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, dejando al menos un par de días libres para cubrir dicha posibilidad sin afectar el </a:t>
            </a:r>
            <a:r>
              <a:rPr lang="es-MX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deadline</a:t>
            </a:r>
            <a:r>
              <a:rPr lang="es-MX" i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(fecha de entrega).</a:t>
            </a:r>
            <a:endParaRPr lang="es-MX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11" y="1234034"/>
            <a:ext cx="6319426" cy="4301644"/>
          </a:xfrm>
          <a:prstGeom prst="rect">
            <a:avLst/>
          </a:prstGeom>
        </p:spPr>
      </p:pic>
      <p:sp>
        <p:nvSpPr>
          <p:cNvPr id="13" name="Forma libre 12"/>
          <p:cNvSpPr/>
          <p:nvPr/>
        </p:nvSpPr>
        <p:spPr>
          <a:xfrm>
            <a:off x="7697625" y="2524259"/>
            <a:ext cx="841068" cy="643944"/>
          </a:xfrm>
          <a:custGeom>
            <a:avLst/>
            <a:gdLst>
              <a:gd name="connsiteX0" fmla="*/ 635006 w 841068"/>
              <a:gd name="connsiteY0" fmla="*/ 38637 h 643944"/>
              <a:gd name="connsiteX1" fmla="*/ 428944 w 841068"/>
              <a:gd name="connsiteY1" fmla="*/ 12879 h 643944"/>
              <a:gd name="connsiteX2" fmla="*/ 390307 w 841068"/>
              <a:gd name="connsiteY2" fmla="*/ 0 h 643944"/>
              <a:gd name="connsiteX3" fmla="*/ 210003 w 841068"/>
              <a:gd name="connsiteY3" fmla="*/ 12879 h 643944"/>
              <a:gd name="connsiteX4" fmla="*/ 171367 w 841068"/>
              <a:gd name="connsiteY4" fmla="*/ 38637 h 643944"/>
              <a:gd name="connsiteX5" fmla="*/ 132730 w 841068"/>
              <a:gd name="connsiteY5" fmla="*/ 51516 h 643944"/>
              <a:gd name="connsiteX6" fmla="*/ 68336 w 841068"/>
              <a:gd name="connsiteY6" fmla="*/ 115910 h 643944"/>
              <a:gd name="connsiteX7" fmla="*/ 16820 w 841068"/>
              <a:gd name="connsiteY7" fmla="*/ 206062 h 643944"/>
              <a:gd name="connsiteX8" fmla="*/ 16820 w 841068"/>
              <a:gd name="connsiteY8" fmla="*/ 425003 h 643944"/>
              <a:gd name="connsiteX9" fmla="*/ 68336 w 841068"/>
              <a:gd name="connsiteY9" fmla="*/ 502276 h 643944"/>
              <a:gd name="connsiteX10" fmla="*/ 94093 w 841068"/>
              <a:gd name="connsiteY10" fmla="*/ 540913 h 643944"/>
              <a:gd name="connsiteX11" fmla="*/ 184245 w 841068"/>
              <a:gd name="connsiteY11" fmla="*/ 592428 h 643944"/>
              <a:gd name="connsiteX12" fmla="*/ 274398 w 841068"/>
              <a:gd name="connsiteY12" fmla="*/ 618186 h 643944"/>
              <a:gd name="connsiteX13" fmla="*/ 428944 w 841068"/>
              <a:gd name="connsiteY13" fmla="*/ 643944 h 643944"/>
              <a:gd name="connsiteX14" fmla="*/ 635006 w 841068"/>
              <a:gd name="connsiteY14" fmla="*/ 631065 h 643944"/>
              <a:gd name="connsiteX15" fmla="*/ 750916 w 841068"/>
              <a:gd name="connsiteY15" fmla="*/ 579549 h 643944"/>
              <a:gd name="connsiteX16" fmla="*/ 789552 w 841068"/>
              <a:gd name="connsiteY16" fmla="*/ 566671 h 643944"/>
              <a:gd name="connsiteX17" fmla="*/ 815310 w 841068"/>
              <a:gd name="connsiteY17" fmla="*/ 528034 h 643944"/>
              <a:gd name="connsiteX18" fmla="*/ 841068 w 841068"/>
              <a:gd name="connsiteY18" fmla="*/ 360609 h 643944"/>
              <a:gd name="connsiteX19" fmla="*/ 828189 w 841068"/>
              <a:gd name="connsiteY19" fmla="*/ 180304 h 643944"/>
              <a:gd name="connsiteX20" fmla="*/ 815310 w 841068"/>
              <a:gd name="connsiteY20" fmla="*/ 141668 h 643944"/>
              <a:gd name="connsiteX21" fmla="*/ 776674 w 841068"/>
              <a:gd name="connsiteY21" fmla="*/ 103031 h 643944"/>
              <a:gd name="connsiteX22" fmla="*/ 738037 w 841068"/>
              <a:gd name="connsiteY22" fmla="*/ 77273 h 643944"/>
              <a:gd name="connsiteX23" fmla="*/ 673643 w 841068"/>
              <a:gd name="connsiteY23" fmla="*/ 64395 h 643944"/>
              <a:gd name="connsiteX24" fmla="*/ 583490 w 841068"/>
              <a:gd name="connsiteY24" fmla="*/ 38637 h 64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1068" h="643944">
                <a:moveTo>
                  <a:pt x="635006" y="38637"/>
                </a:moveTo>
                <a:cubicBezTo>
                  <a:pt x="594826" y="34173"/>
                  <a:pt x="474886" y="22067"/>
                  <a:pt x="428944" y="12879"/>
                </a:cubicBezTo>
                <a:cubicBezTo>
                  <a:pt x="415632" y="10217"/>
                  <a:pt x="403186" y="4293"/>
                  <a:pt x="390307" y="0"/>
                </a:cubicBezTo>
                <a:cubicBezTo>
                  <a:pt x="330206" y="4293"/>
                  <a:pt x="269341" y="2408"/>
                  <a:pt x="210003" y="12879"/>
                </a:cubicBezTo>
                <a:cubicBezTo>
                  <a:pt x="194760" y="15569"/>
                  <a:pt x="185211" y="31715"/>
                  <a:pt x="171367" y="38637"/>
                </a:cubicBezTo>
                <a:cubicBezTo>
                  <a:pt x="159225" y="44708"/>
                  <a:pt x="145609" y="47223"/>
                  <a:pt x="132730" y="51516"/>
                </a:cubicBezTo>
                <a:cubicBezTo>
                  <a:pt x="64039" y="154549"/>
                  <a:pt x="154197" y="30047"/>
                  <a:pt x="68336" y="115910"/>
                </a:cubicBezTo>
                <a:cubicBezTo>
                  <a:pt x="50133" y="134114"/>
                  <a:pt x="26921" y="185860"/>
                  <a:pt x="16820" y="206062"/>
                </a:cubicBezTo>
                <a:cubicBezTo>
                  <a:pt x="-7759" y="304377"/>
                  <a:pt x="-3348" y="263657"/>
                  <a:pt x="16820" y="425003"/>
                </a:cubicBezTo>
                <a:cubicBezTo>
                  <a:pt x="22811" y="472934"/>
                  <a:pt x="37067" y="464753"/>
                  <a:pt x="68336" y="502276"/>
                </a:cubicBezTo>
                <a:cubicBezTo>
                  <a:pt x="78245" y="514167"/>
                  <a:pt x="83148" y="529968"/>
                  <a:pt x="94093" y="540913"/>
                </a:cubicBezTo>
                <a:cubicBezTo>
                  <a:pt x="110261" y="557081"/>
                  <a:pt x="166567" y="584852"/>
                  <a:pt x="184245" y="592428"/>
                </a:cubicBezTo>
                <a:cubicBezTo>
                  <a:pt x="215126" y="605663"/>
                  <a:pt x="241718" y="608849"/>
                  <a:pt x="274398" y="618186"/>
                </a:cubicBezTo>
                <a:cubicBezTo>
                  <a:pt x="370511" y="645647"/>
                  <a:pt x="240559" y="623012"/>
                  <a:pt x="428944" y="643944"/>
                </a:cubicBezTo>
                <a:cubicBezTo>
                  <a:pt x="497631" y="639651"/>
                  <a:pt x="566816" y="640364"/>
                  <a:pt x="635006" y="631065"/>
                </a:cubicBezTo>
                <a:cubicBezTo>
                  <a:pt x="726379" y="618605"/>
                  <a:pt x="690021" y="609996"/>
                  <a:pt x="750916" y="579549"/>
                </a:cubicBezTo>
                <a:cubicBezTo>
                  <a:pt x="763058" y="573478"/>
                  <a:pt x="776673" y="570964"/>
                  <a:pt x="789552" y="566671"/>
                </a:cubicBezTo>
                <a:cubicBezTo>
                  <a:pt x="798138" y="553792"/>
                  <a:pt x="808388" y="541879"/>
                  <a:pt x="815310" y="528034"/>
                </a:cubicBezTo>
                <a:cubicBezTo>
                  <a:pt x="838517" y="481620"/>
                  <a:pt x="837374" y="397546"/>
                  <a:pt x="841068" y="360609"/>
                </a:cubicBezTo>
                <a:cubicBezTo>
                  <a:pt x="836775" y="300507"/>
                  <a:pt x="835229" y="240146"/>
                  <a:pt x="828189" y="180304"/>
                </a:cubicBezTo>
                <a:cubicBezTo>
                  <a:pt x="826603" y="166822"/>
                  <a:pt x="822840" y="152963"/>
                  <a:pt x="815310" y="141668"/>
                </a:cubicBezTo>
                <a:cubicBezTo>
                  <a:pt x="805207" y="126513"/>
                  <a:pt x="790666" y="114691"/>
                  <a:pt x="776674" y="103031"/>
                </a:cubicBezTo>
                <a:cubicBezTo>
                  <a:pt x="764783" y="93122"/>
                  <a:pt x="752530" y="82708"/>
                  <a:pt x="738037" y="77273"/>
                </a:cubicBezTo>
                <a:cubicBezTo>
                  <a:pt x="717541" y="69587"/>
                  <a:pt x="694761" y="70154"/>
                  <a:pt x="673643" y="64395"/>
                </a:cubicBezTo>
                <a:cubicBezTo>
                  <a:pt x="574217" y="37279"/>
                  <a:pt x="626379" y="38637"/>
                  <a:pt x="583490" y="386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orma libre 13"/>
          <p:cNvSpPr/>
          <p:nvPr/>
        </p:nvSpPr>
        <p:spPr>
          <a:xfrm>
            <a:off x="8512935" y="3142445"/>
            <a:ext cx="824248" cy="451466"/>
          </a:xfrm>
          <a:custGeom>
            <a:avLst/>
            <a:gdLst>
              <a:gd name="connsiteX0" fmla="*/ 489397 w 824248"/>
              <a:gd name="connsiteY0" fmla="*/ 77273 h 451466"/>
              <a:gd name="connsiteX1" fmla="*/ 103031 w 824248"/>
              <a:gd name="connsiteY1" fmla="*/ 77273 h 451466"/>
              <a:gd name="connsiteX2" fmla="*/ 64395 w 824248"/>
              <a:gd name="connsiteY2" fmla="*/ 103031 h 451466"/>
              <a:gd name="connsiteX3" fmla="*/ 25758 w 824248"/>
              <a:gd name="connsiteY3" fmla="*/ 180304 h 451466"/>
              <a:gd name="connsiteX4" fmla="*/ 0 w 824248"/>
              <a:gd name="connsiteY4" fmla="*/ 218941 h 451466"/>
              <a:gd name="connsiteX5" fmla="*/ 12879 w 824248"/>
              <a:gd name="connsiteY5" fmla="*/ 360609 h 451466"/>
              <a:gd name="connsiteX6" fmla="*/ 115910 w 824248"/>
              <a:gd name="connsiteY6" fmla="*/ 425003 h 451466"/>
              <a:gd name="connsiteX7" fmla="*/ 206062 w 824248"/>
              <a:gd name="connsiteY7" fmla="*/ 450761 h 451466"/>
              <a:gd name="connsiteX8" fmla="*/ 708338 w 824248"/>
              <a:gd name="connsiteY8" fmla="*/ 425003 h 451466"/>
              <a:gd name="connsiteX9" fmla="*/ 746975 w 824248"/>
              <a:gd name="connsiteY9" fmla="*/ 412124 h 451466"/>
              <a:gd name="connsiteX10" fmla="*/ 798490 w 824248"/>
              <a:gd name="connsiteY10" fmla="*/ 334851 h 451466"/>
              <a:gd name="connsiteX11" fmla="*/ 824248 w 824248"/>
              <a:gd name="connsiteY11" fmla="*/ 257578 h 451466"/>
              <a:gd name="connsiteX12" fmla="*/ 811369 w 824248"/>
              <a:gd name="connsiteY12" fmla="*/ 103031 h 451466"/>
              <a:gd name="connsiteX13" fmla="*/ 772733 w 824248"/>
              <a:gd name="connsiteY13" fmla="*/ 90152 h 451466"/>
              <a:gd name="connsiteX14" fmla="*/ 734096 w 824248"/>
              <a:gd name="connsiteY14" fmla="*/ 64394 h 451466"/>
              <a:gd name="connsiteX15" fmla="*/ 592428 w 824248"/>
              <a:gd name="connsiteY15" fmla="*/ 38637 h 451466"/>
              <a:gd name="connsiteX16" fmla="*/ 502276 w 824248"/>
              <a:gd name="connsiteY16" fmla="*/ 25758 h 451466"/>
              <a:gd name="connsiteX17" fmla="*/ 412124 w 824248"/>
              <a:gd name="connsiteY17" fmla="*/ 0 h 451466"/>
              <a:gd name="connsiteX18" fmla="*/ 180304 w 824248"/>
              <a:gd name="connsiteY18" fmla="*/ 12879 h 451466"/>
              <a:gd name="connsiteX19" fmla="*/ 128789 w 824248"/>
              <a:gd name="connsiteY19" fmla="*/ 38637 h 451466"/>
              <a:gd name="connsiteX20" fmla="*/ 103031 w 824248"/>
              <a:gd name="connsiteY20" fmla="*/ 77273 h 45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4248" h="451466">
                <a:moveTo>
                  <a:pt x="489397" y="77273"/>
                </a:moveTo>
                <a:cubicBezTo>
                  <a:pt x="329334" y="54407"/>
                  <a:pt x="338648" y="50086"/>
                  <a:pt x="103031" y="77273"/>
                </a:cubicBezTo>
                <a:cubicBezTo>
                  <a:pt x="87655" y="79047"/>
                  <a:pt x="77274" y="94445"/>
                  <a:pt x="64395" y="103031"/>
                </a:cubicBezTo>
                <a:cubicBezTo>
                  <a:pt x="-9425" y="213761"/>
                  <a:pt x="79080" y="73662"/>
                  <a:pt x="25758" y="180304"/>
                </a:cubicBezTo>
                <a:cubicBezTo>
                  <a:pt x="18836" y="194148"/>
                  <a:pt x="8586" y="206062"/>
                  <a:pt x="0" y="218941"/>
                </a:cubicBezTo>
                <a:cubicBezTo>
                  <a:pt x="4293" y="266164"/>
                  <a:pt x="2944" y="314244"/>
                  <a:pt x="12879" y="360609"/>
                </a:cubicBezTo>
                <a:cubicBezTo>
                  <a:pt x="23868" y="411892"/>
                  <a:pt x="76278" y="411792"/>
                  <a:pt x="115910" y="425003"/>
                </a:cubicBezTo>
                <a:cubicBezTo>
                  <a:pt x="171337" y="443479"/>
                  <a:pt x="141379" y="434590"/>
                  <a:pt x="206062" y="450761"/>
                </a:cubicBezTo>
                <a:cubicBezTo>
                  <a:pt x="351954" y="446470"/>
                  <a:pt x="547807" y="465136"/>
                  <a:pt x="708338" y="425003"/>
                </a:cubicBezTo>
                <a:cubicBezTo>
                  <a:pt x="721508" y="421710"/>
                  <a:pt x="734096" y="416417"/>
                  <a:pt x="746975" y="412124"/>
                </a:cubicBezTo>
                <a:cubicBezTo>
                  <a:pt x="764147" y="386366"/>
                  <a:pt x="788700" y="364219"/>
                  <a:pt x="798490" y="334851"/>
                </a:cubicBezTo>
                <a:lnTo>
                  <a:pt x="824248" y="257578"/>
                </a:lnTo>
                <a:cubicBezTo>
                  <a:pt x="819955" y="206062"/>
                  <a:pt x="826571" y="152439"/>
                  <a:pt x="811369" y="103031"/>
                </a:cubicBezTo>
                <a:cubicBezTo>
                  <a:pt x="807377" y="90056"/>
                  <a:pt x="784875" y="96223"/>
                  <a:pt x="772733" y="90152"/>
                </a:cubicBezTo>
                <a:cubicBezTo>
                  <a:pt x="758889" y="83230"/>
                  <a:pt x="747941" y="71316"/>
                  <a:pt x="734096" y="64394"/>
                </a:cubicBezTo>
                <a:cubicBezTo>
                  <a:pt x="694076" y="44385"/>
                  <a:pt x="628741" y="43479"/>
                  <a:pt x="592428" y="38637"/>
                </a:cubicBezTo>
                <a:cubicBezTo>
                  <a:pt x="562339" y="34625"/>
                  <a:pt x="532142" y="31188"/>
                  <a:pt x="502276" y="25758"/>
                </a:cubicBezTo>
                <a:cubicBezTo>
                  <a:pt x="466701" y="19290"/>
                  <a:pt x="445226" y="11034"/>
                  <a:pt x="412124" y="0"/>
                </a:cubicBezTo>
                <a:cubicBezTo>
                  <a:pt x="334851" y="4293"/>
                  <a:pt x="256987" y="2422"/>
                  <a:pt x="180304" y="12879"/>
                </a:cubicBezTo>
                <a:cubicBezTo>
                  <a:pt x="161281" y="15473"/>
                  <a:pt x="143538" y="26346"/>
                  <a:pt x="128789" y="38637"/>
                </a:cubicBezTo>
                <a:cubicBezTo>
                  <a:pt x="116898" y="48546"/>
                  <a:pt x="103031" y="77273"/>
                  <a:pt x="103031" y="772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64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0316" y="4945486"/>
            <a:ext cx="3362482" cy="51618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7173533" y="1440484"/>
            <a:ext cx="4430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E88300"/>
                </a:solidFill>
                <a:latin typeface="Open Sans"/>
              </a:rPr>
              <a:t>OTROS EJEMPLOS</a:t>
            </a:r>
          </a:p>
          <a:p>
            <a:pPr algn="ctr"/>
            <a:r>
              <a:rPr lang="es-MX" sz="2400" b="1" dirty="0" smtClean="0">
                <a:solidFill>
                  <a:srgbClr val="E88300"/>
                </a:solidFill>
                <a:latin typeface="Open Sans"/>
              </a:rPr>
              <a:t> CARTA GANTT</a:t>
            </a:r>
            <a:endParaRPr lang="es-MX" sz="2400" b="1" i="0" dirty="0">
              <a:solidFill>
                <a:srgbClr val="E88300"/>
              </a:solidFill>
              <a:effectLst/>
              <a:latin typeface="Open Sans"/>
            </a:endParaRPr>
          </a:p>
        </p:txBody>
      </p:sp>
      <p:pic>
        <p:nvPicPr>
          <p:cNvPr id="1026" name="Picture 2" descr="Formato De Carta Gantt En Word - Top Quotes 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4" y="373488"/>
            <a:ext cx="6652520" cy="305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798" y="3508032"/>
            <a:ext cx="6773191" cy="322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01613" y="4475419"/>
            <a:ext cx="2577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Open Sans"/>
              </a:rPr>
              <a:t>MAS EJEMPLOS</a:t>
            </a:r>
            <a:endParaRPr lang="es-MX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1" y="551661"/>
            <a:ext cx="5653825" cy="29642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698" y="811369"/>
            <a:ext cx="5711837" cy="59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304706" cy="1400530"/>
          </a:xfrm>
        </p:spPr>
        <p:txBody>
          <a:bodyPr>
            <a:normAutofit fontScale="90000"/>
          </a:bodyPr>
          <a:lstStyle/>
          <a:p>
            <a:r>
              <a:rPr lang="es-MX" sz="4000" dirty="0"/>
              <a:t>Consultas de dichos aprendizajes al siguiente correo:</a:t>
            </a:r>
            <a:br>
              <a:rPr lang="es-MX" sz="4000" dirty="0"/>
            </a:br>
            <a:r>
              <a:rPr lang="es-MX" sz="4000" u="sng" dirty="0">
                <a:hlinkClick r:id="rId2"/>
              </a:rPr>
              <a:t>nsaldias@sanfernandocollege.cl</a:t>
            </a:r>
            <a:r>
              <a:rPr lang="es-MX" sz="4000" dirty="0"/>
              <a:t/>
            </a:r>
            <a:br>
              <a:rPr lang="es-MX" sz="4000" dirty="0"/>
            </a:br>
            <a:r>
              <a:rPr lang="es-MX" sz="4000" dirty="0"/>
              <a:t> </a:t>
            </a:r>
            <a:br>
              <a:rPr lang="es-MX" sz="4000" dirty="0"/>
            </a:br>
            <a:r>
              <a:rPr lang="es-MX" sz="4000" b="1" i="1" dirty="0"/>
              <a:t>Cuídate, no salgas de casa; si tienes que hacerlo, toma todos los resguardos…se responsable contigo y con tu familia…</a:t>
            </a:r>
            <a:endParaRPr lang="es-MX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818" y="1853248"/>
            <a:ext cx="3090928" cy="372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10583</TotalTime>
  <Words>291</Words>
  <Application>Microsoft Office PowerPoint</Application>
  <PresentationFormat>Panorámica</PresentationFormat>
  <Paragraphs>39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Century Gothic</vt:lpstr>
      <vt:lpstr>Open Sans</vt:lpstr>
      <vt:lpstr>Times New Roman</vt:lpstr>
      <vt:lpstr>Wingdings 3</vt:lpstr>
      <vt:lpstr>Ion</vt:lpstr>
      <vt:lpstr>PROCESOS ADMINISTRATIVOS GUIA N9, 2DO PERIODO. RETROALIMENTACION  </vt:lpstr>
      <vt:lpstr> </vt:lpstr>
      <vt:lpstr> </vt:lpstr>
      <vt:lpstr> </vt:lpstr>
      <vt:lpstr> </vt:lpstr>
      <vt:lpstr>Presentación de PowerPoint</vt:lpstr>
      <vt:lpstr>Consultas de dichos aprendizajes al siguiente correo: nsaldias@sanfernandocollege.cl   Cuídate, no salgas de casa; si tienes que hacerlo, toma todos los resguardos…se responsable contigo y con tu familia…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Atencion a Clientes</dc:title>
  <dc:creator>Usuario de Windows</dc:creator>
  <cp:lastModifiedBy>Usuario de Windows</cp:lastModifiedBy>
  <cp:revision>123</cp:revision>
  <dcterms:created xsi:type="dcterms:W3CDTF">2020-03-11T20:01:56Z</dcterms:created>
  <dcterms:modified xsi:type="dcterms:W3CDTF">2020-11-04T01:33:25Z</dcterms:modified>
</cp:coreProperties>
</file>