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/>
    <p:restoredTop sz="94674"/>
  </p:normalViewPr>
  <p:slideViewPr>
    <p:cSldViewPr snapToGrid="0" snapToObjects="1">
      <p:cViewPr>
        <p:scale>
          <a:sx n="60" d="100"/>
          <a:sy n="60" d="100"/>
        </p:scale>
        <p:origin x="3072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9626F-1B3E-5A4E-B210-DEEF71808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D5EE1F-8243-3E42-91DD-8C04AC1B0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27027-0B30-EC4F-BB48-7993DBEB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64780F-6BFE-4340-A2B6-CE03E93F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DB7F92-C838-1C49-A876-B2A2744B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229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8DB6A-DE26-7B43-86D8-818FA3F81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007529-412E-DE4A-B5D6-46B1115FE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098B7-0057-FB42-9F95-D23196A6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C40BC4-9445-FE42-B959-449B3892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7E06E-3911-114D-8518-9C22EF0E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15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E7A78B-313F-D749-968A-12FC41421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7A7920-90D9-C947-85C2-98BDF6F2D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89DFDC-A689-764C-9755-D7D4D770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4CEC43-4558-C944-99CC-C3A5C3C2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D0CECD-F6E5-F94A-A9F6-E8F45E5E6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029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BE8DC-7610-0144-8C92-4B0DAC44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F28C68-D80C-E041-B621-74E96DF3D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33029D-FB6A-054E-9310-103B78C0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B3BF7-D164-7E44-8803-DE6F175F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CC1F2F-5093-2B40-9033-0A817420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670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9A0471-3880-C54D-AD27-85A61BD9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F57611-2842-064C-A45B-C0AF97872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BE834B-1BCE-EE43-AF90-08939AAD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E6C28-C2C0-E549-894D-ED02ACF4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319A0D-A30F-CB42-9936-F58342A2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10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F205-D886-504E-8115-B0400B46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A06C51-9EE2-874D-961F-42C186FAE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8685DD-970C-6741-BE81-FFB955346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257F8D-557A-2C4C-88EA-A34C8D21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84DF8E-17AD-8048-92F1-4943392E7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55EFB2-080D-AA4C-8270-CCC20E32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940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A7FC8-3419-C546-8FF1-C3DF8B9E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473969-A098-F043-BEC4-675E03EEF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260831-FE0B-B94C-AADC-4D9AE612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C8FD94-7634-054E-8955-771D4C18D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1A8BD1-57D0-5849-AD15-7126C6F25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879CF8-8E98-EA44-993D-EE61DB58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2CA6B4-5CEE-2C4B-B432-A81558BC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C804D6-5984-9A4F-884C-72A99F1A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5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2E1E7-B0F6-5740-A220-24FC398C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25B360-835E-7B43-AE6E-FBEE4018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96B9DB-9756-EB4E-9DBC-BCA7C0B2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9CC05E-767F-B743-B15F-A52D85E4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59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20EC63-4FFB-6944-BB66-09892988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3697A8-EC46-324A-A983-C266F1A8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A5690C-D69B-524C-8801-EDA4F8F2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24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80B10-1C1D-1D41-9A61-0E34E107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8C0E88-0BE8-7D4A-95F6-2A4F95FD8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F91318-A745-3B40-8239-25CBE702B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94D8A4-2609-A247-872E-FD49A4EC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086AA5-B2A9-7E4D-AB5F-666DE543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A9C28B-7394-374E-B700-6C9FA51C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0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C7192-D65D-FE48-861B-70120B7C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60AB10-829D-0244-8F39-8C9714D93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1B5CAD-ED14-294C-A3B8-07172F162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E4F7E8-02C7-264F-8F89-4F0B41BF4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3AF338-7A0B-4A4F-A868-1BF60F93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96C864-4B11-FF47-85C5-55C770E6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88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DB63AC-1178-CB46-A0EA-DBF7D7387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61CA59-A23D-2948-A46B-AA18A06E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A910D9-ED6F-1446-8E74-5AD767757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AD5C-48C1-AC4C-A75E-C137602AC8F9}" type="datetimeFigureOut">
              <a:rPr lang="es-CL" smtClean="0"/>
              <a:t>10-11-20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52A685-DB27-794A-BF17-46D5F5A1D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654ED-86DD-DB44-A6FC-A695ABB6A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7D95-223C-D746-BAB6-2FC5CF96A3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30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mg/slc3j9l13bd8sghkg141d6dm0000gn/T/com.microsoft.Word/WebArchiveCopyPasteTempFiles/BOL%252BDEPOSITO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almuna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CBFD4-6307-754B-B78A-8037E9B6D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Calculo y Registro de Remuneraciones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70F55-48E9-C443-B27D-AC62230C3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i="1" dirty="0"/>
              <a:t>San Fernando College  Anexo</a:t>
            </a:r>
            <a:endParaRPr lang="es-CL" dirty="0"/>
          </a:p>
          <a:p>
            <a:r>
              <a:rPr lang="es-ES" i="1" dirty="0"/>
              <a:t>  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0BFB4CF5-2860-084D-8E1B-AE27380E1E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0" y="421476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30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8D0E130-3535-BD44-8B2C-EFEB2B6ED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527" y="12712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027" name="Imagen 1" descr="ESPECIALIDAD DE ADMINISTRACION DE EMPRESAS: BOLETA DE DEPOSITO">
            <a:extLst>
              <a:ext uri="{FF2B5EF4-FFF2-40B4-BE49-F238E27FC236}">
                <a16:creationId xmlns:a16="http://schemas.microsoft.com/office/drawing/2014/main" id="{EAC9D8E5-2818-AB4F-BF25-39E99AA9E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29" y="1271239"/>
            <a:ext cx="9806772" cy="494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89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98F6E0-CD87-F34A-9F5A-CEF0E66B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620"/>
            <a:ext cx="10515600" cy="5788343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Sueldo Base			………..		</a:t>
            </a:r>
            <a:r>
              <a:rPr lang="es-ES" u="sng" dirty="0"/>
              <a:t>DESCUENTOS</a:t>
            </a:r>
            <a:endParaRPr lang="es-CL" dirty="0"/>
          </a:p>
          <a:p>
            <a:r>
              <a:rPr lang="es-ES" dirty="0"/>
              <a:t>Comisiones			………..		AFP			……….</a:t>
            </a:r>
            <a:endParaRPr lang="es-CL" dirty="0"/>
          </a:p>
          <a:p>
            <a:r>
              <a:rPr lang="es-ES" dirty="0"/>
              <a:t>Horas Extras			………..		FONASA			……….</a:t>
            </a:r>
            <a:endParaRPr lang="es-CL" dirty="0"/>
          </a:p>
          <a:p>
            <a:r>
              <a:rPr lang="es-ES" dirty="0"/>
              <a:t>Participación			………..		AFC			……….</a:t>
            </a:r>
            <a:endParaRPr lang="es-CL" dirty="0"/>
          </a:p>
          <a:p>
            <a:r>
              <a:rPr lang="es-ES" u="sng" dirty="0"/>
              <a:t>Gratificación			………..              	 OTROS			……….</a:t>
            </a:r>
            <a:endParaRPr lang="es-CL" dirty="0"/>
          </a:p>
          <a:p>
            <a:r>
              <a:rPr lang="es-ES" b="1" dirty="0"/>
              <a:t>Total Imponible</a:t>
            </a:r>
            <a:r>
              <a:rPr lang="es-ES" dirty="0"/>
              <a:t>		…………</a:t>
            </a:r>
            <a:endParaRPr lang="es-CL" dirty="0"/>
          </a:p>
          <a:p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Asig. Movilización		………..		</a:t>
            </a:r>
            <a:r>
              <a:rPr lang="es-ES" u="sng" dirty="0"/>
              <a:t>ANTICIPO		………..</a:t>
            </a:r>
            <a:r>
              <a:rPr lang="es-ES" dirty="0"/>
              <a:t>              </a:t>
            </a:r>
            <a:endParaRPr lang="es-CL" dirty="0"/>
          </a:p>
          <a:p>
            <a:r>
              <a:rPr lang="es-ES" dirty="0"/>
              <a:t>Asig. Colación			………..		</a:t>
            </a:r>
            <a:endParaRPr lang="es-CL" dirty="0"/>
          </a:p>
          <a:p>
            <a:r>
              <a:rPr lang="es-ES" dirty="0"/>
              <a:t>Asig. Perdida Caja		………..		</a:t>
            </a:r>
            <a:r>
              <a:rPr lang="es-ES" u="sng" dirty="0"/>
              <a:t>Total Descuentos		……….</a:t>
            </a:r>
            <a:endParaRPr lang="es-CL" dirty="0"/>
          </a:p>
          <a:p>
            <a:r>
              <a:rPr lang="es-ES" dirty="0"/>
              <a:t>Asig. Desgaste Herramienta	………..</a:t>
            </a:r>
            <a:endParaRPr lang="es-CL" dirty="0"/>
          </a:p>
          <a:p>
            <a:r>
              <a:rPr lang="es-ES" dirty="0"/>
              <a:t>Asig. Familiar			………..</a:t>
            </a:r>
            <a:endParaRPr lang="es-CL" dirty="0"/>
          </a:p>
          <a:p>
            <a:r>
              <a:rPr lang="es-ES" u="sng" dirty="0"/>
              <a:t>Viáticos			………..</a:t>
            </a:r>
            <a:endParaRPr lang="es-CL" dirty="0"/>
          </a:p>
          <a:p>
            <a:r>
              <a:rPr lang="es-ES" b="1" u="sng" dirty="0"/>
              <a:t>Total No Imponible</a:t>
            </a:r>
            <a:r>
              <a:rPr lang="es-ES" u="sng" dirty="0"/>
              <a:t>		………..             </a:t>
            </a:r>
            <a:endParaRPr lang="es-CL" dirty="0"/>
          </a:p>
          <a:p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TOTAL HABERES		………..		LIQUIDO A PAGAR	………..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192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C43CC-0886-DA43-8E83-386105DB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es-CL" sz="3200" dirty="0"/>
              <a:t>Confeccionar Liquidación de sueldo, </a:t>
            </a:r>
            <a:r>
              <a:rPr lang="es-CL" sz="3200" b="1" dirty="0">
                <a:solidFill>
                  <a:srgbClr val="FF0000"/>
                </a:solidFill>
              </a:rPr>
              <a:t>según formato adjunto: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CCC93-D74A-1E4F-A043-79461C9CF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413248"/>
          </a:xfrm>
        </p:spPr>
        <p:txBody>
          <a:bodyPr/>
          <a:lstStyle/>
          <a:p>
            <a:r>
              <a:rPr lang="es-CL" b="1" dirty="0">
                <a:solidFill>
                  <a:srgbClr val="FF0000"/>
                </a:solidFill>
              </a:rPr>
              <a:t>Se evaluarán los siguientes puntos:</a:t>
            </a:r>
          </a:p>
          <a:p>
            <a:pPr marL="0" indent="0">
              <a:buNone/>
            </a:pPr>
            <a:r>
              <a:rPr lang="es-CL" dirty="0"/>
              <a:t>1.-  Total Imponible, Total No Imponible, Total Haberes, Total Descuentos y Total Liquido. De cada una de las Liquidaciones.</a:t>
            </a:r>
          </a:p>
          <a:p>
            <a:pPr marL="0" indent="0">
              <a:buNone/>
            </a:pPr>
            <a:r>
              <a:rPr lang="es-CL" dirty="0"/>
              <a:t>2.-  Realizar depostitos bancarios de cada uno de ellos, por el sueldo a pagar.</a:t>
            </a:r>
          </a:p>
          <a:p>
            <a:pPr marL="0" indent="0">
              <a:buNone/>
            </a:pPr>
            <a:r>
              <a:rPr lang="es-CL" dirty="0"/>
              <a:t>3.- Seguir instrucciones tal cual aparecen.</a:t>
            </a: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40AEBE81-661A-4B41-B54B-E3C1F3C9C7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460579"/>
              </p:ext>
            </p:extLst>
          </p:nvPr>
        </p:nvGraphicFramePr>
        <p:xfrm>
          <a:off x="1078992" y="3855141"/>
          <a:ext cx="9153145" cy="2387597"/>
        </p:xfrm>
        <a:graphic>
          <a:graphicData uri="http://schemas.openxmlformats.org/drawingml/2006/table">
            <a:tbl>
              <a:tblPr/>
              <a:tblGrid>
                <a:gridCol w="2095573">
                  <a:extLst>
                    <a:ext uri="{9D8B030D-6E8A-4147-A177-3AD203B41FA5}">
                      <a16:colId xmlns:a16="http://schemas.microsoft.com/office/drawing/2014/main" val="1776014139"/>
                    </a:ext>
                  </a:extLst>
                </a:gridCol>
                <a:gridCol w="7057572">
                  <a:extLst>
                    <a:ext uri="{9D8B030D-6E8A-4147-A177-3AD203B41FA5}">
                      <a16:colId xmlns:a16="http://schemas.microsoft.com/office/drawing/2014/main" val="578616887"/>
                    </a:ext>
                  </a:extLst>
                </a:gridCol>
              </a:tblGrid>
              <a:tr h="386168">
                <a:tc row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Taza de cotización Trabajadores Dependientes </a:t>
                      </a:r>
                      <a:endParaRPr lang="es-CL" sz="2000" dirty="0">
                        <a:effectLst/>
                      </a:endParaRPr>
                    </a:p>
                  </a:txBody>
                  <a:tcPr anchor="ctr"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398246"/>
                  </a:ext>
                </a:extLst>
              </a:tr>
              <a:tr h="40639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Tasa AFP </a:t>
                      </a:r>
                      <a:endParaRPr lang="es-CL" sz="2000" dirty="0">
                        <a:effectLst/>
                      </a:endParaRPr>
                    </a:p>
                  </a:txBody>
                  <a:tcPr anchor="ctr">
                    <a:lnL w="289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00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26522"/>
                  </a:ext>
                </a:extLst>
              </a:tr>
              <a:tr h="3861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Capital  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11,44%      </a:t>
                      </a:r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Uno     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10,69% </a:t>
                      </a:r>
                      <a:endParaRPr lang="es-CL" sz="2000" dirty="0">
                        <a:effectLst/>
                      </a:endParaRPr>
                    </a:p>
                  </a:txBody>
                  <a:tcPr anchor="ctr">
                    <a:lnL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00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990668"/>
                  </a:ext>
                </a:extLst>
              </a:tr>
              <a:tr h="3861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Cuprum.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11,44%       </a:t>
                      </a:r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Modelo 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10,77% </a:t>
                      </a:r>
                      <a:endParaRPr lang="es-CL" sz="2000" dirty="0">
                        <a:effectLst/>
                      </a:endParaRPr>
                    </a:p>
                  </a:txBody>
                  <a:tcPr anchor="ctr">
                    <a:lnL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4590"/>
                  </a:ext>
                </a:extLst>
              </a:tr>
              <a:tr h="3861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Habitat  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11,27%       </a:t>
                      </a:r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Provida.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11,45%  </a:t>
                      </a:r>
                      <a:endParaRPr lang="es-CL" sz="2000" dirty="0">
                        <a:effectLst/>
                      </a:endParaRPr>
                    </a:p>
                  </a:txBody>
                  <a:tcPr anchor="ctr">
                    <a:lnL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089160"/>
                  </a:ext>
                </a:extLst>
              </a:tr>
              <a:tr h="386168">
                <a:tc gridSpan="2">
                  <a:txBody>
                    <a:bodyPr/>
                    <a:lstStyle/>
                    <a:p>
                      <a:pPr algn="l"/>
                      <a:r>
                        <a:rPr lang="es-CL" sz="2000" dirty="0">
                          <a:solidFill>
                            <a:srgbClr val="511C77"/>
                          </a:solidFill>
                          <a:effectLst/>
                          <a:latin typeface="ArialMT"/>
                        </a:rPr>
                        <a:t>                     PlanVital              </a:t>
                      </a:r>
                      <a:r>
                        <a:rPr lang="es-CL" sz="2000" b="1" dirty="0">
                          <a:solidFill>
                            <a:srgbClr val="511C77"/>
                          </a:solidFill>
                          <a:effectLst/>
                          <a:latin typeface="Arial" panose="020B0604020202020204" pitchFamily="34" charset="0"/>
                        </a:rPr>
                        <a:t>11,16% </a:t>
                      </a:r>
                      <a:endParaRPr lang="es-CL" sz="2000" dirty="0">
                        <a:effectLst/>
                      </a:endParaRPr>
                    </a:p>
                  </a:txBody>
                  <a:tcPr anchor="ctr">
                    <a:lnL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24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39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FD736F-857E-B549-8495-A7C60BFC2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980"/>
            <a:ext cx="10515600" cy="57763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dirty="0"/>
              <a:t>Para llegar al </a:t>
            </a:r>
            <a:r>
              <a:rPr lang="es-CL" b="1" u="sng" dirty="0"/>
              <a:t>Liquido a Pagar</a:t>
            </a:r>
            <a:r>
              <a:rPr lang="es-CL" b="1" dirty="0"/>
              <a:t> </a:t>
            </a:r>
            <a:r>
              <a:rPr lang="es-CL" dirty="0"/>
              <a:t>se debe hacer lo siguiente:</a:t>
            </a:r>
          </a:p>
          <a:p>
            <a:pPr marL="0" indent="0" algn="just">
              <a:buNone/>
            </a:pPr>
            <a:r>
              <a:rPr lang="es-CL" dirty="0"/>
              <a:t>  * Al total Haberes  se le resta el Total descuentos y llegas al Liquido a Pagar.</a:t>
            </a:r>
          </a:p>
          <a:p>
            <a:pPr marL="0" indent="0" algn="just">
              <a:buNone/>
            </a:pPr>
            <a:r>
              <a:rPr lang="es-CL" dirty="0"/>
              <a:t>  * Debes determinar el Total Imponible para calcular: AFP, FONASA, AFC.</a:t>
            </a:r>
          </a:p>
          <a:p>
            <a:pPr marL="0" indent="0" algn="just">
              <a:buNone/>
            </a:pPr>
            <a:r>
              <a:rPr lang="es-CL" dirty="0"/>
              <a:t>  * El Seguro de Cesantia (AFC) es un 3% del total Imponible y se paga como sigue:</a:t>
            </a:r>
          </a:p>
          <a:p>
            <a:pPr marL="0" indent="0" algn="just">
              <a:buNone/>
            </a:pPr>
            <a:r>
              <a:rPr lang="es-CL" dirty="0"/>
              <a:t>Si el contrato es a plazo fijo, el trabajador paga cero, vale decir el empleador paga el 3% completo, pero si el contrato es indefinido el empleador paga el 2,4 % y el trabajador paga el 0,6 % del Imponible en su liquidaciòn.</a:t>
            </a:r>
          </a:p>
          <a:p>
            <a:pPr marL="0" indent="0" algn="just">
              <a:buNone/>
            </a:pPr>
            <a:r>
              <a:rPr lang="es-CL" dirty="0"/>
              <a:t>  *La gratificación mensual (25%) se calcula sobre lo imponible , osea sobre la suma de sueldo base + comisión+horas extras, etc,  ES ESTE CASO:</a:t>
            </a:r>
          </a:p>
          <a:p>
            <a:pPr marL="0" indent="0" algn="just">
              <a:buNone/>
            </a:pPr>
            <a:r>
              <a:rPr lang="es-CL" dirty="0"/>
              <a:t>      Ejemplo: si sueldo base es  150 y comisión  30, la gratificación es 45</a:t>
            </a:r>
          </a:p>
          <a:p>
            <a:pPr marL="0" indent="0" algn="just">
              <a:buNone/>
            </a:pPr>
            <a:r>
              <a:rPr lang="es-CL" dirty="0"/>
              <a:t> lo que da un total imponible de </a:t>
            </a:r>
            <a:r>
              <a:rPr lang="es-CL" b="1" dirty="0"/>
              <a:t>225, </a:t>
            </a:r>
            <a:r>
              <a:rPr lang="es-CL" dirty="0"/>
              <a:t>de ese total se calculan los descuentos, tales como  AFP, FONASA, COTIZACIÓN AFC si es  contrato indefinido (0,6%) del imponible, si es a plazo fijo, no hay descuento de AFC, porque lo paga en forma integra el empleador(3,0%).</a:t>
            </a:r>
          </a:p>
          <a:p>
            <a:pPr marL="0" indent="0" algn="just">
              <a:buNone/>
            </a:pPr>
            <a:r>
              <a:rPr lang="es-CL" dirty="0"/>
              <a:t>Con respecto al valor de la asignación familiar, la renta que se toma es la </a:t>
            </a:r>
            <a:r>
              <a:rPr lang="es-CL" b="1" dirty="0">
                <a:solidFill>
                  <a:srgbClr val="FF0000"/>
                </a:solidFill>
              </a:rPr>
              <a:t>renta imponible.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6080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6A8FAB1-903D-E949-ADE3-85698FA37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26680"/>
              </p:ext>
            </p:extLst>
          </p:nvPr>
        </p:nvGraphicFramePr>
        <p:xfrm>
          <a:off x="965200" y="1216024"/>
          <a:ext cx="10515600" cy="36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4467355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9180984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62677088"/>
                    </a:ext>
                  </a:extLst>
                </a:gridCol>
              </a:tblGrid>
              <a:tr h="558090">
                <a:tc rowSpan="2"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r>
                        <a:rPr lang="es-CL" dirty="0"/>
                        <a:t>TRAMO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dirty="0"/>
                        <a:t>ASIGNACIÓN FAMILIAR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305474"/>
                  </a:ext>
                </a:extLst>
              </a:tr>
              <a:tr h="558090">
                <a:tc vMerge="1"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REQUISITO DE RENTA IMPONIBLE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340819"/>
                  </a:ext>
                </a:extLst>
              </a:tr>
              <a:tr h="55809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$ 13.155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effectLst/>
                        </a:rPr>
                        <a:t>Renta &lt; ó = $ 342.346</a:t>
                      </a:r>
                      <a:endParaRPr lang="es-CL" dirty="0">
                        <a:effectLst/>
                      </a:endParaRP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5991"/>
                  </a:ext>
                </a:extLst>
              </a:tr>
              <a:tr h="55809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 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$ 8.073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effectLst/>
                        </a:rPr>
                        <a:t>Renta &gt; $ 342.346 &lt; = $ 500.033</a:t>
                      </a:r>
                      <a:endParaRPr lang="es-CL" dirty="0">
                        <a:effectLst/>
                      </a:endParaRP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76860"/>
                  </a:ext>
                </a:extLst>
              </a:tr>
              <a:tr h="55809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$ 2.551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effectLst/>
                        </a:rPr>
                        <a:t>Renta &gt; $ 500.033 &lt; = $ 779.882</a:t>
                      </a:r>
                      <a:endParaRPr lang="es-CL" dirty="0">
                        <a:effectLst/>
                      </a:endParaRP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239346"/>
                  </a:ext>
                </a:extLst>
              </a:tr>
              <a:tr h="55809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$ 0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 &gt; $ 779.882 </a:t>
                      </a:r>
                      <a:endParaRPr lang="es-CL" dirty="0">
                        <a:effectLst/>
                      </a:endParaRP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94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58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103E3-D464-D442-AB9C-B9B711C0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2166"/>
            <a:ext cx="10515600" cy="60885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b="1" dirty="0"/>
              <a:t>1</a:t>
            </a:r>
            <a:r>
              <a:rPr lang="es-CL" sz="3200" b="1" dirty="0"/>
              <a:t>.- </a:t>
            </a:r>
            <a:r>
              <a:rPr lang="es-CL" sz="3200" dirty="0"/>
              <a:t>Información:</a:t>
            </a:r>
          </a:p>
          <a:p>
            <a:r>
              <a:rPr lang="es-CL" sz="3200" dirty="0"/>
              <a:t>Sueldo Base$ 340.500		Desgaste Herramienta	$ 100.000</a:t>
            </a:r>
          </a:p>
          <a:p>
            <a:r>
              <a:rPr lang="es-CL" sz="3200" dirty="0"/>
              <a:t>Gratificación Mensual		Salud				Fonasa</a:t>
            </a:r>
          </a:p>
          <a:p>
            <a:r>
              <a:rPr lang="es-CL" sz="3200" dirty="0"/>
              <a:t>Movilización$ 12.500		Bono perdida de caja	$   35.000</a:t>
            </a:r>
          </a:p>
          <a:p>
            <a:r>
              <a:rPr lang="es-CL" sz="3200" dirty="0"/>
              <a:t>Colación	$ 35.000		Comisiones			$   83.000</a:t>
            </a:r>
          </a:p>
          <a:p>
            <a:r>
              <a:rPr lang="es-CL" sz="3200" dirty="0"/>
              <a:t>Viáticos	$ 77.000		Asignación Familiar	5.    cargas</a:t>
            </a:r>
          </a:p>
          <a:p>
            <a:r>
              <a:rPr lang="es-CL" sz="3200" dirty="0"/>
              <a:t>AFP 	           Modelo		Viatico 			$ 200.000      </a:t>
            </a:r>
          </a:p>
          <a:p>
            <a:endParaRPr lang="es-CL" sz="3200" dirty="0"/>
          </a:p>
          <a:p>
            <a:r>
              <a:rPr lang="es-CL" sz="3200" dirty="0"/>
              <a:t>Obs: Tiene seguro de cesantía, contrato plazo indefinido. </a:t>
            </a:r>
          </a:p>
          <a:p>
            <a:r>
              <a:rPr lang="es-CL" sz="3200" dirty="0"/>
              <a:t>Sr. Luisa Carmona. RUT 13.406.608-K cuenta RUT Banco BAH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316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C5504-E045-6742-9F1A-E76AA355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219"/>
            <a:ext cx="10515600" cy="55177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2</a:t>
            </a:r>
            <a:r>
              <a:rPr lang="es-CL" sz="3000" dirty="0"/>
              <a:t>.-  Información:</a:t>
            </a:r>
          </a:p>
          <a:p>
            <a:pPr algn="just"/>
            <a:r>
              <a:rPr lang="es-CL" sz="3000" dirty="0"/>
              <a:t>Gratificación Mensual	           Anticipo			$ 150.000</a:t>
            </a:r>
          </a:p>
          <a:p>
            <a:pPr algn="just"/>
            <a:r>
              <a:rPr lang="es-CL" sz="3000" dirty="0"/>
              <a:t>Movilización	$ 49.600	Bono perdida de caja	$ 55.900</a:t>
            </a:r>
          </a:p>
          <a:p>
            <a:pPr algn="just"/>
            <a:r>
              <a:rPr lang="es-CL" sz="3000" dirty="0"/>
              <a:t>Colación		$ 39.000	Comisiones			$ 189.000</a:t>
            </a:r>
          </a:p>
          <a:p>
            <a:pPr algn="just"/>
            <a:r>
              <a:rPr lang="es-CL" sz="3000" dirty="0"/>
              <a:t>Viáticos		$ 97.880	Asignación Familiar	5. cargas</a:t>
            </a:r>
          </a:p>
          <a:p>
            <a:pPr algn="just"/>
            <a:r>
              <a:rPr lang="es-CL" sz="3000" dirty="0"/>
              <a:t>Sueldo Base	$ 470.000	AFP 				Uno	</a:t>
            </a:r>
          </a:p>
          <a:p>
            <a:pPr algn="just"/>
            <a:r>
              <a:rPr lang="es-CL" sz="3000" dirty="0"/>
              <a:t>Salud 		Fonasa           Asig. Desg. Herramienta$ 82.900</a:t>
            </a:r>
          </a:p>
          <a:p>
            <a:pPr algn="just"/>
            <a:endParaRPr lang="es-CL" sz="3000" dirty="0"/>
          </a:p>
          <a:p>
            <a:pPr algn="just"/>
            <a:r>
              <a:rPr lang="es-CL" sz="3000" dirty="0"/>
              <a:t>Obs: Tiene seguro de cesantía contrato a plazo fijo.</a:t>
            </a:r>
          </a:p>
          <a:p>
            <a:pPr algn="just"/>
            <a:r>
              <a:rPr lang="es-CL" sz="3000" dirty="0"/>
              <a:t>Sr. Irma Bonobon RUT 10.050.211-1 cuenta RUT Banco BAH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997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C5504-E045-6742-9F1A-E76AA355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688"/>
            <a:ext cx="10515600" cy="5784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3200" dirty="0"/>
              <a:t>3.- Información:</a:t>
            </a:r>
          </a:p>
          <a:p>
            <a:pPr algn="just"/>
            <a:r>
              <a:rPr lang="es-CL" sz="3200" dirty="0"/>
              <a:t>Gratificación mensual 	Anticipo			$ 188.000</a:t>
            </a:r>
          </a:p>
          <a:p>
            <a:pPr algn="just"/>
            <a:r>
              <a:rPr lang="es-CL" sz="3200" dirty="0"/>
              <a:t>Movilización	$  72.000	Bono perdida de caja	$ 25.000</a:t>
            </a:r>
          </a:p>
          <a:p>
            <a:pPr algn="just"/>
            <a:r>
              <a:rPr lang="es-CL" sz="3200" dirty="0"/>
              <a:t>Colación		$  75.000	Comisiones		$ 99.000</a:t>
            </a:r>
          </a:p>
          <a:p>
            <a:pPr algn="just"/>
            <a:r>
              <a:rPr lang="es-CL" sz="3200" dirty="0"/>
              <a:t>Viáticos		$  37.000	Asignación Familiar	5 cargas</a:t>
            </a:r>
          </a:p>
          <a:p>
            <a:pPr algn="just"/>
            <a:r>
              <a:rPr lang="es-CL" sz="3200" dirty="0"/>
              <a:t>Sueldo Base	$ 530.900	AFP 				Habitat</a:t>
            </a:r>
          </a:p>
          <a:p>
            <a:pPr algn="just"/>
            <a:r>
              <a:rPr lang="es-CL" sz="3200" dirty="0"/>
              <a:t>Asig. Desg. Herr. $   28.880   Salud 			Fonasa       	</a:t>
            </a:r>
          </a:p>
          <a:p>
            <a:pPr marL="0" indent="0" algn="just">
              <a:buNone/>
            </a:pPr>
            <a:endParaRPr lang="es-CL" sz="3200" dirty="0"/>
          </a:p>
          <a:p>
            <a:pPr algn="just"/>
            <a:r>
              <a:rPr lang="es-CL" sz="3200" dirty="0"/>
              <a:t>Obs: Tiene seguro de cesantía contrato indefinido. </a:t>
            </a:r>
          </a:p>
          <a:p>
            <a:pPr algn="just"/>
            <a:r>
              <a:rPr lang="es-CL" sz="3200" dirty="0"/>
              <a:t>Sr. Matias Jofre RUT 9.131.221-8 Cuenta RUT Banco BAH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257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04C62-726C-1840-9260-035E2E3D6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No olvidar que cada trabajo es con </a:t>
            </a:r>
            <a:r>
              <a:rPr lang="es-CL" b="1" dirty="0">
                <a:solidFill>
                  <a:srgbClr val="FF0000"/>
                </a:solidFill>
              </a:rPr>
              <a:t>nota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383C9F-8107-1743-A6D8-8778748BE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b="1" dirty="0"/>
              <a:t>Plazo para mandar ejercicio completo domingo 15-11-2020.</a:t>
            </a:r>
          </a:p>
          <a:p>
            <a:r>
              <a:rPr lang="es-CL" dirty="0"/>
              <a:t>Si tienen dudas deben consultar, yo estaré atento.</a:t>
            </a:r>
          </a:p>
          <a:p>
            <a:r>
              <a:rPr lang="es-CL" dirty="0"/>
              <a:t>Al correo </a:t>
            </a:r>
            <a:r>
              <a:rPr lang="es-CL" dirty="0">
                <a:hlinkClick r:id="rId2"/>
              </a:rPr>
              <a:t>daniel.almuna@hotmail.com</a:t>
            </a:r>
            <a:endParaRPr lang="es-CL" dirty="0"/>
          </a:p>
          <a:p>
            <a:r>
              <a:rPr lang="es-CL" dirty="0"/>
              <a:t>Cada ejercicio que hagan es evaluado, así que a trabajar a conciencia.</a:t>
            </a:r>
          </a:p>
          <a:p>
            <a:r>
              <a:rPr lang="es-CL" dirty="0"/>
              <a:t>Si existen dudas deben llamarme al 993440010.</a:t>
            </a:r>
          </a:p>
          <a:p>
            <a:r>
              <a:rPr lang="es-CL" dirty="0"/>
              <a:t>Sólo me hacen sonar el celular y yo los llamo.</a:t>
            </a:r>
          </a:p>
          <a:p>
            <a:r>
              <a:rPr lang="es-CL" dirty="0"/>
              <a:t>Construyendo su propio futuro con conocimientos.</a:t>
            </a:r>
          </a:p>
          <a:p>
            <a:r>
              <a:rPr lang="es-CL" dirty="0"/>
              <a:t>Si quieren mejorar sus notas realicen los ejercicios.</a:t>
            </a:r>
          </a:p>
          <a:p>
            <a:r>
              <a:rPr lang="es-CL" dirty="0"/>
              <a:t>Trabajemos juntos para mejorar sus notas.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0167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922</Words>
  <Application>Microsoft Macintosh PowerPoint</Application>
  <PresentationFormat>Panorámica</PresentationFormat>
  <Paragraphs>96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ArialMT</vt:lpstr>
      <vt:lpstr>Calibri</vt:lpstr>
      <vt:lpstr>Calibri Light</vt:lpstr>
      <vt:lpstr>Tema de Office</vt:lpstr>
      <vt:lpstr>Calculo y Registro de Remuneraciones</vt:lpstr>
      <vt:lpstr>Presentación de PowerPoint</vt:lpstr>
      <vt:lpstr>Confeccionar Liquidación de sueldo, según formato adjunto: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 olvidar que cada trabajo es con nota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Calculo y Registro de Remuneraciones</dc:title>
  <dc:creator>Microsoft Office User</dc:creator>
  <cp:lastModifiedBy>Microsoft Office User</cp:lastModifiedBy>
  <cp:revision>16</cp:revision>
  <dcterms:created xsi:type="dcterms:W3CDTF">2020-11-10T18:47:21Z</dcterms:created>
  <dcterms:modified xsi:type="dcterms:W3CDTF">2020-11-10T22:53:46Z</dcterms:modified>
</cp:coreProperties>
</file>