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78" r:id="rId3"/>
    <p:sldId id="259" r:id="rId4"/>
    <p:sldId id="287" r:id="rId5"/>
    <p:sldId id="288" r:id="rId6"/>
    <p:sldId id="258" r:id="rId7"/>
    <p:sldId id="260" r:id="rId8"/>
    <p:sldId id="261" r:id="rId9"/>
    <p:sldId id="262" r:id="rId10"/>
    <p:sldId id="286" r:id="rId11"/>
    <p:sldId id="289" r:id="rId12"/>
    <p:sldId id="290" r:id="rId13"/>
    <p:sldId id="263" r:id="rId14"/>
    <p:sldId id="271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C4CE304-74BC-4E13-AFF3-CEE9AC7A9193}">
  <a:tblStyle styleId="{FC4CE304-74BC-4E13-AFF3-CEE9AC7A91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78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2467372047244094"/>
          <c:y val="0.16342199803149607"/>
          <c:w val="0.5493853346456693"/>
          <c:h val="0.82407800196850389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animales 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EE8-4BF3-8281-3FA96B9F41A8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E8-4BF3-8281-3FA96B9F41A8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E8-4BF3-8281-3FA96B9F41A8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E8-4BF3-8281-3FA96B9F41A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perro</c:v>
                </c:pt>
                <c:pt idx="1">
                  <c:v>gato </c:v>
                </c:pt>
                <c:pt idx="2">
                  <c:v>canario </c:v>
                </c:pt>
                <c:pt idx="3">
                  <c:v>tortuga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8-4BF3-8281-3FA96B9F41A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82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79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09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9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01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 err="1">
                <a:solidFill>
                  <a:schemeClr val="accent2"/>
                </a:solidFill>
              </a:rPr>
              <a:t>grÁficos</a:t>
            </a:r>
            <a:r>
              <a:rPr lang="es-MX" dirty="0"/>
              <a:t> de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barra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doble</a:t>
            </a:r>
            <a:r>
              <a:rPr lang="es-MX" dirty="0"/>
              <a:t> y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circular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Google Shape;198;p17">
            <a:extLst>
              <a:ext uri="{FF2B5EF4-FFF2-40B4-BE49-F238E27FC236}">
                <a16:creationId xmlns:a16="http://schemas.microsoft.com/office/drawing/2014/main" xmlns="" id="{F1D8A561-AFC3-47D9-938E-472387C7D61A}"/>
              </a:ext>
            </a:extLst>
          </p:cNvPr>
          <p:cNvSpPr txBox="1">
            <a:spLocks/>
          </p:cNvSpPr>
          <p:nvPr/>
        </p:nvSpPr>
        <p:spPr>
          <a:xfrm>
            <a:off x="1359850" y="3622780"/>
            <a:ext cx="6424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1000"/>
              </a:spcAft>
              <a:buFont typeface="Nunito"/>
              <a:buNone/>
            </a:pPr>
            <a:r>
              <a:rPr lang="en-US" sz="1600" dirty="0" err="1"/>
              <a:t>Educadora</a:t>
            </a:r>
            <a:r>
              <a:rPr lang="en-US" sz="1600" dirty="0"/>
              <a:t> </a:t>
            </a:r>
            <a:r>
              <a:rPr lang="en-US" sz="1600" dirty="0" err="1"/>
              <a:t>Diferencial</a:t>
            </a:r>
            <a:r>
              <a:rPr lang="en-US" sz="1600" dirty="0"/>
              <a:t>, </a:t>
            </a:r>
          </a:p>
          <a:p>
            <a:pPr marL="0" indent="0" algn="ctr">
              <a:spcAft>
                <a:spcPts val="1000"/>
              </a:spcAft>
              <a:buFont typeface="Nunito"/>
              <a:buNone/>
            </a:pPr>
            <a:r>
              <a:rPr lang="en-US" sz="1600" dirty="0" err="1"/>
              <a:t>Bernardita</a:t>
            </a:r>
            <a:r>
              <a:rPr lang="en-US" sz="1600" dirty="0"/>
              <a:t> Cortés Recabarren </a:t>
            </a:r>
          </a:p>
        </p:txBody>
      </p:sp>
      <p:pic>
        <p:nvPicPr>
          <p:cNvPr id="4" name="4 Imagen">
            <a:extLst>
              <a:ext uri="{FF2B5EF4-FFF2-40B4-BE49-F238E27FC236}">
                <a16:creationId xmlns:a16="http://schemas.microsoft.com/office/drawing/2014/main" xmlns="" id="{46EAE079-0D96-4FB5-9F1F-7F0F6708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2" y="100848"/>
            <a:ext cx="669585" cy="80775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3444D5E-B832-41C0-81BA-F9EA8EFB961C}"/>
              </a:ext>
            </a:extLst>
          </p:cNvPr>
          <p:cNvSpPr/>
          <p:nvPr/>
        </p:nvSpPr>
        <p:spPr>
          <a:xfrm>
            <a:off x="809297" y="44457"/>
            <a:ext cx="192591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L" sz="1200" dirty="0"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xmlns="" id="{D197500F-F1EC-4891-BCFB-BE7B91A29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69509"/>
              </p:ext>
            </p:extLst>
          </p:nvPr>
        </p:nvGraphicFramePr>
        <p:xfrm>
          <a:off x="5595257" y="157233"/>
          <a:ext cx="2648856" cy="12193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52">
                  <a:extLst>
                    <a:ext uri="{9D8B030D-6E8A-4147-A177-3AD203B41FA5}">
                      <a16:colId xmlns:a16="http://schemas.microsoft.com/office/drawing/2014/main" xmlns="" val="1095397078"/>
                    </a:ext>
                  </a:extLst>
                </a:gridCol>
                <a:gridCol w="882952">
                  <a:extLst>
                    <a:ext uri="{9D8B030D-6E8A-4147-A177-3AD203B41FA5}">
                      <a16:colId xmlns:a16="http://schemas.microsoft.com/office/drawing/2014/main" xmlns="" val="363584611"/>
                    </a:ext>
                  </a:extLst>
                </a:gridCol>
                <a:gridCol w="882952">
                  <a:extLst>
                    <a:ext uri="{9D8B030D-6E8A-4147-A177-3AD203B41FA5}">
                      <a16:colId xmlns:a16="http://schemas.microsoft.com/office/drawing/2014/main" xmlns="" val="716204178"/>
                    </a:ext>
                  </a:extLst>
                </a:gridCol>
              </a:tblGrid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Edad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Niñas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0719513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10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664845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11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8043282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12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410951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24766E1A-A7B7-4032-B7DA-85661C7811BF}"/>
              </a:ext>
            </a:extLst>
          </p:cNvPr>
          <p:cNvSpPr txBox="1"/>
          <p:nvPr/>
        </p:nvSpPr>
        <p:spPr>
          <a:xfrm>
            <a:off x="1374352" y="1664516"/>
            <a:ext cx="56991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6…………………………………………………………………………….</a:t>
            </a:r>
          </a:p>
          <a:p>
            <a:endParaRPr lang="es-CL" dirty="0"/>
          </a:p>
          <a:p>
            <a:r>
              <a:rPr lang="es-CL" dirty="0"/>
              <a:t>5…………………………………………………………………………….</a:t>
            </a:r>
          </a:p>
          <a:p>
            <a:endParaRPr lang="es-CL" dirty="0"/>
          </a:p>
          <a:p>
            <a:r>
              <a:rPr lang="es-CL" dirty="0"/>
              <a:t>4………………………………………………….....................................</a:t>
            </a:r>
          </a:p>
          <a:p>
            <a:endParaRPr lang="es-CL" dirty="0"/>
          </a:p>
          <a:p>
            <a:r>
              <a:rPr lang="es-CL" dirty="0"/>
              <a:t>3…………………………………………………………………………….</a:t>
            </a:r>
          </a:p>
          <a:p>
            <a:endParaRPr lang="es-CL" dirty="0"/>
          </a:p>
          <a:p>
            <a:r>
              <a:rPr lang="es-CL" dirty="0"/>
              <a:t>2…………………………………………………………………………….</a:t>
            </a:r>
          </a:p>
          <a:p>
            <a:endParaRPr lang="es-CL" dirty="0"/>
          </a:p>
          <a:p>
            <a:r>
              <a:rPr lang="es-CL" dirty="0"/>
              <a:t>1…………………………………………………………………………….</a:t>
            </a:r>
          </a:p>
          <a:p>
            <a:endParaRPr lang="es-CL" dirty="0"/>
          </a:p>
          <a:p>
            <a:r>
              <a:rPr lang="es-CL" dirty="0"/>
              <a:t>0……………………………………………………………………………..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233D3FD-35C6-4BF0-AC53-9276489FE64B}"/>
              </a:ext>
            </a:extLst>
          </p:cNvPr>
          <p:cNvSpPr txBox="1"/>
          <p:nvPr/>
        </p:nvSpPr>
        <p:spPr>
          <a:xfrm>
            <a:off x="1975275" y="4603985"/>
            <a:ext cx="861849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10 años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DFC0939B-9E64-4886-9EC5-2DAB6F2D4638}"/>
              </a:ext>
            </a:extLst>
          </p:cNvPr>
          <p:cNvSpPr txBox="1"/>
          <p:nvPr/>
        </p:nvSpPr>
        <p:spPr>
          <a:xfrm>
            <a:off x="3792981" y="4603985"/>
            <a:ext cx="861849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11 años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A5F047A-3BA9-4038-A422-2E2B5435925C}"/>
              </a:ext>
            </a:extLst>
          </p:cNvPr>
          <p:cNvSpPr txBox="1"/>
          <p:nvPr/>
        </p:nvSpPr>
        <p:spPr>
          <a:xfrm>
            <a:off x="5730908" y="4592384"/>
            <a:ext cx="861849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12 años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5163F9F-66D4-4092-A123-28676D742ABF}"/>
              </a:ext>
            </a:extLst>
          </p:cNvPr>
          <p:cNvSpPr txBox="1"/>
          <p:nvPr/>
        </p:nvSpPr>
        <p:spPr>
          <a:xfrm>
            <a:off x="155154" y="2518716"/>
            <a:ext cx="121919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800" dirty="0"/>
              <a:t>Cantidad de niños (a)</a:t>
            </a:r>
            <a:r>
              <a:rPr lang="es-CL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2625779-2991-4AC2-B012-3AB85744059E}"/>
              </a:ext>
            </a:extLst>
          </p:cNvPr>
          <p:cNvSpPr txBox="1"/>
          <p:nvPr/>
        </p:nvSpPr>
        <p:spPr>
          <a:xfrm>
            <a:off x="478220" y="262718"/>
            <a:ext cx="29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Ahora los ordenamos según edad y género (identifica el color)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BBF13BF-1A42-4A28-A1A7-127DDC8E1ECB}"/>
              </a:ext>
            </a:extLst>
          </p:cNvPr>
          <p:cNvSpPr txBox="1"/>
          <p:nvPr/>
        </p:nvSpPr>
        <p:spPr>
          <a:xfrm>
            <a:off x="7327208" y="4034396"/>
            <a:ext cx="143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Niños: celeste</a:t>
            </a:r>
          </a:p>
          <a:p>
            <a:r>
              <a:rPr lang="es-CL" dirty="0"/>
              <a:t>Niñas: rojo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015A11EC-F210-4E4D-8FB6-DE210909DB76}"/>
              </a:ext>
            </a:extLst>
          </p:cNvPr>
          <p:cNvSpPr/>
          <p:nvPr/>
        </p:nvSpPr>
        <p:spPr>
          <a:xfrm>
            <a:off x="1965434" y="3584208"/>
            <a:ext cx="346842" cy="8264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E0A3B12E-E264-44C8-AD5F-ED2E3412E8F8}"/>
              </a:ext>
            </a:extLst>
          </p:cNvPr>
          <p:cNvSpPr/>
          <p:nvPr/>
        </p:nvSpPr>
        <p:spPr>
          <a:xfrm>
            <a:off x="3819257" y="2722179"/>
            <a:ext cx="346842" cy="1688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651D47BF-5A2E-4882-B949-22AAF45B6867}"/>
              </a:ext>
            </a:extLst>
          </p:cNvPr>
          <p:cNvSpPr/>
          <p:nvPr/>
        </p:nvSpPr>
        <p:spPr>
          <a:xfrm>
            <a:off x="5726300" y="3927360"/>
            <a:ext cx="346842" cy="48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57CA49DD-7629-48D3-A25B-FC8FB42CB867}"/>
              </a:ext>
            </a:extLst>
          </p:cNvPr>
          <p:cNvSpPr/>
          <p:nvPr/>
        </p:nvSpPr>
        <p:spPr>
          <a:xfrm>
            <a:off x="2406200" y="3171207"/>
            <a:ext cx="346842" cy="12394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23CA7362-1DFF-4E26-B445-D29236B4593E}"/>
              </a:ext>
            </a:extLst>
          </p:cNvPr>
          <p:cNvSpPr/>
          <p:nvPr/>
        </p:nvSpPr>
        <p:spPr>
          <a:xfrm>
            <a:off x="4307988" y="3927360"/>
            <a:ext cx="346842" cy="4833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750039FA-E76A-4803-9883-E27B782D62B8}"/>
              </a:ext>
            </a:extLst>
          </p:cNvPr>
          <p:cNvSpPr/>
          <p:nvPr/>
        </p:nvSpPr>
        <p:spPr>
          <a:xfrm>
            <a:off x="6177577" y="3570134"/>
            <a:ext cx="346842" cy="8405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359850" y="2022238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¿</a:t>
            </a:r>
            <a:r>
              <a:rPr lang="es-CL" sz="6000" dirty="0">
                <a:solidFill>
                  <a:schemeClr val="accent1"/>
                </a:solidFill>
              </a:rPr>
              <a:t>Sabes cómo construir un gráfico de </a:t>
            </a:r>
            <a:r>
              <a:rPr lang="es-CL" sz="6000" dirty="0">
                <a:solidFill>
                  <a:srgbClr val="00B0F0"/>
                </a:solidFill>
              </a:rPr>
              <a:t>circular</a:t>
            </a:r>
            <a:r>
              <a:rPr lang="es-CL" sz="6000" dirty="0">
                <a:solidFill>
                  <a:schemeClr val="accent1"/>
                </a:solidFill>
              </a:rPr>
              <a:t> ?</a:t>
            </a:r>
            <a:endParaRPr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7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359850" y="2022238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" sz="4000" dirty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</a:rPr>
              <a:t>e gráfico es una representación de una serie de cantidades y consiste en un circular dividido en varias partes cuyos datos corresponden a las proporciones de las cantidades. Los datos de este gráfico se anotan, generalmente, en porcentajes.</a:t>
            </a:r>
            <a:endParaRPr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2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8220424" y="4082964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BD25459-6350-4C8E-BBFB-78D0FAB9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Ejemplo…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0950A831-74CD-42AC-AF2D-10E27445E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550700"/>
              </p:ext>
            </p:extLst>
          </p:nvPr>
        </p:nvGraphicFramePr>
        <p:xfrm>
          <a:off x="1524000" y="1524000"/>
          <a:ext cx="5002924" cy="307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781728" y="1470435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>
                <a:solidFill>
                  <a:schemeClr val="accent2"/>
                </a:solidFill>
              </a:rPr>
              <a:t>N</a:t>
            </a:r>
            <a:r>
              <a:rPr lang="en" sz="6000" dirty="0">
                <a:solidFill>
                  <a:schemeClr val="accent2"/>
                </a:solidFill>
              </a:rPr>
              <a:t>o te quedes con dudas</a:t>
            </a:r>
            <a:br>
              <a:rPr lang="en" sz="6000" dirty="0">
                <a:solidFill>
                  <a:schemeClr val="accent2"/>
                </a:solidFill>
              </a:rPr>
            </a:br>
            <a:r>
              <a:rPr lang="en" sz="6000" dirty="0">
                <a:solidFill>
                  <a:srgbClr val="0070C0"/>
                </a:solidFill>
              </a:rPr>
              <a:t>¡</a:t>
            </a:r>
            <a:r>
              <a:rPr lang="es-CL" sz="6000" dirty="0">
                <a:solidFill>
                  <a:srgbClr val="0070C0"/>
                </a:solidFill>
              </a:rPr>
              <a:t>escríbeme!</a:t>
            </a:r>
            <a:endParaRPr sz="6000" dirty="0">
              <a:solidFill>
                <a:srgbClr val="0070C0"/>
              </a:solidFill>
            </a:endParaRPr>
          </a:p>
        </p:txBody>
      </p:sp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Google Shape;437;p40">
            <a:extLst>
              <a:ext uri="{FF2B5EF4-FFF2-40B4-BE49-F238E27FC236}">
                <a16:creationId xmlns:a16="http://schemas.microsoft.com/office/drawing/2014/main" xmlns="" id="{CCA57B8D-741D-43FE-8DA8-94AF5FD08127}"/>
              </a:ext>
            </a:extLst>
          </p:cNvPr>
          <p:cNvSpPr/>
          <p:nvPr/>
        </p:nvSpPr>
        <p:spPr>
          <a:xfrm rot="1384759">
            <a:off x="752015" y="3503333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26;p30">
            <a:extLst>
              <a:ext uri="{FF2B5EF4-FFF2-40B4-BE49-F238E27FC236}">
                <a16:creationId xmlns:a16="http://schemas.microsoft.com/office/drawing/2014/main" xmlns="" id="{DE609B52-6B9D-44D0-BDFD-9CD81A42764C}"/>
              </a:ext>
            </a:extLst>
          </p:cNvPr>
          <p:cNvSpPr txBox="1">
            <a:spLocks/>
          </p:cNvSpPr>
          <p:nvPr/>
        </p:nvSpPr>
        <p:spPr>
          <a:xfrm>
            <a:off x="970975" y="3594201"/>
            <a:ext cx="7433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s-MX" sz="4400" dirty="0">
                <a:solidFill>
                  <a:srgbClr val="FFC000"/>
                </a:solidFill>
              </a:rPr>
              <a:t>bcortes@sanfernandocollege.cl</a:t>
            </a:r>
          </a:p>
        </p:txBody>
      </p:sp>
      <p:sp>
        <p:nvSpPr>
          <p:cNvPr id="11" name="Google Shape;523;p41">
            <a:extLst>
              <a:ext uri="{FF2B5EF4-FFF2-40B4-BE49-F238E27FC236}">
                <a16:creationId xmlns:a16="http://schemas.microsoft.com/office/drawing/2014/main" xmlns="" id="{AC8F1FD8-364E-4511-8C8D-D8B77BEDFEF4}"/>
              </a:ext>
            </a:extLst>
          </p:cNvPr>
          <p:cNvSpPr/>
          <p:nvPr/>
        </p:nvSpPr>
        <p:spPr>
          <a:xfrm>
            <a:off x="7560545" y="3801175"/>
            <a:ext cx="612480" cy="480951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750197" y="1884187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¿Qué es un gráfico? ¿En qué nos ayudan?</a:t>
            </a:r>
            <a:endParaRPr sz="6000"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508;p41">
            <a:extLst>
              <a:ext uri="{FF2B5EF4-FFF2-40B4-BE49-F238E27FC236}">
                <a16:creationId xmlns:a16="http://schemas.microsoft.com/office/drawing/2014/main" xmlns="" id="{5AF10554-62D1-428A-B61D-B35863C6B866}"/>
              </a:ext>
            </a:extLst>
          </p:cNvPr>
          <p:cNvSpPr/>
          <p:nvPr/>
        </p:nvSpPr>
        <p:spPr>
          <a:xfrm>
            <a:off x="5603530" y="2085339"/>
            <a:ext cx="1974429" cy="1473295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2179800" y="1593700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/>
              <a:t>L</a:t>
            </a:r>
            <a:r>
              <a:rPr lang="en" dirty="0"/>
              <a:t>os g</a:t>
            </a:r>
            <a:r>
              <a:rPr lang="es-CL" dirty="0" err="1"/>
              <a:t>ráficos</a:t>
            </a:r>
            <a:r>
              <a:rPr lang="es-CL" dirty="0"/>
              <a:t> son una forma de mostrar información mediante la utilización de un dibujo, así podemos comprender de manera mas fácil lo expuesto. Son de gran utilidad al publicar estadísticas, comparar cantidades y expresar tendencias, ya que los datos son numéricos. 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B137516-4764-4DDF-B65B-0C64386C1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907" y="1042750"/>
            <a:ext cx="5597100" cy="386400"/>
          </a:xfrm>
        </p:spPr>
        <p:txBody>
          <a:bodyPr/>
          <a:lstStyle/>
          <a:p>
            <a:r>
              <a:rPr lang="es-CL" dirty="0"/>
              <a:t>Algunas de sus características:</a:t>
            </a:r>
          </a:p>
          <a:p>
            <a:endParaRPr lang="es-CL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sz="1800" dirty="0"/>
              <a:t>Logran captar la atención del lector más fácilmente.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1800" dirty="0"/>
              <a:t>Generalmente se componen, como mínimo de un gráfico y un texto.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1800" dirty="0"/>
              <a:t>La mayoría de los gráficos se construyen sobres ejes.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1800" dirty="0"/>
              <a:t>En algunos casos se pueden agregar líneas entre los ejes para facilitar la visualización del gráfico.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1800" dirty="0"/>
              <a:t>Facilitan la comparación de datos.</a:t>
            </a:r>
          </a:p>
          <a:p>
            <a:pPr>
              <a:buFont typeface="Wingdings" panose="05000000000000000000" pitchFamily="2" charset="2"/>
              <a:buChar char="ü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441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B24D17B5-C574-41C6-A25D-2831F1C45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5</a:t>
            </a:fld>
            <a:endParaRPr lang="es-CL"/>
          </a:p>
        </p:txBody>
      </p:sp>
      <p:sp>
        <p:nvSpPr>
          <p:cNvPr id="3" name="Google Shape;410;p37">
            <a:extLst>
              <a:ext uri="{FF2B5EF4-FFF2-40B4-BE49-F238E27FC236}">
                <a16:creationId xmlns:a16="http://schemas.microsoft.com/office/drawing/2014/main" xmlns="" id="{0F3AF08C-91A7-4730-826C-CE60F5D2C837}"/>
              </a:ext>
            </a:extLst>
          </p:cNvPr>
          <p:cNvSpPr txBox="1">
            <a:spLocks/>
          </p:cNvSpPr>
          <p:nvPr/>
        </p:nvSpPr>
        <p:spPr>
          <a:xfrm>
            <a:off x="2431852" y="-91758"/>
            <a:ext cx="525121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MX" sz="3600" dirty="0"/>
              <a:t>Existen muchos tipos de gráficos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5F2E1B6-9F37-4B21-B338-765103AA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8" y="117459"/>
            <a:ext cx="2067376" cy="17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506AF60-CC2E-4053-AFAC-8BA1E359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8" y="1927935"/>
            <a:ext cx="2067376" cy="15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81089CA-C2F3-4C94-BB53-EF4ED227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97" y="668318"/>
            <a:ext cx="2160243" cy="16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9175E665-906A-483D-950B-A483AD01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04" y="703981"/>
            <a:ext cx="2176654" cy="1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A78D332F-AEC9-4D7A-9AF7-CAFA3B47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01" y="3293171"/>
            <a:ext cx="6423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68ED186E-02AB-449B-8504-23D0AEB20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97" y="2869309"/>
            <a:ext cx="7078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251304C0-1E16-4B1C-8503-D581338F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12" y="3059809"/>
            <a:ext cx="1961163" cy="15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26413779-B91F-4687-8CB4-4686AC26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72" y="1421611"/>
            <a:ext cx="1296495" cy="14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511F9862-3250-49C2-A813-AC1A958A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89" y="3883841"/>
            <a:ext cx="1882170" cy="12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21A155B8-8DB8-4B66-8850-5F34D8A9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4469"/>
            <a:ext cx="1827893" cy="11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D0D2236B-252C-4A46-8CC8-31735079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58" y="229707"/>
            <a:ext cx="1539382" cy="11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xmlns="" id="{4310E300-40D4-4ABB-8B95-9518AE3E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63" y="2572111"/>
            <a:ext cx="1240295" cy="12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xmlns="" id="{23986131-E156-4783-AC69-9B0D09C3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51" y="4091833"/>
            <a:ext cx="2053357" cy="8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xmlns="" id="{577B8783-0E62-4103-8D02-395F87A5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3" y="3502719"/>
            <a:ext cx="2010155" cy="16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6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359850" y="2022238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¿</a:t>
            </a:r>
            <a:r>
              <a:rPr lang="es-CL" sz="6000" dirty="0">
                <a:solidFill>
                  <a:schemeClr val="accent1"/>
                </a:solidFill>
              </a:rPr>
              <a:t>Sabes cómo construir un gráfico de </a:t>
            </a:r>
            <a:r>
              <a:rPr lang="es-CL" sz="6000" dirty="0">
                <a:solidFill>
                  <a:srgbClr val="00B0F0"/>
                </a:solidFill>
              </a:rPr>
              <a:t>barras dobles</a:t>
            </a:r>
            <a:r>
              <a:rPr lang="es-CL" sz="6000" dirty="0">
                <a:solidFill>
                  <a:schemeClr val="accent1"/>
                </a:solidFill>
              </a:rPr>
              <a:t>?</a:t>
            </a:r>
            <a:endParaRPr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/>
              <a:t>¡ Imaginemos que preguntamos la edad a un grupo de jóvenes formado por niños y niñas entre 10 y 12 años !</a:t>
            </a:r>
            <a:endParaRPr dirty="0"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</a:t>
            </a:r>
            <a:r>
              <a:rPr lang="en" dirty="0"/>
              <a:t>os resultados son los siguientes: </a:t>
            </a:r>
            <a:endParaRPr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75BCD617-48BC-4B10-91F4-447FC7674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46116"/>
              </p:ext>
            </p:extLst>
          </p:nvPr>
        </p:nvGraphicFramePr>
        <p:xfrm>
          <a:off x="1328057" y="205830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0953970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63584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716204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Niñas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071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66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804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12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4109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348456" y="370138"/>
            <a:ext cx="5479662" cy="10064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Con estos da</a:t>
            </a:r>
            <a:r>
              <a:rPr lang="es-CL" sz="4000" dirty="0"/>
              <a:t>tos vamos a construir el </a:t>
            </a:r>
            <a:r>
              <a:rPr lang="es-CL" sz="4000" dirty="0">
                <a:solidFill>
                  <a:schemeClr val="accent1">
                    <a:lumMod val="75000"/>
                  </a:schemeClr>
                </a:solidFill>
              </a:rPr>
              <a:t>gráfico de barras dobles. 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xmlns="" id="{D197500F-F1EC-4891-BCFB-BE7B91A29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33655"/>
              </p:ext>
            </p:extLst>
          </p:nvPr>
        </p:nvGraphicFramePr>
        <p:xfrm>
          <a:off x="5508172" y="805561"/>
          <a:ext cx="2648856" cy="12193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2952">
                  <a:extLst>
                    <a:ext uri="{9D8B030D-6E8A-4147-A177-3AD203B41FA5}">
                      <a16:colId xmlns:a16="http://schemas.microsoft.com/office/drawing/2014/main" xmlns="" val="1095397078"/>
                    </a:ext>
                  </a:extLst>
                </a:gridCol>
                <a:gridCol w="882952">
                  <a:extLst>
                    <a:ext uri="{9D8B030D-6E8A-4147-A177-3AD203B41FA5}">
                      <a16:colId xmlns:a16="http://schemas.microsoft.com/office/drawing/2014/main" xmlns="" val="363584611"/>
                    </a:ext>
                  </a:extLst>
                </a:gridCol>
                <a:gridCol w="882952">
                  <a:extLst>
                    <a:ext uri="{9D8B030D-6E8A-4147-A177-3AD203B41FA5}">
                      <a16:colId xmlns:a16="http://schemas.microsoft.com/office/drawing/2014/main" xmlns="" val="716204178"/>
                    </a:ext>
                  </a:extLst>
                </a:gridCol>
              </a:tblGrid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Edad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Niñas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0719513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10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664845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11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8043282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r>
                        <a:rPr lang="es-CL" dirty="0"/>
                        <a:t>12 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410951"/>
                  </a:ext>
                </a:extLst>
              </a:tr>
            </a:tbl>
          </a:graphicData>
        </a:graphic>
      </p:graphicFrame>
      <p:sp>
        <p:nvSpPr>
          <p:cNvPr id="10" name="Google Shape;213;p18">
            <a:extLst>
              <a:ext uri="{FF2B5EF4-FFF2-40B4-BE49-F238E27FC236}">
                <a16:creationId xmlns:a16="http://schemas.microsoft.com/office/drawing/2014/main" xmlns="" id="{1DF9F365-3F15-4078-83A7-E803D3A7F0E7}"/>
              </a:ext>
            </a:extLst>
          </p:cNvPr>
          <p:cNvSpPr txBox="1">
            <a:spLocks/>
          </p:cNvSpPr>
          <p:nvPr/>
        </p:nvSpPr>
        <p:spPr>
          <a:xfrm>
            <a:off x="0" y="1583748"/>
            <a:ext cx="4197289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2800" b="1" dirty="0">
                <a:latin typeface="Amatic SC" panose="020B0604020202020204" charset="-79"/>
                <a:cs typeface="Amatic SC" panose="020B0604020202020204" charset="-79"/>
              </a:rPr>
              <a:t>Primero </a:t>
            </a:r>
            <a:r>
              <a:rPr lang="en-US" sz="2800" b="1" dirty="0" err="1">
                <a:latin typeface="Amatic SC" panose="020B0604020202020204" charset="-79"/>
                <a:cs typeface="Amatic SC" panose="020B0604020202020204" charset="-79"/>
              </a:rPr>
              <a:t>dibujamos</a:t>
            </a:r>
            <a:r>
              <a:rPr lang="en-US" sz="2800" b="1" dirty="0">
                <a:latin typeface="Amatic SC" panose="020B0604020202020204" charset="-79"/>
                <a:cs typeface="Amatic SC" panose="020B0604020202020204" charset="-79"/>
              </a:rPr>
              <a:t> el </a:t>
            </a:r>
            <a:r>
              <a:rPr lang="en-US" sz="2800" b="1" dirty="0" err="1">
                <a:latin typeface="Amatic SC" panose="020B0604020202020204" charset="-79"/>
                <a:cs typeface="Amatic SC" panose="020B0604020202020204" charset="-79"/>
              </a:rPr>
              <a:t>diagrama</a:t>
            </a:r>
            <a:r>
              <a:rPr lang="en-US" sz="2800" b="1" dirty="0">
                <a:latin typeface="Amatic SC" panose="020B0604020202020204" charset="-79"/>
                <a:cs typeface="Amatic SC" panose="020B0604020202020204" charset="-79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339E324-79A5-41A5-9835-CFAE18934428}"/>
              </a:ext>
            </a:extLst>
          </p:cNvPr>
          <p:cNvSpPr txBox="1"/>
          <p:nvPr/>
        </p:nvSpPr>
        <p:spPr>
          <a:xfrm>
            <a:off x="1248229" y="2917371"/>
            <a:ext cx="406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6………………………………………………………</a:t>
            </a:r>
          </a:p>
          <a:p>
            <a:r>
              <a:rPr lang="es-CL" dirty="0"/>
              <a:t>5………………………………………………………</a:t>
            </a:r>
          </a:p>
          <a:p>
            <a:r>
              <a:rPr lang="es-CL" dirty="0"/>
              <a:t>4………………………………………………….......</a:t>
            </a:r>
          </a:p>
          <a:p>
            <a:r>
              <a:rPr lang="es-CL" dirty="0"/>
              <a:t>3………………………………………………………</a:t>
            </a:r>
          </a:p>
          <a:p>
            <a:r>
              <a:rPr lang="es-CL" dirty="0"/>
              <a:t>2………………………………………………………1………………………………………………………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379</Words>
  <Application>Microsoft Office PowerPoint</Application>
  <PresentationFormat>Presentación en pantalla (16:9)</PresentationFormat>
  <Paragraphs>101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Amatic SC</vt:lpstr>
      <vt:lpstr>Wingdings</vt:lpstr>
      <vt:lpstr>Nunito</vt:lpstr>
      <vt:lpstr>Calibri</vt:lpstr>
      <vt:lpstr>Nunito SemiBold</vt:lpstr>
      <vt:lpstr>Curio template</vt:lpstr>
      <vt:lpstr>grÁficos de barra doble y circular</vt:lpstr>
      <vt:lpstr>¿Qué es un gráfico? ¿En qué nos ayudan?</vt:lpstr>
      <vt:lpstr>Presentación de PowerPoint</vt:lpstr>
      <vt:lpstr>Presentación de PowerPoint</vt:lpstr>
      <vt:lpstr>Presentación de PowerPoint</vt:lpstr>
      <vt:lpstr>¿Sabes cómo construir un gráfico de barras dobles?</vt:lpstr>
      <vt:lpstr>Presentación de PowerPoint</vt:lpstr>
      <vt:lpstr>Los resultados son los siguientes: </vt:lpstr>
      <vt:lpstr>Con estos datos vamos a construir el gráfico de barras dobles. </vt:lpstr>
      <vt:lpstr>Presentación de PowerPoint</vt:lpstr>
      <vt:lpstr>¿Sabes cómo construir un gráfico de circular ?</vt:lpstr>
      <vt:lpstr>Este gráfico es una representación de una serie de cantidades y consiste en un circular dividido en varias partes cuyos datos corresponden a las proporciones de las cantidades. Los datos de este gráfico se anotan, generalmente, en porcentajes.</vt:lpstr>
      <vt:lpstr>Ejemplo…</vt:lpstr>
      <vt:lpstr>No te quedes con dudas ¡escríbeme!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grÁficos de barra doble y circular</dc:title>
  <dc:creator>Bernardita</dc:creator>
  <cp:lastModifiedBy>Enlaces</cp:lastModifiedBy>
  <cp:revision>2</cp:revision>
  <dcterms:modified xsi:type="dcterms:W3CDTF">2020-11-03T14:57:24Z</dcterms:modified>
</cp:coreProperties>
</file>