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8" r:id="rId13"/>
    <p:sldId id="266" r:id="rId14"/>
  </p:sldIdLst>
  <p:sldSz cx="9144000" cy="5143500" type="screen16x9"/>
  <p:notesSz cx="6858000" cy="9144000"/>
  <p:embeddedFontLst>
    <p:embeddedFont>
      <p:font typeface="AR BLANCA" panose="020B0604020202020204" charset="0"/>
      <p:regular r:id="rId16"/>
    </p:embeddedFont>
    <p:embeddedFont>
      <p:font typeface="Amatic SC" panose="020B0604020202020204" charset="-79"/>
      <p:regular r:id="rId17"/>
      <p:bold r:id="rId18"/>
    </p:embeddedFont>
    <p:embeddedFont>
      <p:font typeface="Merriweather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5CA5E60-7B6B-44B5-97D5-9BCA00B31FF8}">
  <a:tblStyle styleId="{B5CA5E60-7B6B-44B5-97D5-9BCA00B31F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846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7609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d3764d21_2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d3764d21_2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chemeClr val="accent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6" name="Google Shape;1886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3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9" name="Google Shape;479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>
            <a:spLocks noGrp="1"/>
          </p:cNvSpPr>
          <p:nvPr>
            <p:ph type="body" idx="1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 i="1">
                <a:solidFill>
                  <a:schemeClr val="accen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>
                <a:solidFill>
                  <a:schemeClr val="accen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>
                <a:solidFill>
                  <a:schemeClr val="accen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7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7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8" name="Google Shape;1248;p7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9" name="Google Shape;1249;p7"/>
          <p:cNvSpPr txBox="1">
            <a:spLocks noGrp="1"/>
          </p:cNvSpPr>
          <p:nvPr>
            <p:ph type="body" idx="3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50" name="Google Shape;1250;p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4" name="Google Shape;1774;p1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>
            <a:spLocks noGrp="1"/>
          </p:cNvSpPr>
          <p:nvPr>
            <p:ph type="ctrTitle"/>
          </p:nvPr>
        </p:nvSpPr>
        <p:spPr>
          <a:xfrm>
            <a:off x="1402278" y="1991850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Características del género lírico </a:t>
            </a:r>
            <a:r>
              <a:rPr lang="en" b="1" dirty="0"/>
              <a:t/>
            </a:r>
            <a:br>
              <a:rPr lang="en" b="1" dirty="0"/>
            </a:br>
            <a:r>
              <a:rPr lang="en" sz="2400" b="1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Educadora diferencial, Bernardita Cortés Recabarren</a:t>
            </a:r>
            <a:endParaRPr sz="2400" b="1" i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4 Imagen">
            <a:extLst>
              <a:ext uri="{FF2B5EF4-FFF2-40B4-BE49-F238E27FC236}">
                <a16:creationId xmlns:a16="http://schemas.microsoft.com/office/drawing/2014/main" xmlns="" id="{180D9E40-19FC-4CAD-B7CF-9F484AEBC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4" y="118515"/>
            <a:ext cx="625317" cy="75435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A521010-DFF1-44ED-B07F-1B54F1A9D413}"/>
              </a:ext>
            </a:extLst>
          </p:cNvPr>
          <p:cNvSpPr/>
          <p:nvPr/>
        </p:nvSpPr>
        <p:spPr>
          <a:xfrm>
            <a:off x="774551" y="152728"/>
            <a:ext cx="192591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CL" sz="1200" dirty="0">
                <a:latin typeface="Arial" pitchFamily="34" charset="0"/>
                <a:cs typeface="Arial" pitchFamily="34" charset="0"/>
              </a:rPr>
              <a:t>San Fernando </a:t>
            </a:r>
            <a:r>
              <a:rPr lang="es-CL" sz="1200" dirty="0" err="1">
                <a:latin typeface="Arial" pitchFamily="34" charset="0"/>
                <a:cs typeface="Arial" pitchFamily="34" charset="0"/>
              </a:rPr>
              <a:t>College</a:t>
            </a:r>
            <a:endParaRPr lang="es-CL" sz="1200" dirty="0">
              <a:latin typeface="Arial" pitchFamily="34" charset="0"/>
              <a:cs typeface="Arial" pitchFamily="34" charset="0"/>
            </a:endParaRPr>
          </a:p>
          <a:p>
            <a:r>
              <a:rPr lang="es-CL" sz="1200" dirty="0">
                <a:latin typeface="Arial" pitchFamily="34" charset="0"/>
                <a:cs typeface="Arial" pitchFamily="34" charset="0"/>
              </a:rPr>
              <a:t>Programa de</a:t>
            </a:r>
          </a:p>
          <a:p>
            <a:r>
              <a:rPr lang="es-CL" sz="1200" dirty="0">
                <a:latin typeface="Arial" pitchFamily="34" charset="0"/>
                <a:cs typeface="Arial" pitchFamily="34" charset="0"/>
              </a:rPr>
              <a:t>Integración Escolar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22"/>
          <p:cNvSpPr txBox="1">
            <a:spLocks noGrp="1"/>
          </p:cNvSpPr>
          <p:nvPr>
            <p:ph type="title"/>
          </p:nvPr>
        </p:nvSpPr>
        <p:spPr>
          <a:xfrm>
            <a:off x="1051350" y="751377"/>
            <a:ext cx="70413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/>
              <a:t>M</a:t>
            </a:r>
            <a:r>
              <a:rPr lang="en" sz="4400" dirty="0"/>
              <a:t>otivo lírico</a:t>
            </a:r>
            <a:endParaRPr sz="4400" dirty="0"/>
          </a:p>
        </p:txBody>
      </p:sp>
      <p:sp>
        <p:nvSpPr>
          <p:cNvPr id="1962" name="Google Shape;1962;p22"/>
          <p:cNvSpPr txBox="1">
            <a:spLocks noGrp="1"/>
          </p:cNvSpPr>
          <p:nvPr>
            <p:ph type="body" idx="1"/>
          </p:nvPr>
        </p:nvSpPr>
        <p:spPr>
          <a:xfrm>
            <a:off x="900793" y="1743755"/>
            <a:ext cx="70413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600" dirty="0"/>
              <a:t>Lo que motiva y da impulso al autor (poeta) para escribir el poema recibe el nombre de objeto lírico, luego al ponerlo en boca del hablante lírico se denomina motivo lirico.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CL" sz="16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600" dirty="0"/>
              <a:t>Es el tema que da origen o del cual se trata una obra lírica, es decir: la situación , concepto, idea, emoción o sentimiento en torno al cual se construye el poema.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963" name="Google Shape;1963;p2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4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G</a:t>
            </a:r>
            <a:r>
              <a:rPr lang="en" dirty="0"/>
              <a:t>ene</a:t>
            </a:r>
            <a:r>
              <a:rPr lang="es-CL" dirty="0" err="1"/>
              <a:t>ralmente</a:t>
            </a:r>
            <a:r>
              <a:rPr lang="es-CL" dirty="0"/>
              <a:t> corresponde aun sustantivo abstracto.</a:t>
            </a:r>
            <a:endParaRPr dirty="0"/>
          </a:p>
        </p:txBody>
      </p:sp>
      <p:sp>
        <p:nvSpPr>
          <p:cNvPr id="1975" name="Google Shape;1975;p24"/>
          <p:cNvSpPr/>
          <p:nvPr/>
        </p:nvSpPr>
        <p:spPr>
          <a:xfrm>
            <a:off x="3706478" y="1712600"/>
            <a:ext cx="1707000" cy="1718400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L</a:t>
            </a:r>
            <a:r>
              <a:rPr lang="en" dirty="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a alegria </a:t>
            </a:r>
            <a:endParaRPr dirty="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6" name="Google Shape;1976;p24"/>
          <p:cNvSpPr/>
          <p:nvPr/>
        </p:nvSpPr>
        <p:spPr>
          <a:xfrm>
            <a:off x="2166525" y="1712600"/>
            <a:ext cx="1707000" cy="1718400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L</a:t>
            </a:r>
            <a:r>
              <a:rPr lang="en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a soledad </a:t>
            </a:r>
            <a:endParaRPr dirty="0">
              <a:solidFill>
                <a:srgbClr val="FFC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7" name="Google Shape;1977;p24"/>
          <p:cNvSpPr/>
          <p:nvPr/>
        </p:nvSpPr>
        <p:spPr>
          <a:xfrm>
            <a:off x="5270306" y="1712600"/>
            <a:ext cx="1707000" cy="1718400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92D050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  <a:r>
              <a:rPr lang="en" dirty="0">
                <a:solidFill>
                  <a:srgbClr val="92D050"/>
                </a:solidFill>
                <a:latin typeface="Merriweather"/>
                <a:ea typeface="Merriweather"/>
                <a:cs typeface="Merriweather"/>
                <a:sym typeface="Merriweather"/>
              </a:rPr>
              <a:t>l amor (</a:t>
            </a:r>
            <a:r>
              <a:rPr lang="es-CL" dirty="0">
                <a:solidFill>
                  <a:srgbClr val="92D050"/>
                </a:solidFill>
                <a:latin typeface="Merriweather"/>
                <a:ea typeface="Merriweather"/>
                <a:cs typeface="Merriweather"/>
                <a:sym typeface="Merriweather"/>
              </a:rPr>
              <a:t>no correspondido, infiel, feliz</a:t>
            </a:r>
            <a:r>
              <a:rPr lang="en" dirty="0">
                <a:solidFill>
                  <a:srgbClr val="92D050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dirty="0">
              <a:solidFill>
                <a:srgbClr val="92D0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8" name="Google Shape;1978;p2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" name="Google Shape;1976;p24">
            <a:extLst>
              <a:ext uri="{FF2B5EF4-FFF2-40B4-BE49-F238E27FC236}">
                <a16:creationId xmlns:a16="http://schemas.microsoft.com/office/drawing/2014/main" xmlns="" id="{D568C34C-3EF3-4382-8901-00B2C043D6D6}"/>
              </a:ext>
            </a:extLst>
          </p:cNvPr>
          <p:cNvSpPr/>
          <p:nvPr/>
        </p:nvSpPr>
        <p:spPr>
          <a:xfrm>
            <a:off x="3801939" y="3179226"/>
            <a:ext cx="1707000" cy="1718400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FF6699"/>
                </a:solidFill>
                <a:latin typeface="Merriweather"/>
                <a:ea typeface="Merriweather"/>
                <a:cs typeface="Merriweather"/>
                <a:sym typeface="Merriweather"/>
              </a:rPr>
              <a:t>El amor por la naturaleza</a:t>
            </a:r>
            <a:r>
              <a:rPr lang="en" dirty="0">
                <a:solidFill>
                  <a:srgbClr val="FF669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dirty="0">
              <a:solidFill>
                <a:srgbClr val="FF669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" name="Google Shape;1976;p24">
            <a:extLst>
              <a:ext uri="{FF2B5EF4-FFF2-40B4-BE49-F238E27FC236}">
                <a16:creationId xmlns:a16="http://schemas.microsoft.com/office/drawing/2014/main" xmlns="" id="{05ECB6A1-18EC-41E1-97A8-600973BF4F89}"/>
              </a:ext>
            </a:extLst>
          </p:cNvPr>
          <p:cNvSpPr/>
          <p:nvPr/>
        </p:nvSpPr>
        <p:spPr>
          <a:xfrm>
            <a:off x="5270306" y="3179226"/>
            <a:ext cx="1707000" cy="1718400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00B0F0"/>
                </a:solidFill>
                <a:latin typeface="Merriweather"/>
                <a:ea typeface="Merriweather"/>
                <a:cs typeface="Merriweather"/>
                <a:sym typeface="Merriweather"/>
              </a:rPr>
              <a:t>L</a:t>
            </a:r>
            <a:r>
              <a:rPr lang="en" dirty="0">
                <a:solidFill>
                  <a:srgbClr val="00B0F0"/>
                </a:solidFill>
                <a:latin typeface="Merriweather"/>
                <a:ea typeface="Merriweather"/>
                <a:cs typeface="Merriweather"/>
                <a:sym typeface="Merriweather"/>
              </a:rPr>
              <a:t>a angustia  </a:t>
            </a:r>
            <a:endParaRPr dirty="0">
              <a:solidFill>
                <a:srgbClr val="00B0F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" name="Google Shape;1976;p24">
            <a:extLst>
              <a:ext uri="{FF2B5EF4-FFF2-40B4-BE49-F238E27FC236}">
                <a16:creationId xmlns:a16="http://schemas.microsoft.com/office/drawing/2014/main" xmlns="" id="{1DDAE026-B552-429A-808A-8A4F85DA981F}"/>
              </a:ext>
            </a:extLst>
          </p:cNvPr>
          <p:cNvSpPr/>
          <p:nvPr/>
        </p:nvSpPr>
        <p:spPr>
          <a:xfrm>
            <a:off x="2261986" y="3179226"/>
            <a:ext cx="1707000" cy="1718400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 amor a la patria</a:t>
            </a:r>
            <a:r>
              <a:rPr lang="en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E</a:t>
            </a:r>
            <a:r>
              <a:rPr lang="en" sz="3600" dirty="0"/>
              <a:t>jemplo </a:t>
            </a:r>
            <a:endParaRPr sz="3600" dirty="0"/>
          </a:p>
        </p:txBody>
      </p:sp>
      <p:sp>
        <p:nvSpPr>
          <p:cNvPr id="1984" name="Google Shape;1984;p2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85" name="Google Shape;1985;p25"/>
          <p:cNvGrpSpPr/>
          <p:nvPr/>
        </p:nvGrpSpPr>
        <p:grpSpPr>
          <a:xfrm>
            <a:off x="2256567" y="1058103"/>
            <a:ext cx="4036590" cy="3713071"/>
            <a:chOff x="2256567" y="677103"/>
            <a:chExt cx="4036590" cy="3713071"/>
          </a:xfrm>
        </p:grpSpPr>
        <p:sp>
          <p:nvSpPr>
            <p:cNvPr id="1986" name="Google Shape;1986;p25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0" name="Google Shape;1990;p2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1" name="Google Shape;1991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2" name="Google Shape;1992;p25"/>
          <p:cNvGrpSpPr/>
          <p:nvPr/>
        </p:nvGrpSpPr>
        <p:grpSpPr>
          <a:xfrm>
            <a:off x="3133026" y="1360527"/>
            <a:ext cx="2440200" cy="2440200"/>
            <a:chOff x="4447194" y="1815766"/>
            <a:chExt cx="2440200" cy="2440200"/>
          </a:xfrm>
        </p:grpSpPr>
        <p:sp>
          <p:nvSpPr>
            <p:cNvPr id="1993" name="Google Shape;1993;p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4" name="Google Shape;1994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</a:t>
              </a:r>
              <a:r>
                <a:rPr lang="en" sz="12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or una mirada, un mundo; por una sonrisa, un cielo; por un beso… ¡yo no sé qué te di</a:t>
              </a:r>
              <a:r>
                <a:rPr lang="es-CL" sz="12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era por un beso! (Gustavo Adolfo Bécquer)</a:t>
              </a:r>
              <a:endParaRPr sz="12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>
            <a:off x="5655053" y="3565173"/>
            <a:ext cx="1423800" cy="1423800"/>
            <a:chOff x="3490737" y="1374053"/>
            <a:chExt cx="1423800" cy="1423800"/>
          </a:xfrm>
        </p:grpSpPr>
        <p:sp>
          <p:nvSpPr>
            <p:cNvPr id="1996" name="Google Shape;1996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7" name="Google Shape;1997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0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M</a:t>
              </a:r>
              <a:r>
                <a:rPr lang="en" sz="10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otivo lírico: el amor </a:t>
              </a:r>
              <a:endParaRPr sz="10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3"/>
          <p:cNvSpPr txBox="1">
            <a:spLocks noGrp="1"/>
          </p:cNvSpPr>
          <p:nvPr>
            <p:ph type="title" idx="4294967295"/>
          </p:nvPr>
        </p:nvSpPr>
        <p:spPr>
          <a:xfrm>
            <a:off x="2923225" y="406225"/>
            <a:ext cx="32976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lt1"/>
                </a:solidFill>
              </a:rPr>
              <a:t>bcortes@sanfernandocollege.cl </a:t>
            </a:r>
            <a:endParaRPr sz="2400" b="0" dirty="0">
              <a:solidFill>
                <a:schemeClr val="lt1"/>
              </a:solidFill>
            </a:endParaRPr>
          </a:p>
        </p:txBody>
      </p:sp>
      <p:sp>
        <p:nvSpPr>
          <p:cNvPr id="1969" name="Google Shape;1969;p2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" name="Google Shape;2161;p39">
            <a:extLst>
              <a:ext uri="{FF2B5EF4-FFF2-40B4-BE49-F238E27FC236}">
                <a16:creationId xmlns:a16="http://schemas.microsoft.com/office/drawing/2014/main" xmlns="" id="{2310DCA0-A2F9-4A58-8FE4-3A3FD4BA5B71}"/>
              </a:ext>
            </a:extLst>
          </p:cNvPr>
          <p:cNvSpPr/>
          <p:nvPr/>
        </p:nvSpPr>
        <p:spPr>
          <a:xfrm>
            <a:off x="6511837" y="582450"/>
            <a:ext cx="1735813" cy="1989300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923DEE4-1D32-4B88-A9F3-EBC1B34267F5}"/>
              </a:ext>
            </a:extLst>
          </p:cNvPr>
          <p:cNvSpPr txBox="1"/>
          <p:nvPr/>
        </p:nvSpPr>
        <p:spPr>
          <a:xfrm>
            <a:off x="6691253" y="976935"/>
            <a:ext cx="137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FFC000"/>
                </a:solidFill>
                <a:latin typeface="AR BLANCA" panose="02000000000000000000" pitchFamily="2" charset="0"/>
              </a:rPr>
              <a:t>Escríbeme si tienes        </a:t>
            </a:r>
            <a:r>
              <a:rPr lang="es-CL" sz="2400" b="1" dirty="0">
                <a:solidFill>
                  <a:srgbClr val="00B0F0"/>
                </a:solidFill>
                <a:latin typeface="AR BLANCA" panose="02000000000000000000" pitchFamily="2" charset="0"/>
              </a:rPr>
              <a:t>¿?</a:t>
            </a:r>
            <a:r>
              <a:rPr lang="es-CL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5"/>
          <p:cNvSpPr txBox="1">
            <a:spLocks noGrp="1"/>
          </p:cNvSpPr>
          <p:nvPr>
            <p:ph type="ctrTitle" idx="4294967295"/>
          </p:nvPr>
        </p:nvSpPr>
        <p:spPr>
          <a:xfrm>
            <a:off x="1715250" y="2943844"/>
            <a:ext cx="5713500" cy="8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7200" dirty="0"/>
              <a:t>Es importante recordar!</a:t>
            </a:r>
            <a:endParaRPr sz="7200" dirty="0"/>
          </a:p>
        </p:txBody>
      </p:sp>
      <p:sp>
        <p:nvSpPr>
          <p:cNvPr id="1909" name="Google Shape;1909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1131750" y="116115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>
                <a:solidFill>
                  <a:srgbClr val="0070C0"/>
                </a:solidFill>
              </a:rPr>
              <a:t>L</a:t>
            </a:r>
            <a:r>
              <a:rPr lang="en" sz="4400" dirty="0">
                <a:solidFill>
                  <a:srgbClr val="0070C0"/>
                </a:solidFill>
              </a:rPr>
              <a:t>as obras del género lírico se distinguesn por algunos elementos</a:t>
            </a:r>
            <a:r>
              <a:rPr lang="en" dirty="0">
                <a:solidFill>
                  <a:srgbClr val="0070C0"/>
                </a:solidFill>
              </a:rPr>
              <a:t>: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897" name="Google Shape;1897;p14"/>
          <p:cNvSpPr txBox="1"/>
          <p:nvPr/>
        </p:nvSpPr>
        <p:spPr>
          <a:xfrm>
            <a:off x="1452750" y="1744050"/>
            <a:ext cx="28629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800" b="1" dirty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H</a:t>
            </a:r>
            <a:r>
              <a:rPr lang="en" sz="2800" b="1" dirty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ablante lírico 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800" b="1" dirty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en" sz="2800" b="1" dirty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ctitud lírica 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800" b="1" dirty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  <a:r>
              <a:rPr lang="en" sz="2800" b="1" dirty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bje</a:t>
            </a:r>
            <a:r>
              <a:rPr lang="es-CL" sz="2800" b="1" dirty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en" sz="2800" b="1" dirty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o lírico 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800" b="1" dirty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Motivo lírico</a:t>
            </a:r>
            <a:endParaRPr lang="en" sz="2800" b="1" dirty="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6"/>
          <p:cNvSpPr txBox="1">
            <a:spLocks noGrp="1"/>
          </p:cNvSpPr>
          <p:nvPr>
            <p:ph type="ctrTitle"/>
          </p:nvPr>
        </p:nvSpPr>
        <p:spPr>
          <a:xfrm>
            <a:off x="159381" y="0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Hablante lírico</a:t>
            </a:r>
            <a:endParaRPr b="1" dirty="0"/>
          </a:p>
        </p:txBody>
      </p:sp>
      <p:sp>
        <p:nvSpPr>
          <p:cNvPr id="1915" name="Google Shape;1915;p16"/>
          <p:cNvSpPr txBox="1">
            <a:spLocks noGrp="1"/>
          </p:cNvSpPr>
          <p:nvPr>
            <p:ph type="subTitle" idx="1"/>
          </p:nvPr>
        </p:nvSpPr>
        <p:spPr>
          <a:xfrm>
            <a:off x="1310449" y="1302291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</a:t>
            </a:r>
            <a:r>
              <a:rPr lang="en" dirty="0"/>
              <a:t>s un ser ficti</a:t>
            </a:r>
            <a:r>
              <a:rPr lang="es-CL" dirty="0" err="1"/>
              <a:t>cio</a:t>
            </a:r>
            <a:r>
              <a:rPr lang="es-CL" dirty="0"/>
              <a:t> creado por el poeta, por este expresa sus sentimientos y emociones con respecto a un objeto lírico. Es por esto que en un poema el hablante lírico puede adoptar varias actitudes líricas.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Por ejemplo:  </a:t>
            </a:r>
            <a:r>
              <a:rPr lang="es-CL" dirty="0"/>
              <a:t>un hombre enamorado, una madre, una persona desesperada, </a:t>
            </a:r>
            <a:r>
              <a:rPr lang="es-CL" dirty="0" err="1"/>
              <a:t>etc</a:t>
            </a:r>
            <a:r>
              <a:rPr lang="es-CL" dirty="0"/>
              <a:t>…</a:t>
            </a:r>
            <a:endParaRPr dirty="0"/>
          </a:p>
        </p:txBody>
      </p:sp>
      <p:sp>
        <p:nvSpPr>
          <p:cNvPr id="1916" name="Google Shape;1916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8156417-3B6D-4FDA-A265-881469187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s-CL" b="1" dirty="0"/>
              <a:t>Ejemplo:</a:t>
            </a:r>
          </a:p>
          <a:p>
            <a:pPr marL="101600" indent="0">
              <a:buNone/>
            </a:pPr>
            <a:endParaRPr lang="es-CL" dirty="0"/>
          </a:p>
          <a:p>
            <a:pPr marL="101600" indent="0">
              <a:buNone/>
            </a:pPr>
            <a:r>
              <a:rPr lang="es-CL" dirty="0"/>
              <a:t>Yo no quiero que mi niña golondrina me la vuelvan.</a:t>
            </a:r>
          </a:p>
          <a:p>
            <a:pPr marL="101600" indent="0">
              <a:buNone/>
            </a:pPr>
            <a:r>
              <a:rPr lang="es-CL" dirty="0"/>
              <a:t>Hablante lírico: una madre.</a:t>
            </a:r>
          </a:p>
          <a:p>
            <a:pPr marL="101600" indent="0">
              <a:buNone/>
            </a:pPr>
            <a:endParaRPr lang="es-CL" dirty="0"/>
          </a:p>
          <a:p>
            <a:pPr marL="101600" indent="0">
              <a:buNone/>
            </a:pPr>
            <a:r>
              <a:rPr lang="es-CL" dirty="0"/>
              <a:t>Madre, cuando sea grande ¡ay qué mozo el que tendrás! (Gabriela Mistral)</a:t>
            </a:r>
          </a:p>
          <a:p>
            <a:pPr marL="101600" indent="0">
              <a:buNone/>
            </a:pPr>
            <a:r>
              <a:rPr lang="es-CL" dirty="0">
                <a:solidFill>
                  <a:srgbClr val="0070C0"/>
                </a:solidFill>
              </a:rPr>
              <a:t>Hablante lírico: </a:t>
            </a:r>
            <a:r>
              <a:rPr lang="es-CL" b="1" dirty="0">
                <a:solidFill>
                  <a:srgbClr val="0070C0"/>
                </a:solidFill>
              </a:rPr>
              <a:t>un hijo.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4000" dirty="0"/>
              <a:t>ACTITUD LÍRICA </a:t>
            </a:r>
            <a:endParaRPr sz="4000" dirty="0"/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C0DAB22-47B3-43A8-A4F4-0A384EDE3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Es la forma en la cual el hablante lírico muestra la realidad y expresa sus sentimientos y emociones.</a:t>
            </a:r>
          </a:p>
          <a:p>
            <a:r>
              <a:rPr lang="es-CL" dirty="0"/>
              <a:t>Puede mostrar sus sentimientos por medio de estas tres actitudes básicas:</a:t>
            </a:r>
          </a:p>
          <a:p>
            <a:pPr marL="533400" indent="-457200">
              <a:buAutoNum type="arabicPeriod"/>
            </a:pPr>
            <a:r>
              <a:rPr lang="es-CL" dirty="0"/>
              <a:t>Enunciativa y preferencial </a:t>
            </a:r>
          </a:p>
          <a:p>
            <a:pPr marL="533400" indent="-457200">
              <a:buAutoNum type="arabicPeriod"/>
            </a:pPr>
            <a:r>
              <a:rPr lang="es-CL" dirty="0"/>
              <a:t>Apostrófica o apelativa </a:t>
            </a:r>
          </a:p>
          <a:p>
            <a:pPr marL="533400" indent="-457200">
              <a:buAutoNum type="arabicPeriod"/>
            </a:pPr>
            <a:r>
              <a:rPr lang="es-CL" dirty="0"/>
              <a:t>Lírica, de la canción o carmínica.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0"/>
          <p:cNvSpPr txBox="1">
            <a:spLocks noGrp="1"/>
          </p:cNvSpPr>
          <p:nvPr>
            <p:ph type="body" idx="1"/>
          </p:nvPr>
        </p:nvSpPr>
        <p:spPr>
          <a:xfrm>
            <a:off x="1131750" y="1293505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0070C0"/>
                </a:solidFill>
              </a:rPr>
              <a:t>L</a:t>
            </a:r>
            <a:r>
              <a:rPr lang="en" b="1" dirty="0">
                <a:solidFill>
                  <a:srgbClr val="0070C0"/>
                </a:solidFill>
              </a:rPr>
              <a:t>a inspiración su</a:t>
            </a:r>
            <a:r>
              <a:rPr lang="es-CL" b="1" dirty="0" err="1">
                <a:solidFill>
                  <a:srgbClr val="0070C0"/>
                </a:solidFill>
              </a:rPr>
              <a:t>rge</a:t>
            </a:r>
            <a:r>
              <a:rPr lang="es-CL" b="1" dirty="0">
                <a:solidFill>
                  <a:srgbClr val="0070C0"/>
                </a:solidFill>
              </a:rPr>
              <a:t> del objeto lírico, esto es de algo o alguien que el poeta le produce algún tipo sentimiento o emoción que él expresa a través de su obra.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00B0F0"/>
                </a:solidFill>
              </a:rPr>
              <a:t>Es de aquello que habla el hablante lírico.</a:t>
            </a:r>
          </a:p>
        </p:txBody>
      </p:sp>
      <p:sp>
        <p:nvSpPr>
          <p:cNvPr id="1944" name="Google Shape;1944;p20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objeto lírico </a:t>
            </a:r>
            <a:endParaRPr sz="4800" dirty="0"/>
          </a:p>
        </p:txBody>
      </p:sp>
      <p:sp>
        <p:nvSpPr>
          <p:cNvPr id="1945" name="Google Shape;1945;p20"/>
          <p:cNvSpPr txBox="1">
            <a:spLocks noGrp="1"/>
          </p:cNvSpPr>
          <p:nvPr>
            <p:ph type="body" idx="2"/>
          </p:nvPr>
        </p:nvSpPr>
        <p:spPr>
          <a:xfrm>
            <a:off x="5285863" y="1293505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FFC000"/>
                </a:solidFill>
              </a:rPr>
              <a:t>E</a:t>
            </a:r>
            <a:r>
              <a:rPr lang="en" b="1" dirty="0">
                <a:solidFill>
                  <a:srgbClr val="FFC000"/>
                </a:solidFill>
              </a:rPr>
              <a:t>s la situación o experiencia determinada que inspira, </a:t>
            </a:r>
            <a:r>
              <a:rPr lang="es-CL" b="1" dirty="0">
                <a:solidFill>
                  <a:srgbClr val="FFC000"/>
                </a:solidFill>
              </a:rPr>
              <a:t>da origen al texto poético y sirve al hablante lírico para expresar su interioridad. </a:t>
            </a:r>
            <a:endParaRPr b="1" dirty="0">
              <a:solidFill>
                <a:srgbClr val="FFC000"/>
              </a:solidFill>
            </a:endParaRPr>
          </a:p>
        </p:txBody>
      </p:sp>
      <p:sp>
        <p:nvSpPr>
          <p:cNvPr id="1946" name="Google Shape;1946;p2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21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U</a:t>
            </a:r>
            <a:r>
              <a:rPr lang="en" b="1" dirty="0"/>
              <a:t>n animal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U</a:t>
            </a:r>
            <a:r>
              <a:rPr lang="en" b="1" dirty="0"/>
              <a:t>na cosa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U</a:t>
            </a:r>
            <a:r>
              <a:rPr lang="en" b="1" dirty="0"/>
              <a:t>n objeto personificado </a:t>
            </a:r>
            <a:endParaRPr b="1" dirty="0"/>
          </a:p>
        </p:txBody>
      </p:sp>
      <p:sp>
        <p:nvSpPr>
          <p:cNvPr id="1953" name="Google Shape;1953;p21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L</a:t>
            </a:r>
            <a:r>
              <a:rPr lang="en" b="1" dirty="0"/>
              <a:t>a </a:t>
            </a:r>
            <a:r>
              <a:rPr lang="es-CL" b="1" dirty="0"/>
              <a:t>persona amada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Algún lugar que le traiga recuerdos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Un paisaje </a:t>
            </a:r>
            <a:endParaRPr b="1" dirty="0"/>
          </a:p>
        </p:txBody>
      </p:sp>
      <p:sp>
        <p:nvSpPr>
          <p:cNvPr id="1954" name="Google Shape;1954;p21"/>
          <p:cNvSpPr txBox="1">
            <a:spLocks noGrp="1"/>
          </p:cNvSpPr>
          <p:nvPr>
            <p:ph type="body" idx="3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L</a:t>
            </a:r>
            <a:r>
              <a:rPr lang="en" b="1" dirty="0"/>
              <a:t>a primavera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L</a:t>
            </a:r>
            <a:r>
              <a:rPr lang="en" b="1" dirty="0"/>
              <a:t>a pa</a:t>
            </a:r>
            <a:r>
              <a:rPr lang="es-CL" b="1" dirty="0" err="1"/>
              <a:t>tria</a:t>
            </a:r>
            <a:r>
              <a:rPr lang="es-CL" b="1" dirty="0"/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CL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b="1" dirty="0"/>
              <a:t>Objetos comunes.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5" name="Google Shape;1955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4137B6BB-C1A7-4DE0-9161-A3B25A06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/>
              <a:t>Puede ser: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19"/>
          <p:cNvSpPr txBox="1">
            <a:spLocks noGrp="1"/>
          </p:cNvSpPr>
          <p:nvPr>
            <p:ph type="subTitle" idx="4294967295"/>
          </p:nvPr>
        </p:nvSpPr>
        <p:spPr>
          <a:xfrm>
            <a:off x="1513999" y="1576497"/>
            <a:ext cx="639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200" dirty="0"/>
              <a:t>E</a:t>
            </a:r>
            <a:r>
              <a:rPr lang="en" sz="2200" dirty="0"/>
              <a:t>jemplo: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200" dirty="0"/>
              <a:t>V</a:t>
            </a:r>
            <a:r>
              <a:rPr lang="en" sz="2200" dirty="0"/>
              <a:t>osotras, las familiares inevitables golosas, vosotras, moscas vulgares  me evocáis todas las cosas.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200" b="1" dirty="0"/>
              <a:t>O</a:t>
            </a:r>
            <a:r>
              <a:rPr lang="en" sz="2200" b="1" dirty="0"/>
              <a:t>bjeto lírico: las mos</a:t>
            </a:r>
            <a:r>
              <a:rPr lang="es-CL" sz="2200" b="1" dirty="0"/>
              <a:t>cas.   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CL" sz="22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2200" dirty="0"/>
              <a:t>(Antonio Machado)</a:t>
            </a:r>
            <a:endParaRPr sz="2200" dirty="0"/>
          </a:p>
        </p:txBody>
      </p:sp>
      <p:sp>
        <p:nvSpPr>
          <p:cNvPr id="1937" name="Google Shape;1937;p19"/>
          <p:cNvSpPr/>
          <p:nvPr/>
        </p:nvSpPr>
        <p:spPr>
          <a:xfrm>
            <a:off x="4138258" y="420896"/>
            <a:ext cx="867483" cy="100300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Presentación en pantalla (16:9)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 BLANCA</vt:lpstr>
      <vt:lpstr>Amatic SC</vt:lpstr>
      <vt:lpstr>Wingdings</vt:lpstr>
      <vt:lpstr>Merriweather</vt:lpstr>
      <vt:lpstr>Nathaniel template</vt:lpstr>
      <vt:lpstr>Características del género lírico  Educadora diferencial, Bernardita Cortés Recabarren</vt:lpstr>
      <vt:lpstr>Es importante recordar!</vt:lpstr>
      <vt:lpstr>Las obras del género lírico se distinguesn por algunos elementos:</vt:lpstr>
      <vt:lpstr>Hablante lírico</vt:lpstr>
      <vt:lpstr>Presentación de PowerPoint</vt:lpstr>
      <vt:lpstr> ACTITUD LÍRICA </vt:lpstr>
      <vt:lpstr>objeto lírico </vt:lpstr>
      <vt:lpstr>Puede ser: </vt:lpstr>
      <vt:lpstr>Presentación de PowerPoint</vt:lpstr>
      <vt:lpstr>Motivo lírico</vt:lpstr>
      <vt:lpstr>Generalmente corresponde aun sustantivo abstracto.</vt:lpstr>
      <vt:lpstr>Ejemplo </vt:lpstr>
      <vt:lpstr>bcortes@sanfernandocollege.cl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del género lírico  Educadora diferencial, Bernardita Cortés Recabarren</dc:title>
  <dc:creator>Bernardita</dc:creator>
  <cp:lastModifiedBy>Enlaces</cp:lastModifiedBy>
  <cp:revision>1</cp:revision>
  <dcterms:modified xsi:type="dcterms:W3CDTF">2020-11-03T14:56:34Z</dcterms:modified>
</cp:coreProperties>
</file>