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849" r:id="rId1"/>
  </p:sldMasterIdLst>
  <p:sldIdLst>
    <p:sldId id="256" r:id="rId2"/>
    <p:sldId id="257" r:id="rId3"/>
    <p:sldId id="262" r:id="rId4"/>
    <p:sldId id="263" r:id="rId5"/>
    <p:sldId id="258" r:id="rId6"/>
    <p:sldId id="260" r:id="rId7"/>
    <p:sldId id="259" r:id="rId8"/>
    <p:sldId id="265" r:id="rId9"/>
    <p:sldId id="267" r:id="rId10"/>
    <p:sldId id="266" r:id="rId11"/>
    <p:sldId id="261" r:id="rId12"/>
    <p:sldId id="264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CFEBF8"/>
            </a:gs>
            <a:gs pos="77000">
              <a:srgbClr val="B7D2E0"/>
            </a:gs>
            <a:gs pos="100000">
              <a:srgbClr val="B1CAD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9ACC48CB-D44A-CA42-881A-F7136FD1A3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A5C793D-5B5C-7F49-B6EC-4E17F9C2EFD9}"/>
              </a:ext>
            </a:extLst>
          </p:cNvPr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6B6ACD8-DDDD-574D-A4C8-41EA1160E670}"/>
              </a:ext>
            </a:extLst>
          </p:cNvPr>
          <p:cNvSpPr/>
          <p:nvPr/>
        </p:nvSpPr>
        <p:spPr>
          <a:xfrm>
            <a:off x="1447800" y="1411288"/>
            <a:ext cx="9296400" cy="40354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E62A681-9EA3-774B-BF55-B1C0817AEDB6}"/>
              </a:ext>
            </a:extLst>
          </p:cNvPr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6FAC53FB-516A-EC42-B5B5-CAD58009DC41}"/>
              </a:ext>
            </a:extLst>
          </p:cNvPr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12">
              <a:extLst>
                <a:ext uri="{FF2B5EF4-FFF2-40B4-BE49-F238E27FC236}">
                  <a16:creationId xmlns:a16="http://schemas.microsoft.com/office/drawing/2014/main" id="{41F2F46D-D9DC-BA48-A3A9-9735F7B42037}"/>
                </a:ext>
              </a:extLst>
            </p:cNvPr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>
              <a:extLst>
                <a:ext uri="{FF2B5EF4-FFF2-40B4-BE49-F238E27FC236}">
                  <a16:creationId xmlns:a16="http://schemas.microsoft.com/office/drawing/2014/main" id="{69D2CEFA-89E2-2043-A185-99007E2DCAC1}"/>
                </a:ext>
              </a:extLst>
            </p:cNvPr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>
              <a:extLst>
                <a:ext uri="{FF2B5EF4-FFF2-40B4-BE49-F238E27FC236}">
                  <a16:creationId xmlns:a16="http://schemas.microsoft.com/office/drawing/2014/main" id="{B47EDAA7-1690-584E-BC56-755A2EBF5D0E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19">
            <a:extLst>
              <a:ext uri="{FF2B5EF4-FFF2-40B4-BE49-F238E27FC236}">
                <a16:creationId xmlns:a16="http://schemas.microsoft.com/office/drawing/2014/main" id="{7858F178-BA09-6D43-8AD4-298241EE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18125" y="1341438"/>
            <a:ext cx="1555750" cy="527050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2830241-A227-BF4F-9BAC-64001D32AB0B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13" name="Footer Placeholder 20">
            <a:extLst>
              <a:ext uri="{FF2B5EF4-FFF2-40B4-BE49-F238E27FC236}">
                <a16:creationId xmlns:a16="http://schemas.microsoft.com/office/drawing/2014/main" id="{D84ADD1F-D57A-0C4D-80AE-BD7E3DC9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CA97F919-BDC2-8F44-8B87-B5DF2769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25" y="5211763"/>
            <a:ext cx="2111375" cy="228600"/>
          </a:xfrm>
        </p:spPr>
        <p:txBody>
          <a:bodyPr/>
          <a:lstStyle>
            <a:lvl1pPr>
              <a:defRPr/>
            </a:lvl1pPr>
          </a:lstStyle>
          <a:p>
            <a:fld id="{9BB4CF96-8BEF-E744-ADA5-5BA488B898D2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838371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634-FF32-334D-B504-10F89EB12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FB7B-9939-6E4E-AF9C-63D40B756DBF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832A8-3E4B-FF43-9B91-160F2FB5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8511F-5611-F442-B816-0835269C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9D272-1EC5-4149-BF41-7E26BBB19BE3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832245644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B0359-ACF2-C748-AC16-B21DE09C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3E24-85FA-094F-A10B-9B3C9CD79186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19B77-D140-1444-BA03-7C37E6BE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971D5-0020-E34F-A518-D5FD777C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5576C-1BE3-5540-91C7-C7561DA379FC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190127548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6C6DB-D4F8-A44E-988E-942283EE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2325B-5083-E743-AD01-630B0132BDCF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F26AA-3162-B647-B6BD-EB0E5ED3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50505-F48C-D142-87A2-3A8B613AB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193BE-CBFB-5A4A-B6D6-F52AB183C614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667357219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CFEBF8"/>
            </a:gs>
            <a:gs pos="77000">
              <a:srgbClr val="B7D2E0"/>
            </a:gs>
            <a:gs pos="100000">
              <a:srgbClr val="B1CAD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4FEA45CE-3680-4447-B7F4-6970BF881A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E472740-E8EE-EB43-9168-64CF06B401DC}"/>
              </a:ext>
            </a:extLst>
          </p:cNvPr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B263AEA-651F-934B-BC9A-B8DB59ADD7E4}"/>
              </a:ext>
            </a:extLst>
          </p:cNvPr>
          <p:cNvSpPr/>
          <p:nvPr/>
        </p:nvSpPr>
        <p:spPr>
          <a:xfrm>
            <a:off x="1447800" y="1411288"/>
            <a:ext cx="9296400" cy="40354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D69C284-2644-634A-82F5-8A562FDE1F40}"/>
              </a:ext>
            </a:extLst>
          </p:cNvPr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40B62BC7-C832-C64F-84D7-28728A5EDE03}"/>
              </a:ext>
            </a:extLst>
          </p:cNvPr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12">
              <a:extLst>
                <a:ext uri="{FF2B5EF4-FFF2-40B4-BE49-F238E27FC236}">
                  <a16:creationId xmlns:a16="http://schemas.microsoft.com/office/drawing/2014/main" id="{E6A9241D-EDFB-0C47-84B2-9DF724CED05A}"/>
                </a:ext>
              </a:extLst>
            </p:cNvPr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>
              <a:extLst>
                <a:ext uri="{FF2B5EF4-FFF2-40B4-BE49-F238E27FC236}">
                  <a16:creationId xmlns:a16="http://schemas.microsoft.com/office/drawing/2014/main" id="{B4AAB603-125B-2647-936E-F8C530F35D33}"/>
                </a:ext>
              </a:extLst>
            </p:cNvPr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>
              <a:extLst>
                <a:ext uri="{FF2B5EF4-FFF2-40B4-BE49-F238E27FC236}">
                  <a16:creationId xmlns:a16="http://schemas.microsoft.com/office/drawing/2014/main" id="{42372A38-F114-5B41-92F2-7D27D5083FAB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9AE3326-0FE5-6647-A61F-1A0B9AEB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21300" y="1344613"/>
            <a:ext cx="1555750" cy="530225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045BF7-6857-184E-B8B2-3BA203A0441B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C1DBD8D-619B-BA40-8B97-5F5D6DD9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708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30D5F0C-CC31-ED46-A970-B5C7FBAA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5211763"/>
            <a:ext cx="2112963" cy="228600"/>
          </a:xfrm>
        </p:spPr>
        <p:txBody>
          <a:bodyPr/>
          <a:lstStyle>
            <a:lvl1pPr>
              <a:defRPr/>
            </a:lvl1pPr>
          </a:lstStyle>
          <a:p>
            <a:fld id="{0CFE1E0A-5D1F-EA49-A770-A59E28C21C07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653024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BFFA59-5A53-A244-B47A-44186063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4811F-6BF1-BB4C-82EA-79375A5AF586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6FC98B-6629-9641-9DC1-C5418D80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431522-0235-CD4F-9F3E-5FE2A333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4FF33-5CC6-3849-885B-3E385E70CDD7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315026427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7BF42C-5146-694A-876A-4FED3E2A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83C5-B521-934B-9AFB-8671C9AB5E13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F72F7D-CD03-CE43-8EC7-3CBA47B7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D10ADE-F31A-9841-AFE3-D5A26044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19E26-97BF-D24B-B4B9-986F40C94457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460613542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2FFF44-1B0D-7448-AECA-C6339135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95148-8AE8-F041-BE46-A48D148DE469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D68A6C-CAB4-C242-9642-7CDDC095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67F906-3D43-3C4E-ADAB-8B6C3895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15868-2068-544E-A52C-D957E7FD91E4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725765951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FFEA47C-227B-934A-9281-CFFB532B2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7EF2E-B09A-2D46-8082-FA4A443DEA84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F1C59DD-E5EE-7E4F-AFAE-1B885143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35A7AB5-C662-C645-8D2B-E0BF6D71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8517D-DBF2-0944-8BA9-2C653E040126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2810987132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95696A-3AB3-9149-A3DF-0F42B12152D8}"/>
              </a:ext>
            </a:extLst>
          </p:cNvPr>
          <p:cNvSpPr/>
          <p:nvPr/>
        </p:nvSpPr>
        <p:spPr>
          <a:xfrm>
            <a:off x="246063" y="238125"/>
            <a:ext cx="8531225" cy="6381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5319535-35C4-034F-8D4C-EEC57BC83F7F}"/>
              </a:ext>
            </a:extLst>
          </p:cNvPr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5B63E2D-11A1-F04B-9797-CE24A82083BC}"/>
              </a:ext>
            </a:extLst>
          </p:cNvPr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775DEBE-46C0-734F-B012-83E91803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898E-E01A-D245-BEC4-FB8B70633469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B76BF51-C86E-C548-ADD7-7B70BABC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72B613D3-1346-964E-9CBC-BEF6D553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3363" y="6223000"/>
            <a:ext cx="1463675" cy="2746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51292F-6CFE-624D-9F42-300CE0437028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418994157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B29E5A-1DD4-2646-B1C3-E927B39DD2DE}"/>
              </a:ext>
            </a:extLst>
          </p:cNvPr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CD3E91C-A387-0240-AA25-402C033AB846}"/>
              </a:ext>
            </a:extLst>
          </p:cNvPr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BF6E057-0EFC-9349-88CB-A3EF3DC5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00368365-FE4A-0B44-934F-913890144A87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45993E4-A8C9-A542-AD3B-89D2AA50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9C3B344-A139-5444-B60A-654589E1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6538" y="6227763"/>
            <a:ext cx="1463675" cy="2730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29765B-93D3-444E-9317-E563ED351EFF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524448900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3FCFFB3-10D3-DE42-AA6E-E79A5FE457C5}"/>
              </a:ext>
            </a:extLst>
          </p:cNvPr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9ED4924A-C514-AE4B-A1A7-DFAE5A4D7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42938"/>
            <a:ext cx="1005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87A3B7C1-249F-B341-9147-7F1C659B2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3438"/>
            <a:ext cx="1005840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text styles</a:t>
            </a:r>
          </a:p>
          <a:p>
            <a:pPr lvl="1"/>
            <a:r>
              <a:rPr lang="en-US" altLang="es-CL"/>
              <a:t>Second level</a:t>
            </a:r>
          </a:p>
          <a:p>
            <a:pPr lvl="2"/>
            <a:r>
              <a:rPr lang="en-US" altLang="es-CL"/>
              <a:t>Third level</a:t>
            </a:r>
          </a:p>
          <a:p>
            <a:pPr lvl="3"/>
            <a:r>
              <a:rPr lang="en-US" altLang="es-CL"/>
              <a:t>Fourth level</a:t>
            </a:r>
          </a:p>
          <a:p>
            <a:pPr lvl="4"/>
            <a:r>
              <a:rPr lang="en-US" altLang="es-C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E0594-454E-3645-A254-924838079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4638" y="6307138"/>
            <a:ext cx="274320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7CAE25-2164-204F-BDA7-67B6CBC96158}" type="datetimeFigureOut">
              <a:rPr lang="es-CL"/>
              <a:pPr>
                <a:defRPr/>
              </a:pPr>
              <a:t>10-11-20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E97CE-A7CB-E54F-A99C-30B9D9A61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89325" y="6307138"/>
            <a:ext cx="521335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DBF79-709E-D24A-98FA-A602C13CC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69563" y="6307138"/>
            <a:ext cx="1463675" cy="2746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04040"/>
                </a:solidFill>
              </a:defRPr>
            </a:lvl1pPr>
          </a:lstStyle>
          <a:p>
            <a:fld id="{EA506725-0DB3-3849-A472-A99A8462CE40}" type="slidenum">
              <a:rPr lang="es-CL" altLang="es-CL"/>
              <a:pPr/>
              <a:t>‹Nº›</a:t>
            </a:fld>
            <a:endParaRPr lang="es-C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5" r:id="rId2"/>
    <p:sldLayoutId id="2147483903" r:id="rId3"/>
    <p:sldLayoutId id="2147483896" r:id="rId4"/>
    <p:sldLayoutId id="2147483897" r:id="rId5"/>
    <p:sldLayoutId id="2147483898" r:id="rId6"/>
    <p:sldLayoutId id="2147483899" r:id="rId7"/>
    <p:sldLayoutId id="2147483904" r:id="rId8"/>
    <p:sldLayoutId id="2147483905" r:id="rId9"/>
    <p:sldLayoutId id="2147483900" r:id="rId10"/>
    <p:sldLayoutId id="2147483901" r:id="rId11"/>
  </p:sldLayoutIdLst>
  <p:transition spd="slow">
    <p:split orient="vert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dirty="0">
          <a:solidFill>
            <a:srgbClr val="262626"/>
          </a:solidFill>
          <a:latin typeface="+mj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9pPr>
    </p:titleStyle>
    <p:bodyStyle>
      <a:lvl1pPr marL="182563" indent="-182563" algn="l" rtl="0" eaLnBrk="0" fontAlgn="base" hangingPunct="0">
        <a:spcBef>
          <a:spcPts val="9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uWphxWm-_Y&amp;t=201s" TargetMode="External"/><Relationship Id="rId2" Type="http://schemas.openxmlformats.org/officeDocument/2006/relationships/hyperlink" Target="https://www.youtube.com/watch?v=kXwJOefEjJ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C6212C4-0046-524F-80E8-EE17B37CA6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46275" y="179388"/>
            <a:ext cx="10245725" cy="1016000"/>
          </a:xfrm>
        </p:spPr>
        <p:txBody>
          <a:bodyPr/>
          <a:lstStyle/>
          <a:p>
            <a:pPr algn="l" eaLnBrk="1" hangingPunct="1"/>
            <a:r>
              <a:rPr lang="es-ES" altLang="es-CL" sz="2000" b="1" cap="none">
                <a:solidFill>
                  <a:srgbClr val="262626"/>
                </a:solidFill>
                <a:latin typeface="Arial" panose="020B0604020202020204" pitchFamily="34" charset="0"/>
                <a:ea typeface="Segoe UI" pitchFamily="34" charset="0"/>
                <a:cs typeface="Segoe UI" pitchFamily="34" charset="0"/>
              </a:rPr>
              <a:t>              SAN FERNANDO COLLEGE </a:t>
            </a:r>
            <a:r>
              <a:rPr lang="es-CL" altLang="es-CL" sz="2000" b="1" cap="none">
                <a:solidFill>
                  <a:srgbClr val="262626"/>
                </a:solidFill>
                <a:latin typeface="Arial" panose="020B0604020202020204" pitchFamily="34" charset="0"/>
                <a:ea typeface="Segoe UI" pitchFamily="34" charset="0"/>
                <a:cs typeface="Segoe UI" pitchFamily="34" charset="0"/>
              </a:rPr>
              <a:t>​  </a:t>
            </a:r>
            <a:br>
              <a:rPr lang="es-CL" altLang="es-CL" sz="2000" b="1" cap="none">
                <a:solidFill>
                  <a:srgbClr val="262626"/>
                </a:solidFill>
                <a:latin typeface="Arial" panose="020B0604020202020204" pitchFamily="34" charset="0"/>
                <a:ea typeface="Segoe UI" pitchFamily="34" charset="0"/>
                <a:cs typeface="Segoe UI" pitchFamily="34" charset="0"/>
              </a:rPr>
            </a:br>
            <a:r>
              <a:rPr lang="es-CL" altLang="es-CL" sz="2000" b="1" cap="none">
                <a:solidFill>
                  <a:srgbClr val="262626"/>
                </a:solidFill>
                <a:latin typeface="Arial" panose="020B0604020202020204" pitchFamily="34" charset="0"/>
                <a:ea typeface="Segoe UI" pitchFamily="34" charset="0"/>
                <a:cs typeface="Segoe UI" pitchFamily="34" charset="0"/>
              </a:rPr>
              <a:t>              </a:t>
            </a:r>
            <a:r>
              <a:rPr lang="es-ES" altLang="es-CL" sz="2000" b="1" cap="none">
                <a:solidFill>
                  <a:srgbClr val="262626"/>
                </a:solidFill>
                <a:latin typeface="Arial" panose="020B0604020202020204" pitchFamily="34" charset="0"/>
                <a:ea typeface="Segoe UI" pitchFamily="34" charset="0"/>
                <a:cs typeface="Segoe UI" pitchFamily="34" charset="0"/>
              </a:rPr>
              <a:t>PROGRAMA DE INTEGRACIÓN ESCOLAR</a:t>
            </a:r>
            <a:r>
              <a:rPr altLang="es-CL" sz="2000" b="1" cap="none">
                <a:solidFill>
                  <a:srgbClr val="262626"/>
                </a:solidFill>
                <a:latin typeface="Arial" panose="020B0604020202020204" pitchFamily="34" charset="0"/>
                <a:ea typeface="Segoe UI" pitchFamily="34" charset="0"/>
                <a:cs typeface="Segoe UI" pitchFamily="34" charset="0"/>
              </a:rPr>
              <a:t>​</a:t>
            </a:r>
            <a:br>
              <a:rPr altLang="es-CL" sz="2000" b="1" cap="none">
                <a:solidFill>
                  <a:srgbClr val="262626"/>
                </a:solidFill>
                <a:latin typeface="Arial" panose="020B0604020202020204" pitchFamily="34" charset="0"/>
                <a:ea typeface="Segoe UI" pitchFamily="34" charset="0"/>
                <a:cs typeface="Segoe UI" pitchFamily="34" charset="0"/>
              </a:rPr>
            </a:br>
            <a:r>
              <a:rPr altLang="es-CL" sz="2000" b="1" cap="none">
                <a:solidFill>
                  <a:srgbClr val="262626"/>
                </a:solidFill>
                <a:latin typeface="Arial" panose="020B0604020202020204" pitchFamily="34" charset="0"/>
                <a:ea typeface="Segoe UI" pitchFamily="34" charset="0"/>
                <a:cs typeface="Segoe UI" pitchFamily="34" charset="0"/>
              </a:rPr>
              <a:t>              </a:t>
            </a:r>
            <a:r>
              <a:rPr lang="es-ES" altLang="es-CL" sz="2000" b="1" cap="none">
                <a:solidFill>
                  <a:srgbClr val="262626"/>
                </a:solidFill>
                <a:latin typeface="Arial" panose="020B0604020202020204" pitchFamily="34" charset="0"/>
                <a:ea typeface="Segoe UI" pitchFamily="34" charset="0"/>
                <a:cs typeface="Segoe UI" pitchFamily="34" charset="0"/>
              </a:rPr>
              <a:t>PROF ESPECIALISTA:CARLA PEREIRA S</a:t>
            </a:r>
            <a:endParaRPr lang="es-CL" altLang="es-CL" sz="2000" cap="none">
              <a:solidFill>
                <a:srgbClr val="262626"/>
              </a:solidFill>
            </a:endParaRP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8D740BD3-5C0F-BC42-86A2-9D5689CD61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95438" y="1773238"/>
            <a:ext cx="9918700" cy="2390775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ES" altLang="es-CL" sz="6400" b="1" dirty="0">
                <a:latin typeface="Arial" panose="020B0604020202020204" pitchFamily="34" charset="0"/>
                <a:cs typeface="Arial" panose="020B0604020202020204" pitchFamily="34" charset="0"/>
              </a:rPr>
              <a:t>MATERIAL COMPLEMENTARIO MATEMÀTICAS REFLEXIÓN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ES" altLang="es-CL" sz="6400" b="1" dirty="0">
                <a:latin typeface="Arial" panose="020B0604020202020204" pitchFamily="34" charset="0"/>
                <a:cs typeface="Arial" panose="020B0604020202020204" pitchFamily="34" charset="0"/>
              </a:rPr>
              <a:t>Y ROTACION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s-ES" altLang="es-CL" sz="4800" b="1" dirty="0"/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s-CL" altLang="es-CL" sz="4800" b="1" dirty="0"/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B6ACBDAB-71E8-BD49-83BE-FFD8C1BDF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230188"/>
            <a:ext cx="9937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6">
            <a:extLst>
              <a:ext uri="{FF2B5EF4-FFF2-40B4-BE49-F238E27FC236}">
                <a16:creationId xmlns:a16="http://schemas.microsoft.com/office/drawing/2014/main" id="{8EE04B35-6CBB-5849-92C2-78FC6981F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4164013"/>
            <a:ext cx="8443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3600" b="1">
                <a:latin typeface="Arial" panose="020B0604020202020204" pitchFamily="34" charset="0"/>
                <a:cs typeface="Calibri" panose="020F0502020204030204" pitchFamily="34" charset="0"/>
              </a:rPr>
              <a:t>Curso:</a:t>
            </a:r>
            <a:r>
              <a:rPr lang="es-ES" altLang="es-CL" sz="3600">
                <a:latin typeface="Arial" panose="020B0604020202020204" pitchFamily="34" charset="0"/>
                <a:cs typeface="Calibri" panose="020F0502020204030204" pitchFamily="34" charset="0"/>
              </a:rPr>
              <a:t> 5° Año básico "A" - "B" - "C"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A3C0B-FBBE-B740-9673-56A986334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>
                <a:solidFill>
                  <a:schemeClr val="tx1">
                    <a:lumMod val="85000"/>
                    <a:lumOff val="15000"/>
                  </a:schemeClr>
                </a:solidFill>
              </a:rPr>
              <a:t>VEAMOS EJEMPLO DE ROTACIÓN SEGÚN ÁNGULOS  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7F8F953B-94C2-3A44-A25A-6C935B4CD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2181225"/>
            <a:ext cx="5162550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B2D4D99-2E12-3F41-AA0D-971EFA3A7B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650" y="2014538"/>
            <a:ext cx="5721350" cy="3767137"/>
          </a:xfrm>
        </p:spPr>
      </p:pic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47171AD-997B-F344-9037-EBAFEBEA1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66700"/>
            <a:ext cx="10058400" cy="21812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CL">
                <a:solidFill>
                  <a:schemeClr val="tx1">
                    <a:lumMod val="85000"/>
                    <a:lumOff val="15000"/>
                  </a:schemeClr>
                </a:solidFill>
              </a:rPr>
              <a:t>PARA PROFUNDIZAR EL CONCEPTO DE REFLEXIÓN Y  ROTACIÓN VISITA LOS SIGUIENTE LINKS</a:t>
            </a:r>
            <a:endParaRPr lang="es-CL" altLang="es-CL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387" name="TextBox 4">
            <a:extLst>
              <a:ext uri="{FF2B5EF4-FFF2-40B4-BE49-F238E27FC236}">
                <a16:creationId xmlns:a16="http://schemas.microsoft.com/office/drawing/2014/main" id="{95BE3174-C33C-644C-A973-E2BE865F4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2557463"/>
            <a:ext cx="115506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CL" altLang="es-CL" sz="3600">
                <a:hlinkClick r:id="rId2"/>
              </a:rPr>
              <a:t>https://www.youtube.com/watch?v=kXwJOefEjJs</a:t>
            </a:r>
            <a:endParaRPr lang="es-CL" altLang="es-CL" sz="3600"/>
          </a:p>
          <a:p>
            <a:pPr eaLnBrk="1" hangingPunct="1"/>
            <a:endParaRPr lang="es-CL" altLang="es-CL" sz="3600"/>
          </a:p>
          <a:p>
            <a:pPr eaLnBrk="1" hangingPunct="1"/>
            <a:r>
              <a:rPr lang="es-CL" altLang="es-CL" sz="3600">
                <a:hlinkClick r:id="rId3"/>
              </a:rPr>
              <a:t>https://www.youtube.com/watch?v=IuWphxWm-_Y&amp;t=201s</a:t>
            </a:r>
            <a:endParaRPr lang="es-CL" altLang="es-CL" sz="3600"/>
          </a:p>
          <a:p>
            <a:pPr eaLnBrk="1" hangingPunct="1"/>
            <a:endParaRPr lang="es-CL" altLang="es-CL" sz="3600"/>
          </a:p>
          <a:p>
            <a:pPr eaLnBrk="1" hangingPunct="1"/>
            <a:endParaRPr lang="es-CL" altLang="es-CL" sz="3600"/>
          </a:p>
        </p:txBody>
      </p:sp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2305CA6-994E-DD40-A406-0B8B72F0E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61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2266-C37F-8C42-921C-23ACEC603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52388"/>
            <a:ext cx="10018712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b="1">
                <a:solidFill>
                  <a:schemeClr val="accent5">
                    <a:lumMod val="75000"/>
                  </a:schemeClr>
                </a:solidFill>
              </a:rPr>
              <a:t>OBJETIVO A TRABAJAR </a:t>
            </a:r>
            <a:endParaRPr lang="es-CL" sz="44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E8993-1CAF-1645-A00D-65A02BB34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450" y="908050"/>
            <a:ext cx="10018713" cy="5056188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ES" sz="3200" dirty="0">
                <a:solidFill>
                  <a:srgbClr val="FF0000"/>
                </a:solidFill>
              </a:rPr>
              <a:t>OA18: </a:t>
            </a:r>
            <a:r>
              <a:rPr lang="es-ES" sz="3200" dirty="0"/>
              <a:t>DEMOSTRAR QUE COMPRENDEN EL CONCEPTO DE CONGRUENCIA, USANDO LA REFLEXIÓN Y LA ROTACIÓN EN CUADRÍCULA Y MEDIANTE SOFWARE GEOMÉTRICA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s-CL" sz="3200" dirty="0">
              <a:solidFill>
                <a:srgbClr val="FF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s-CL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8E6F-D8A5-0A4C-8F67-8767039F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165100"/>
            <a:ext cx="10018712" cy="1101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>
                <a:solidFill>
                  <a:schemeClr val="accent5">
                    <a:lumMod val="75000"/>
                  </a:schemeClr>
                </a:solidFill>
              </a:rPr>
              <a:t>CONCEPTO DE CONGRUENCIA </a:t>
            </a:r>
            <a:endParaRPr lang="es-CL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960C44-59C5-A74D-90A0-44CF8C209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133475"/>
            <a:ext cx="10018713" cy="3508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s-ES" sz="3200" dirty="0"/>
              <a:t>DOS FIGURAS SON CONGRUENTES SI TIENEN EL MISMO </a:t>
            </a:r>
            <a:r>
              <a:rPr lang="es-ES" sz="3200" b="1" dirty="0">
                <a:solidFill>
                  <a:schemeClr val="accent5">
                    <a:lumMod val="75000"/>
                  </a:schemeClr>
                </a:solidFill>
              </a:rPr>
              <a:t>TAMAÑO, ÀREA, ÀNGULOS INTERNOS Y LA MEDIDA DE SUS LADOS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s-E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s-CL" dirty="0"/>
          </a:p>
        </p:txBody>
      </p:sp>
      <p:pic>
        <p:nvPicPr>
          <p:cNvPr id="8196" name="Picture 8">
            <a:extLst>
              <a:ext uri="{FF2B5EF4-FFF2-40B4-BE49-F238E27FC236}">
                <a16:creationId xmlns:a16="http://schemas.microsoft.com/office/drawing/2014/main" id="{B70E0D17-5616-6544-82F8-2A4AF7F6F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3" y="3429000"/>
            <a:ext cx="854075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Diagram&#10;&#10;Description automatically generated">
            <a:extLst>
              <a:ext uri="{FF2B5EF4-FFF2-40B4-BE49-F238E27FC236}">
                <a16:creationId xmlns:a16="http://schemas.microsoft.com/office/drawing/2014/main" id="{6557EDF6-9346-F446-AF4A-69AD4022A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12247563" cy="68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3F6FE72-92C5-5947-8D19-317986AB0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5600" y="190500"/>
            <a:ext cx="10018713" cy="876300"/>
          </a:xfrm>
        </p:spPr>
        <p:txBody>
          <a:bodyPr/>
          <a:lstStyle/>
          <a:p>
            <a:pPr eaLnBrk="1" hangingPunct="1"/>
            <a:r>
              <a:rPr lang="es-ES" altLang="es-CL" b="1"/>
              <a:t>REFLEXIÒN</a:t>
            </a:r>
            <a:r>
              <a:rPr lang="es-ES" altLang="es-CL"/>
              <a:t> </a:t>
            </a:r>
            <a:endParaRPr lang="es-CL" alt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8279B-E4BB-A34B-82F0-6F69DD0AD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066800"/>
            <a:ext cx="11798300" cy="57912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ES" sz="2800" b="1" dirty="0">
                <a:solidFill>
                  <a:schemeClr val="accent5">
                    <a:lumMod val="75000"/>
                  </a:schemeClr>
                </a:solidFill>
              </a:rPr>
              <a:t>La REFLEXIÓN CONSISTE REFLEJAR UNA FIGURA COMO SI FUERA EN UN ESPEJO.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ES" sz="2800" b="1" dirty="0">
                <a:solidFill>
                  <a:schemeClr val="accent5">
                    <a:lumMod val="75000"/>
                  </a:schemeClr>
                </a:solidFill>
              </a:rPr>
              <a:t>PARA LO CUAL ES NECESARIO TRAZAR UN EJE DE SIMETRÍA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ES" sz="2800" b="1" dirty="0">
                <a:solidFill>
                  <a:schemeClr val="accent5">
                    <a:lumMod val="75000"/>
                  </a:schemeClr>
                </a:solidFill>
              </a:rPr>
              <a:t>ES IMPORTANTE CONSIDERAR QUÉ: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ES" sz="2800" b="1" dirty="0">
                <a:solidFill>
                  <a:schemeClr val="accent5">
                    <a:lumMod val="75000"/>
                  </a:schemeClr>
                </a:solidFill>
              </a:rPr>
              <a:t>LOS PUNTOS DE LA FIGURA INICIAL Y LOS DE LA IMAGEN FINAL ESTÁN A LA MISMA DISTANCIA DEL EJE DE SIMETRÍA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ES" sz="2800" b="1" dirty="0">
                <a:solidFill>
                  <a:schemeClr val="accent5">
                    <a:lumMod val="75000"/>
                  </a:schemeClr>
                </a:solidFill>
              </a:rPr>
              <a:t>LA LÍNEA QUE UNE LOS PUNTOS CON SU IMAGEN FORMAN UN ÁNGULO RECTO 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s-ES" sz="2800" dirty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s-ES" sz="2800" dirty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s-CL" dirty="0"/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E25C2465-4EAD-664B-AEF8-F0BF27762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4627563"/>
            <a:ext cx="4479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6F65-E313-A648-9AD4-E3BBA9042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38" y="325438"/>
            <a:ext cx="10948987" cy="1066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b="1">
                <a:solidFill>
                  <a:schemeClr val="accent5">
                    <a:lumMod val="75000"/>
                  </a:schemeClr>
                </a:solidFill>
              </a:rPr>
              <a:t>CARACTERÍSTICAS DE LAS REFLEXIONES  </a:t>
            </a:r>
            <a:r>
              <a:rPr lang="es-E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s-CL" sz="3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A6B5B-71D9-0848-AC5F-D25218AFF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625" y="1392238"/>
            <a:ext cx="10948988" cy="5140325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CL" sz="2800" dirty="0"/>
              <a:t>UN OBJETO Y SUS REFLEXIÓN SON SIMÉTRICOS SOBRE LA RECTA DE REFLEXIÓN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CL" sz="2800" dirty="0"/>
              <a:t>UN OBJETO Y SU REFLEXIÓN SON CONGRUENTES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CL" sz="2800" dirty="0"/>
              <a:t>UN OBJETO Y SU REFLEXIÓN SON SIMILARES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Garamond" panose="02020404030301010803" pitchFamily="18" charset="0"/>
              <a:buNone/>
              <a:defRPr/>
            </a:pPr>
            <a:endParaRPr lang="es-CL" sz="2800" dirty="0"/>
          </a:p>
        </p:txBody>
      </p:sp>
      <p:pic>
        <p:nvPicPr>
          <p:cNvPr id="11268" name="Picture 4" descr="Shape&#10;&#10;Description automatically generated">
            <a:extLst>
              <a:ext uri="{FF2B5EF4-FFF2-40B4-BE49-F238E27FC236}">
                <a16:creationId xmlns:a16="http://schemas.microsoft.com/office/drawing/2014/main" id="{9864878A-5149-D74D-8EFC-6B27F11B8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59175"/>
            <a:ext cx="4135438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>
            <a:extLst>
              <a:ext uri="{FF2B5EF4-FFF2-40B4-BE49-F238E27FC236}">
                <a16:creationId xmlns:a16="http://schemas.microsoft.com/office/drawing/2014/main" id="{D0B7DC0C-D7EA-CF46-A442-0B7642F87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63" y="3559175"/>
            <a:ext cx="5891212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>
            <a:extLst>
              <a:ext uri="{FF2B5EF4-FFF2-40B4-BE49-F238E27FC236}">
                <a16:creationId xmlns:a16="http://schemas.microsoft.com/office/drawing/2014/main" id="{8036BEDD-14E7-8141-9F7F-0E52D86EBE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938"/>
            <a:ext cx="10058400" cy="777875"/>
          </a:xfrm>
        </p:spPr>
        <p:txBody>
          <a:bodyPr/>
          <a:lstStyle/>
          <a:p>
            <a:pPr eaLnBrk="1" hangingPunct="1"/>
            <a:r>
              <a:rPr lang="es-CL" altLang="es-CL"/>
              <a:t>EJEMPLO REFLEJAR PUNTOS </a:t>
            </a:r>
          </a:p>
        </p:txBody>
      </p:sp>
      <p:pic>
        <p:nvPicPr>
          <p:cNvPr id="12291" name="Content Placeholder 8" descr="Chart, line chart&#10;&#10;Description automatically generated">
            <a:extLst>
              <a:ext uri="{FF2B5EF4-FFF2-40B4-BE49-F238E27FC236}">
                <a16:creationId xmlns:a16="http://schemas.microsoft.com/office/drawing/2014/main" id="{7543464E-A196-2D4B-8648-3696AC3B10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125" y="1462088"/>
            <a:ext cx="10944225" cy="5135562"/>
          </a:xfrm>
        </p:spPr>
      </p:pic>
    </p:spTree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D6CB7AA-7F19-934A-85A1-9D46F1661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altLang="es-CL" b="1">
                <a:solidFill>
                  <a:srgbClr val="7030A0"/>
                </a:solidFill>
              </a:rPr>
              <a:t>ROTACIÓN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DA4867F-DB5B-A34C-B22E-21C497F9EA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0850" y="2103438"/>
            <a:ext cx="11295063" cy="3932237"/>
          </a:xfrm>
        </p:spPr>
        <p:txBody>
          <a:bodyPr/>
          <a:lstStyle/>
          <a:p>
            <a:pPr eaLnBrk="1" hangingPunct="1"/>
            <a:r>
              <a:rPr lang="es-CL" altLang="es-CL" sz="2400" b="1"/>
              <a:t>MOVIMIENTO QUE REALIZA UNA FIGURA EN BASE A UN PUNTO DADO</a:t>
            </a:r>
          </a:p>
          <a:p>
            <a:pPr eaLnBrk="1" hangingPunct="1"/>
            <a:r>
              <a:rPr lang="es-CL" altLang="es-CL" sz="2400" b="1"/>
              <a:t>PERO HAY QUE TENER PRESENTE QUE:</a:t>
            </a:r>
          </a:p>
          <a:p>
            <a:pPr eaLnBrk="1" hangingPunct="1"/>
            <a:r>
              <a:rPr lang="es-CL" altLang="es-CL" sz="2400" b="1">
                <a:solidFill>
                  <a:srgbClr val="FF0000"/>
                </a:solidFill>
              </a:rPr>
              <a:t>LA MEDIDA DE SUS ÁNGULOS NO CAMBIA </a:t>
            </a:r>
          </a:p>
          <a:p>
            <a:pPr eaLnBrk="1" hangingPunct="1"/>
            <a:r>
              <a:rPr lang="es-CL" altLang="es-CL" sz="2400" b="1">
                <a:solidFill>
                  <a:srgbClr val="FF0000"/>
                </a:solidFill>
              </a:rPr>
              <a:t>LA MEDIDA DE SUS LADOS NO CAMBIA </a:t>
            </a:r>
          </a:p>
          <a:p>
            <a:pPr eaLnBrk="1" hangingPunct="1"/>
            <a:r>
              <a:rPr lang="es-CL" altLang="es-CL" sz="2400" b="1">
                <a:solidFill>
                  <a:srgbClr val="FF0000"/>
                </a:solidFill>
              </a:rPr>
              <a:t>SU FORMA Y TAMAÑO TAMPOCO CAMBIAN </a:t>
            </a:r>
          </a:p>
          <a:p>
            <a:pPr eaLnBrk="1" hangingPunct="1"/>
            <a:r>
              <a:rPr lang="es-CL" altLang="es-CL" sz="2400" b="1">
                <a:solidFill>
                  <a:srgbClr val="FF0000"/>
                </a:solidFill>
              </a:rPr>
              <a:t>LO ÚNICO QUE CAMBIA ES SU POSICIÓN </a:t>
            </a:r>
          </a:p>
        </p:txBody>
      </p:sp>
      <p:pic>
        <p:nvPicPr>
          <p:cNvPr id="5" name="Picture 4" descr="Shape, polygon&#10;&#10;Description automatically generated">
            <a:extLst>
              <a:ext uri="{FF2B5EF4-FFF2-40B4-BE49-F238E27FC236}">
                <a16:creationId xmlns:a16="http://schemas.microsoft.com/office/drawing/2014/main" id="{F4053C57-AC39-E543-8344-F7A5FE80E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3255963"/>
            <a:ext cx="2778125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DB64-46BA-DD47-ADFA-1DB7F8F8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>
                <a:solidFill>
                  <a:schemeClr val="tx1">
                    <a:lumMod val="85000"/>
                    <a:lumOff val="15000"/>
                  </a:schemeClr>
                </a:solidFill>
              </a:rPr>
              <a:t>ELEMENTOS QUE DETERMINEN LA ROTACIÓN 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3F7FA0FE-5B90-5E4F-8D37-F1DDD0917E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7838" y="2103438"/>
            <a:ext cx="11155362" cy="3932237"/>
          </a:xfrm>
        </p:spPr>
        <p:txBody>
          <a:bodyPr/>
          <a:lstStyle/>
          <a:p>
            <a:pPr eaLnBrk="1" hangingPunct="1"/>
            <a:r>
              <a:rPr lang="es-CL" altLang="es-CL" sz="2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ÁNGULO: </a:t>
            </a:r>
            <a:r>
              <a:rPr lang="es-CL" altLang="es-CL" sz="2400" b="1">
                <a:latin typeface="Arial" panose="020B0604020202020204" pitchFamily="34" charset="0"/>
                <a:cs typeface="Arial" panose="020B0604020202020204" pitchFamily="34" charset="0"/>
              </a:rPr>
              <a:t>DETERMINA A AMPLITUD DE ROTACIÓN </a:t>
            </a:r>
          </a:p>
          <a:p>
            <a:pPr eaLnBrk="1" hangingPunct="1"/>
            <a:r>
              <a:rPr lang="es-CL" altLang="es-CL" sz="2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DE ROTACIÓN : </a:t>
            </a:r>
            <a:r>
              <a:rPr lang="es-CL" altLang="es-CL" sz="2400" b="1">
                <a:latin typeface="Arial" panose="020B0604020202020204" pitchFamily="34" charset="0"/>
                <a:cs typeface="Arial" panose="020B0604020202020204" pitchFamily="34" charset="0"/>
              </a:rPr>
              <a:t>ES EL PUNTO DE LA FIGURA QUE SE MANTIENE EN EL MISMO LUGAR   </a:t>
            </a:r>
          </a:p>
          <a:p>
            <a:pPr eaLnBrk="1" hangingPunct="1"/>
            <a:r>
              <a:rPr lang="es-CL" altLang="es-CL" sz="2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SENTIDO: </a:t>
            </a:r>
            <a:r>
              <a:rPr lang="es-CL" altLang="es-CL" sz="2400" b="1">
                <a:latin typeface="Arial" panose="020B0604020202020204" pitchFamily="34" charset="0"/>
                <a:cs typeface="Arial" panose="020B0604020202020204" pitchFamily="34" charset="0"/>
              </a:rPr>
              <a:t>ES HACIA DONDE ROTA LA FIGURA. ESTE PUEDE SER:</a:t>
            </a:r>
          </a:p>
          <a:p>
            <a:pPr eaLnBrk="1" hangingPunct="1"/>
            <a:r>
              <a:rPr lang="es-CL" altLang="es-CL" sz="2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DERECHA: </a:t>
            </a:r>
            <a:r>
              <a:rPr lang="es-CL" altLang="es-CL" sz="2400" b="1">
                <a:latin typeface="Arial" panose="020B0604020202020204" pitchFamily="34" charset="0"/>
                <a:cs typeface="Arial" panose="020B0604020202020204" pitchFamily="34" charset="0"/>
              </a:rPr>
              <a:t>EN EL MISMO SENTIDO DE LAS AGUJAS DEL RELOJ </a:t>
            </a:r>
          </a:p>
          <a:p>
            <a:pPr eaLnBrk="1" hangingPunct="1"/>
            <a:r>
              <a:rPr lang="es-CL" altLang="es-CL" sz="2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IZQUIERDA: </a:t>
            </a:r>
            <a:r>
              <a:rPr lang="es-CL" altLang="es-CL" sz="2400" b="1">
                <a:latin typeface="Arial" panose="020B0604020202020204" pitchFamily="34" charset="0"/>
                <a:cs typeface="Arial" panose="020B0604020202020204" pitchFamily="34" charset="0"/>
              </a:rPr>
              <a:t>EN EL SENTIDO CONTRARIO DE LAS AGUJAS DEL RELOJ  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s-CL" altLang="es-CL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es-CL" altLang="es-CL"/>
          </a:p>
        </p:txBody>
      </p:sp>
    </p:spTree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313</TotalTime>
  <Words>354</Words>
  <Application>Microsoft Macintosh PowerPoint</Application>
  <PresentationFormat>Panorámica</PresentationFormat>
  <Paragraphs>39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Century Gothic</vt:lpstr>
      <vt:lpstr>Arial</vt:lpstr>
      <vt:lpstr>Garamond</vt:lpstr>
      <vt:lpstr>Calibri</vt:lpstr>
      <vt:lpstr>Segoe UI</vt:lpstr>
      <vt:lpstr>Wingdings</vt:lpstr>
      <vt:lpstr>Savon</vt:lpstr>
      <vt:lpstr>              SAN FERNANDO COLLEGE ​                 PROGRAMA DE INTEGRACIÓN ESCOLAR​               PROF ESPECIALISTA:CARLA PEREIRA S</vt:lpstr>
      <vt:lpstr>OBJETIVO A TRABAJAR </vt:lpstr>
      <vt:lpstr>CONCEPTO DE CONGRUENCIA </vt:lpstr>
      <vt:lpstr>Presentación de PowerPoint</vt:lpstr>
      <vt:lpstr>REFLEXIÒN </vt:lpstr>
      <vt:lpstr>CARACTERÍSTICAS DE LAS REFLEXIONES   </vt:lpstr>
      <vt:lpstr>EJEMPLO REFLEJAR PUNTOS </vt:lpstr>
      <vt:lpstr>ROTACIÓN </vt:lpstr>
      <vt:lpstr>ELEMENTOS QUE DETERMINEN LA ROTACIÓN </vt:lpstr>
      <vt:lpstr>VEAMOS EJEMPLO DE ROTACIÓN SEGÚN ÁNGULOS  </vt:lpstr>
      <vt:lpstr>PARA PROFUNDIZAR EL CONCEPTO DE REFLEXIÓN Y  ROTACIÓN VISITA LOS SIGUIENTE LINKS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Constanza Pereira Solis</dc:creator>
  <cp:lastModifiedBy>Microsoft Office User</cp:lastModifiedBy>
  <cp:revision>32</cp:revision>
  <dcterms:created xsi:type="dcterms:W3CDTF">2020-10-31T18:39:06Z</dcterms:created>
  <dcterms:modified xsi:type="dcterms:W3CDTF">2020-11-10T19:35:41Z</dcterms:modified>
</cp:coreProperties>
</file>