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sldIdLst>
    <p:sldId id="256" r:id="rId2"/>
    <p:sldId id="287" r:id="rId3"/>
    <p:sldId id="288" r:id="rId4"/>
    <p:sldId id="289" r:id="rId5"/>
    <p:sldId id="290" r:id="rId6"/>
    <p:sldId id="258" r:id="rId7"/>
    <p:sldId id="259" r:id="rId8"/>
    <p:sldId id="260" r:id="rId9"/>
    <p:sldId id="261" r:id="rId10"/>
    <p:sldId id="262" r:id="rId11"/>
    <p:sldId id="284" r:id="rId12"/>
    <p:sldId id="285" r:id="rId13"/>
    <p:sldId id="286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736" autoAdjust="0"/>
  </p:normalViewPr>
  <p:slideViewPr>
    <p:cSldViewPr snapToGrid="0">
      <p:cViewPr varScale="1">
        <p:scale>
          <a:sx n="96" d="100"/>
          <a:sy n="96" d="100"/>
        </p:scale>
        <p:origin x="116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2F987D9-F503-F145-9DB5-7C7C760B23F0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FDCD9B7-5752-784C-947D-99D9A1B5C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147483647 w 10000"/>
                <a:gd name="T1" fmla="*/ 0 h 10000"/>
                <a:gd name="T2" fmla="*/ 2147483647 w 10000"/>
                <a:gd name="T3" fmla="*/ 0 h 10000"/>
                <a:gd name="T4" fmla="*/ 2147483647 w 10000"/>
                <a:gd name="T5" fmla="*/ 2147483647 h 10000"/>
                <a:gd name="T6" fmla="*/ 0 w 10000"/>
                <a:gd name="T7" fmla="*/ 2147483647 h 10000"/>
                <a:gd name="T8" fmla="*/ 0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2D0DDBA-9E0B-624C-A22D-960597B94BE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147483647 w 10002"/>
                <a:gd name="T1" fmla="*/ 0 h 10000"/>
                <a:gd name="T2" fmla="*/ 2147483647 w 10002"/>
                <a:gd name="T3" fmla="*/ 0 h 10000"/>
                <a:gd name="T4" fmla="*/ 2147483647 w 10002"/>
                <a:gd name="T5" fmla="*/ 2147483647 h 10000"/>
                <a:gd name="T6" fmla="*/ 70253286 w 10002"/>
                <a:gd name="T7" fmla="*/ 2147483647 h 10000"/>
                <a:gd name="T8" fmla="*/ 0 w 10002"/>
                <a:gd name="T9" fmla="*/ 2147483647 h 10000"/>
                <a:gd name="T10" fmla="*/ 2147483647 w 10002"/>
                <a:gd name="T11" fmla="*/ 2147483647 h 10000"/>
                <a:gd name="T12" fmla="*/ 2147483647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743CB2-9CBB-5E46-946B-924360E1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64B84F-8CBD-B946-80CE-C2C0C1257905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2008BC-5B03-BA48-B555-F18210A0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447C01-BF1C-0246-9109-83E9A3C8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/>
            </a:lvl1pPr>
          </a:lstStyle>
          <a:p>
            <a:fld id="{FBBCAEAF-AEF4-A849-A11F-E5CFDB297DB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1689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C1217-9501-874A-9425-AB5A215F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3E9D-57B1-744F-9755-E23F7D65F53B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49DF-E353-2E45-AF72-A781560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B7218-11DC-584B-A6FF-AEED3B5B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C503F-2BA8-414C-984D-7E881132B4A5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466725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35D7-9B8D-F744-8E33-C3223EDC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854E-3924-5241-8481-91BE18BB0F79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E130-D74D-4349-9D36-5AE82392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26377-F228-F94B-9F82-4566FBC6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1915-F6DB-F448-A1CD-3E0263F48C3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4024216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047D-9299-754D-9E09-475555C4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3C32-9657-694B-9074-FDC2A3324413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72CB-BAA2-0749-9FC6-83601C1D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79C07-0A56-FC49-B6D5-5AE83B7F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8A82-D3A6-E849-91D8-BB2AE1563DD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029827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>
                <a16:creationId xmlns:a16="http://schemas.microsoft.com/office/drawing/2014/main" id="{64EDBF79-442B-4847-B27D-666549F13A64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72EBEE-91D9-5F40-B060-AB7BBF8E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10DBCA-3378-1F4E-A36A-E67D062316B4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4EB5AF-B37A-8445-96B8-665A311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E4D0F8-6A46-3646-97DA-B2F3CAF8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/>
            </a:lvl1pPr>
          </a:lstStyle>
          <a:p>
            <a:fld id="{9AD29E90-6620-654D-B87C-4667F15BC7F0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2445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B9535-B828-684E-8EB1-0774984A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1CA2-E902-AD4D-A156-5A6ED81200E4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A6C864-C9FA-2447-A0BF-70D7A760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C1647E-2BA1-C845-93F3-CB35AED3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7E53C-9008-0640-985F-626B44003E6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1377689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773C0A-7E50-9748-8FCF-CD80E8BC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65A6-6DC8-394A-AE0C-FEE8554D6359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6F3BDA-1388-7B4A-9E5F-F6A29889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F21DD8-3382-C94C-94C7-DAA9645E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74DD8-3384-3C49-B2E0-E3C4C366226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320162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AAB10C8-1A23-7248-A6CC-F2BF6976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43B3-504A-E24E-BD52-F72C460C84AA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D6D82C-AFC3-E247-9A99-234DEC29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23284D-950E-F445-94B8-F40C40A5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78B1-EA40-2343-916A-B0E776C7ADC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4264621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B53682-70C0-384B-A652-D8E0B0CD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B523-0CF1-2B46-86E6-3E9D429B8458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477EEA-A15B-424A-A323-3ECCDCAB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6E339A-4FA9-6B47-9DC6-209E9FA7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5D394-FFF7-1B42-8B95-2BBBCD010BC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1578110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:a16="http://schemas.microsoft.com/office/drawing/2014/main" id="{6A281E4C-2F5E-C24B-B722-7E6CF2AC0216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 title="Divider Bar">
            <a:extLst>
              <a:ext uri="{FF2B5EF4-FFF2-40B4-BE49-F238E27FC236}">
                <a16:creationId xmlns:a16="http://schemas.microsoft.com/office/drawing/2014/main" id="{D091EC34-57B6-AB40-9A55-F9DE0D6429A5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322667A-4B3C-134B-885C-2AA2FE70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A5AACD-A38E-214D-88B8-DD4A1CD7E467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6E64A2F-9A44-D14D-9AA2-B25AAD73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A8A3A00-1A8B-DA40-96C3-D504281C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/>
            </a:lvl1pPr>
          </a:lstStyle>
          <a:p>
            <a:fld id="{1F6B95D0-6826-0846-ABA5-23DAE715A5A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351634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:a16="http://schemas.microsoft.com/office/drawing/2014/main" id="{BB6120D2-25CD-A349-AAEB-E2B37FD9BE35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 title="Divider Bar">
            <a:extLst>
              <a:ext uri="{FF2B5EF4-FFF2-40B4-BE49-F238E27FC236}">
                <a16:creationId xmlns:a16="http://schemas.microsoft.com/office/drawing/2014/main" id="{F9AD4234-DB4C-AC4B-B021-CC50467DA385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7500696-2831-564D-A626-6A2B340D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793F6A-9C81-9B44-9BC5-2D0093439C20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BCAB0E8-3FC0-B947-AD33-A396EF28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17E685-DA1B-5B4B-B9D2-1CA0FD63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/>
            </a:lvl1pPr>
          </a:lstStyle>
          <a:p>
            <a:fld id="{5F9DDD4C-2B0A-D14E-9419-96872A7A725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3980129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A233ED-15A3-B642-B327-A3B620526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81EE0E0-B1F9-8D4E-9609-D975756BF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AA3C2-E6A8-5C4B-9EEA-18D1F6EA2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6B20832-3F8F-0F40-B0EF-A98E7D584799}" type="datetimeFigureOut">
              <a:rPr lang="es-CL"/>
              <a:pPr>
                <a:defRPr/>
              </a:pPr>
              <a:t>03-11-20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EC9D3-C907-F54E-A11E-CDB42F55B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BF4E-16F4-764E-AD85-E253D3328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8EA4B17C-7C0E-B04C-894F-144BB216900B}" type="slidenum">
              <a:rPr lang="es-CL" altLang="es-CL"/>
              <a:pPr/>
              <a:t>‹Nº›</a:t>
            </a:fld>
            <a:endParaRPr lang="es-CL" altLang="es-CL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DC8C1235-3CF4-EE4E-9666-0F1B5DE67E4B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25" r:id="rId7"/>
    <p:sldLayoutId id="2147483730" r:id="rId8"/>
    <p:sldLayoutId id="2147483731" r:id="rId9"/>
    <p:sldLayoutId id="2147483726" r:id="rId10"/>
    <p:sldLayoutId id="2147483727" r:id="rId11"/>
  </p:sldLayoutIdLst>
  <p:transition spd="slow">
    <p:wipe/>
  </p:transition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rito.cl/2010/04/52-8619-9-el-pronombre.shtml/" TargetMode="External"/><Relationship Id="rId2" Type="http://schemas.openxmlformats.org/officeDocument/2006/relationships/hyperlink" Target="http://www.icarito.cl/2009/12/52-8726-9-el-articulo.s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02DB09-B597-1044-B6A5-48DD2054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165100"/>
            <a:ext cx="10979150" cy="1382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s-CL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            </a:t>
            </a:r>
            <a:r>
              <a:rPr lang="es-ES_tradnl" altLang="es-CL" sz="2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Fernando </a:t>
            </a:r>
            <a:r>
              <a:rPr lang="es-ES_tradnl" altLang="es-CL" sz="27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College</a:t>
            </a:r>
            <a:r>
              <a:rPr lang="es-ES_tradnl" altLang="es-CL" sz="2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br>
              <a:rPr lang="es-CL" altLang="es-CL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s-CL" sz="2700" b="1" dirty="0">
                <a:latin typeface="Arial" panose="020B0604020202020204" pitchFamily="34" charset="0"/>
                <a:cs typeface="Calibri" panose="020F0502020204030204" pitchFamily="34" charset="0"/>
              </a:rPr>
              <a:t>                       Programa de Integración Escolar</a:t>
            </a:r>
            <a:br>
              <a:rPr lang="es-ES_tradnl" altLang="es-CL" sz="2700" b="1" dirty="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es-ES_tradnl" altLang="es-CL" sz="2700" b="1" dirty="0">
                <a:latin typeface="Arial" panose="020B0604020202020204" pitchFamily="34" charset="0"/>
                <a:cs typeface="Calibri" panose="020F0502020204030204" pitchFamily="34" charset="0"/>
              </a:rPr>
              <a:t>                       </a:t>
            </a:r>
            <a:r>
              <a:rPr lang="es-ES_tradnl" altLang="es-CL" sz="2700" b="1" dirty="0" err="1">
                <a:latin typeface="Arial" panose="020B0604020202020204" pitchFamily="34" charset="0"/>
                <a:cs typeface="Calibri" panose="020F0502020204030204" pitchFamily="34" charset="0"/>
              </a:rPr>
              <a:t>Prof</a:t>
            </a:r>
            <a:r>
              <a:rPr lang="es-ES_tradnl" altLang="es-CL" sz="2700" b="1" dirty="0">
                <a:latin typeface="Arial" panose="020B0604020202020204" pitchFamily="34" charset="0"/>
                <a:cs typeface="Calibri" panose="020F0502020204030204" pitchFamily="34" charset="0"/>
              </a:rPr>
              <a:t> especialista: Carla Pereira S</a:t>
            </a:r>
            <a:br>
              <a:rPr lang="es-ES_tradnl" altLang="es-CL" sz="27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</a:br>
            <a:endParaRPr lang="es-C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E910D-981E-1744-82F9-27010BD15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450" y="1763713"/>
            <a:ext cx="10529888" cy="4159250"/>
          </a:xfrm>
        </p:spPr>
        <p:txBody>
          <a:bodyPr rtlCol="0">
            <a:normAutofit fontScale="92500" lnSpcReduction="20000"/>
          </a:bodyPr>
          <a:lstStyle/>
          <a:p>
            <a:pPr marL="384048" indent="-384048" algn="ctr" eaLnBrk="1" fontAlgn="auto" hangingPunct="1">
              <a:lnSpc>
                <a:spcPct val="150000"/>
              </a:lnSpc>
              <a:defRPr/>
            </a:pPr>
            <a:r>
              <a:rPr lang="es-CL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COMPLEMENTARIO LENGUAJE </a:t>
            </a:r>
          </a:p>
          <a:p>
            <a:pPr marL="0" indent="0" algn="ctr" eaLnBrk="1" fontAlgn="auto" hangingPunct="1">
              <a:lnSpc>
                <a:spcPct val="150000"/>
              </a:lnSpc>
              <a:buFont typeface="Franklin Gothic Book" panose="020B0503020102020204" pitchFamily="34" charset="0"/>
              <a:buNone/>
              <a:defRPr/>
            </a:pPr>
            <a:r>
              <a:rPr lang="es-CL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Y COMUNICACIÓN </a:t>
            </a:r>
          </a:p>
          <a:p>
            <a:pPr marL="0" indent="0" algn="ctr" eaLnBrk="1" fontAlgn="auto" hangingPunct="1">
              <a:lnSpc>
                <a:spcPct val="150000"/>
              </a:lnSpc>
              <a:buFont typeface="Franklin Gothic Book" panose="020B0503020102020204" pitchFamily="34" charset="0"/>
              <a:buNone/>
              <a:defRPr/>
            </a:pPr>
            <a:r>
              <a:rPr lang="es-CL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BÁSICO DE LA POESÍA </a:t>
            </a:r>
          </a:p>
          <a:p>
            <a:pPr marL="0" indent="0" algn="ctr" eaLnBrk="1" fontAlgn="auto" hangingPunct="1">
              <a:lnSpc>
                <a:spcPct val="150000"/>
              </a:lnSpc>
              <a:buFont typeface="Franklin Gothic Book" panose="020B0503020102020204" pitchFamily="34" charset="0"/>
              <a:buNone/>
              <a:defRPr/>
            </a:pPr>
            <a:r>
              <a:rPr lang="es-CL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LA GRAMÁTICA  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Franklin Gothic Book" panose="020B0503020102020204" pitchFamily="34" charset="0"/>
              <a:buNone/>
              <a:defRPr/>
            </a:pPr>
            <a:r>
              <a:rPr lang="es-CL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Curso: 5° Año Básico “A” – “B” – “C” 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Franklin Gothic Book" panose="020B0503020102020204" pitchFamily="34" charset="0"/>
              <a:buNone/>
              <a:defRPr/>
            </a:pPr>
            <a:endParaRPr lang="es-CL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buFont typeface="Franklin Gothic Book" panose="020B0503020102020204" pitchFamily="34" charset="0"/>
              <a:buNone/>
              <a:defRPr/>
            </a:pPr>
            <a:endParaRPr lang="es-CL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Imagen 2">
            <a:extLst>
              <a:ext uri="{FF2B5EF4-FFF2-40B4-BE49-F238E27FC236}">
                <a16:creationId xmlns:a16="http://schemas.microsoft.com/office/drawing/2014/main" id="{ED6ABDD4-5FCE-A140-9687-4B579CC8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405"/>
          <a:stretch>
            <a:fillRect/>
          </a:stretch>
        </p:blipFill>
        <p:spPr bwMode="auto">
          <a:xfrm>
            <a:off x="1747838" y="381000"/>
            <a:ext cx="11398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D45A-D4AD-BD4E-A9C4-809152AE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50813"/>
            <a:ext cx="9601200" cy="665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Ejemplos:</a:t>
            </a:r>
            <a:endParaRPr lang="es-C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D85DF0-2FCA-DF44-B5F2-3187CC0F91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113" y="2286000"/>
          <a:ext cx="9228137" cy="176688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15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EJEMPLOS </a:t>
                      </a: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DEFINIDOS </a:t>
                      </a: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endParaRPr lang="es-C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INDEFINIDOS</a:t>
                      </a: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endParaRPr lang="es-CL" sz="1800"/>
                    </a:p>
                  </a:txBody>
                  <a:tcPr marL="91430" marR="91430" marT="45651" marB="456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58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</a:t>
                      </a:r>
                      <a:endParaRPr lang="es-CL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 </a:t>
                      </a:r>
                      <a:endParaRPr lang="es-CL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</a:t>
                      </a:r>
                      <a:endParaRPr lang="es-CL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 </a:t>
                      </a:r>
                      <a:endParaRPr lang="es-CL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58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 </a:t>
                      </a:r>
                      <a:endParaRPr lang="es-CL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NIÑO </a:t>
                      </a:r>
                      <a:endParaRPr lang="es-C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LOS NIÑOS</a:t>
                      </a:r>
                      <a:endParaRPr lang="es-CL" sz="1800" b="1" dirty="0"/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NIÑO 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UNOS NIÑOS 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58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Femenino </a:t>
                      </a:r>
                      <a:endParaRPr lang="es-CL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LA NIÑA </a:t>
                      </a:r>
                      <a:endParaRPr lang="es-CL" sz="1800" b="1" dirty="0"/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LAS NIÑAS </a:t>
                      </a:r>
                      <a:endParaRPr lang="es-CL" sz="1800" b="1" dirty="0"/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NIÑA 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UNAS NIÑAS 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651" marB="456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AA11-1456-DD44-BAF9-2D01F9AC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Y... ¿qué pasa con “LO”?</a:t>
            </a:r>
            <a:endParaRPr lang="es-CL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06967-86AF-6840-BD18-FC691E4DC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413" y="1765300"/>
            <a:ext cx="5556250" cy="5092700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 ARTÌCULO LO ES CONSIDERADO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</a:t>
            </a:r>
          </a:p>
          <a:p>
            <a:pPr eaLnBrk="1" hangingPunct="1">
              <a:defRPr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USA PARA MARCAR ABSTRACCIÒN, ES DECIR,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ADJETIVOS EN SUSTANTIVOS ABSTRACTOS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SEÑALA GÈNERO (FEMENINO, MASCULINO) </a:t>
            </a:r>
          </a:p>
          <a:p>
            <a:pPr eaLnBrk="1" hangingPunct="1">
              <a:defRPr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importante mencionar que a diferencia de los demás artículo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neuto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lo,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utiliza únicamente acompañado de: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adjetivos, adverbios o participios </a:t>
            </a:r>
          </a:p>
          <a:p>
            <a:pPr eaLnBrk="1" hangingPunct="1"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VA ACOMPAÑANDO AL NOMBRE 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endParaRPr lang="es-CL" dirty="0"/>
          </a:p>
        </p:txBody>
      </p:sp>
      <p:sp>
        <p:nvSpPr>
          <p:cNvPr id="16388" name="Content Placeholder 4">
            <a:extLst>
              <a:ext uri="{FF2B5EF4-FFF2-40B4-BE49-F238E27FC236}">
                <a16:creationId xmlns:a16="http://schemas.microsoft.com/office/drawing/2014/main" id="{D8A3F1D5-2D14-4743-93DA-12E5686EE9C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24625" y="1638300"/>
            <a:ext cx="5557838" cy="5092700"/>
          </a:xfrm>
        </p:spPr>
        <p:txBody>
          <a:bodyPr/>
          <a:lstStyle/>
          <a:p>
            <a:pPr eaLnBrk="1" hangingPunct="1"/>
            <a:r>
              <a:rPr lang="es-ES" altLang="es-CL"/>
              <a:t>LO BUENO QUE TENGO CON QUIEN COMPARTIR MI ALEGRÌA </a:t>
            </a:r>
          </a:p>
          <a:p>
            <a:pPr eaLnBrk="1" hangingPunct="1"/>
            <a:r>
              <a:rPr lang="es-ES" altLang="es-CL"/>
              <a:t>¿HAS VISTO LO RÀPIDO QUE CORRE USAIN BOLT?</a:t>
            </a:r>
          </a:p>
          <a:p>
            <a:pPr eaLnBrk="1" hangingPunct="1"/>
            <a:r>
              <a:rPr lang="es-ES" altLang="es-CL"/>
              <a:t>ADMIRO A MIS AMIGOS POR LO LEALES QUE SON </a:t>
            </a:r>
          </a:p>
          <a:p>
            <a:pPr eaLnBrk="1" hangingPunct="1"/>
            <a:endParaRPr lang="es-CL" altLang="es-CL"/>
          </a:p>
          <a:p>
            <a:pPr eaLnBrk="1" hangingPunct="1"/>
            <a:endParaRPr lang="es-CL" alt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E8C15-4F8C-B24C-81F1-A8B22122239D}"/>
              </a:ext>
            </a:extLst>
          </p:cNvPr>
          <p:cNvSpPr/>
          <p:nvPr/>
        </p:nvSpPr>
        <p:spPr>
          <a:xfrm>
            <a:off x="6524625" y="3798888"/>
            <a:ext cx="5557838" cy="3101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QUE EL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PARTICIPIO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UNA FORMA NO PERSONAL DEL VERBO, EL CUAL SE FORMA AÑADIENDO ADO O IDO 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AMADO, ENTRENADO, PARTIDO, TEMIDO  </a:t>
            </a:r>
            <a:endParaRPr lang="es-CL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4A80A0-83F2-EE40-9440-7E0B95D2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38100"/>
            <a:ext cx="11106150" cy="763588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CONTRACCIONES </a:t>
            </a:r>
            <a:endParaRPr lang="es-CL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8F8E1-C3B1-434F-B449-4065B1EE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019175"/>
            <a:ext cx="11268075" cy="5838825"/>
          </a:xfrm>
        </p:spPr>
        <p:txBody>
          <a:bodyPr/>
          <a:lstStyle/>
          <a:p>
            <a:pPr eaLnBrk="1" hangingPunct="1"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Cuando el artículo 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 va precedido de la preposición </a:t>
            </a: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 o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forma nuevas palabras conocidas como contracciones.</a:t>
            </a:r>
          </a:p>
          <a:p>
            <a:pPr eaLnBrk="1" hangingPunct="1">
              <a:defRPr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Al unir la preposición “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” y el artículo “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el”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se forma “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No decimos: “Vamos a el campo”.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Lo correcto es: “Vamos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campo”.</a:t>
            </a:r>
          </a:p>
          <a:p>
            <a:pPr eaLnBrk="1" hangingPunct="1"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Solamente queda preposición 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 y artículo 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cuando el artículo forma parte de un 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propio.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Hay un restorán que se llama “El Marqués”.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Lo correcto es decir: “Iremos a almorzar 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El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Marqués”.</a:t>
            </a:r>
          </a:p>
          <a:p>
            <a:pPr eaLnBrk="1" hangingPunct="1">
              <a:defRPr/>
            </a:pPr>
            <a:endParaRPr lang="es-CL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DAB04-DAD4-444D-9B18-9B46C8D17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63" y="112713"/>
            <a:ext cx="11488737" cy="6745287"/>
          </a:xfrm>
        </p:spPr>
        <p:txBody>
          <a:bodyPr/>
          <a:lstStyle/>
          <a:p>
            <a:pPr eaLnBrk="1" hangingPunct="1">
              <a:defRPr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Al juntar la preposición 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y el artículo 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se forma “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endParaRPr lang="es-MX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	No decimos: “Arica es ciudad de el Norte”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	Lo correcto es: “Arica es ciudad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Norte”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Igual que en el caso anterior, se produce una excepción si el va incluido en el sustantivo propio: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	 Si don Luis fue a “El Romeral” y regresó, lo correcto es decir: “Don Luis llegó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El 	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Romeral”.</a:t>
            </a:r>
          </a:p>
          <a:p>
            <a:pPr eaLnBrk="1" hangingPunct="1">
              <a:defRPr/>
            </a:pPr>
            <a:endParaRPr lang="es-CL" dirty="0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125B9D3-2A3A-9E4D-850E-1D0985C17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0"/>
            <a:ext cx="11134725" cy="84455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PRONOMBRES </a:t>
            </a:r>
            <a:endParaRPr lang="es-CL" altLang="es-CL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A17A5DF-F8B6-B546-B0C0-1615A8E47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963613"/>
            <a:ext cx="11134725" cy="421322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MX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pronombres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son una clase de palabras que utilizamos para sustituir al nombre o a un conjunto de palabras agrupadas en torno al nombre.</a:t>
            </a:r>
          </a:p>
          <a:p>
            <a:pPr algn="just" eaLnBrk="1" hangingPunct="1"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Es una clase de palabra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que puede llevar morfemas de género y número (se puede modificar su género y número).</a:t>
            </a:r>
          </a:p>
          <a:p>
            <a:pPr algn="just" eaLnBrk="1" hangingPunct="1"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pronombre no tiene un significado concreto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; su significado es el del nombre al que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sustituye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s-ES" altLang="es-CL" sz="2800" dirty="0">
                <a:latin typeface="Arial" panose="020B0604020202020204" pitchFamily="34" charset="0"/>
                <a:cs typeface="Arial" panose="020B0604020202020204" pitchFamily="34" charset="0"/>
              </a:rPr>
              <a:t>Su función es sustituir. Significa “</a:t>
            </a:r>
            <a:r>
              <a:rPr lang="es-ES" altLang="es-CL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VEZ DEL NOMBRE</a:t>
            </a:r>
            <a:r>
              <a:rPr lang="es-ES" altLang="es-CL" sz="2800" dirty="0">
                <a:latin typeface="Arial" panose="020B0604020202020204" pitchFamily="34" charset="0"/>
                <a:cs typeface="Arial" panose="020B0604020202020204" pitchFamily="34" charset="0"/>
              </a:rPr>
              <a:t>”  “</a:t>
            </a:r>
            <a:r>
              <a:rPr lang="es-ES" altLang="es-CL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NOMBRE</a:t>
            </a:r>
            <a:r>
              <a:rPr lang="es-ES" altLang="es-CL" sz="2800" dirty="0">
                <a:latin typeface="Arial" panose="020B0604020202020204" pitchFamily="34" charset="0"/>
                <a:cs typeface="Arial" panose="020B0604020202020204" pitchFamily="34" charset="0"/>
              </a:rPr>
              <a:t>” “</a:t>
            </a:r>
            <a:r>
              <a:rPr lang="es-ES" altLang="es-CL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LUGAR DEL NOMBRE</a:t>
            </a:r>
            <a:r>
              <a:rPr lang="es-ES" altLang="es-CL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just" eaLnBrk="1" hangingPunct="1">
              <a:buFont typeface="Franklin Gothic Book" panose="020B0503020102020204" pitchFamily="34" charset="0"/>
              <a:buNone/>
              <a:defRPr/>
            </a:pPr>
            <a:endParaRPr lang="es-MX" sz="2800" dirty="0"/>
          </a:p>
          <a:p>
            <a:pPr eaLnBrk="1" hangingPunct="1">
              <a:defRPr/>
            </a:pPr>
            <a:endParaRPr lang="es-ES" alt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alt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endParaRPr lang="es-CL" alt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D57DD9C-8A37-914A-BAA8-BA446F57AF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3263" y="0"/>
            <a:ext cx="11488737" cy="66675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EJEMPLO: 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ES" altLang="es-C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¿RECOGISTE LAS LLAVES? SÌ, LAS RECOGÌ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endParaRPr lang="es-ES" altLang="es-CL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ES" alt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alt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4E762B-2D10-234C-BB37-EB4E3FD20551}"/>
              </a:ext>
            </a:extLst>
          </p:cNvPr>
          <p:cNvSpPr/>
          <p:nvPr/>
        </p:nvSpPr>
        <p:spPr>
          <a:xfrm rot="2795481">
            <a:off x="6128544" y="1505744"/>
            <a:ext cx="1552575" cy="998537"/>
          </a:xfrm>
          <a:prstGeom prst="rightArrow">
            <a:avLst>
              <a:gd name="adj1" fmla="val 50000"/>
              <a:gd name="adj2" fmla="val 58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048C5-1846-744A-82FA-E2E159F2AF4F}"/>
              </a:ext>
            </a:extLst>
          </p:cNvPr>
          <p:cNvSpPr txBox="1"/>
          <p:nvPr/>
        </p:nvSpPr>
        <p:spPr>
          <a:xfrm>
            <a:off x="5467350" y="2762250"/>
            <a:ext cx="4965700" cy="1570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/>
              <a:t>EN ESTE CASO EL PRONOMBRE </a:t>
            </a:r>
            <a:r>
              <a:rPr lang="es-E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SIGNIFICA LLAVES, PUESTO QUE LO HEMOS UTILIZADO EN LUGAR DE ESTE SUSTANTIVO  </a:t>
            </a:r>
            <a:endParaRPr lang="es-C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3628B-454A-264D-A1DD-52B5F869D539}"/>
              </a:ext>
            </a:extLst>
          </p:cNvPr>
          <p:cNvSpPr txBox="1"/>
          <p:nvPr/>
        </p:nvSpPr>
        <p:spPr>
          <a:xfrm>
            <a:off x="1195388" y="4483100"/>
            <a:ext cx="6076950" cy="1568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pronombre presenta una gran variedad.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Existen pronombres</a:t>
            </a:r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demostrativos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posesivos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numerales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indefinidos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interrogativos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exclamativos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CC2C-640C-F140-A3D9-B5456D291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638" y="198438"/>
            <a:ext cx="8361362" cy="1114425"/>
          </a:xfrm>
        </p:spPr>
        <p:txBody>
          <a:bodyPr/>
          <a:lstStyle/>
          <a:p>
            <a:pPr eaLnBrk="1" hangingPunct="1">
              <a:defRPr/>
            </a:pPr>
            <a:r>
              <a:rPr lang="es-MX" sz="4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Pronombre personal</a:t>
            </a:r>
            <a:endParaRPr lang="es-CL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D2807E77-1A1D-864E-A717-0DCF446F6B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68400" y="1493838"/>
            <a:ext cx="10901363" cy="5364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s-ES" altLang="es-CL"/>
              <a:t>Los pronombres se refieren al hablante </a:t>
            </a:r>
            <a:r>
              <a:rPr lang="es-ES" altLang="es-CL">
                <a:solidFill>
                  <a:srgbClr val="FF0000"/>
                </a:solidFill>
              </a:rPr>
              <a:t>(yo) </a:t>
            </a:r>
            <a:r>
              <a:rPr lang="es-ES" altLang="es-CL"/>
              <a:t>al oyente (</a:t>
            </a:r>
            <a:r>
              <a:rPr lang="es-ES" altLang="es-CL">
                <a:solidFill>
                  <a:srgbClr val="FF0000"/>
                </a:solidFill>
              </a:rPr>
              <a:t>tu</a:t>
            </a:r>
            <a:r>
              <a:rPr lang="es-ES" altLang="es-CL"/>
              <a:t>) o a la persona o cosa de la que se habla (</a:t>
            </a:r>
            <a:r>
              <a:rPr lang="es-ES" altLang="es-CL" b="1">
                <a:solidFill>
                  <a:srgbClr val="FF0000"/>
                </a:solidFill>
              </a:rPr>
              <a:t>èl)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s-ES" altLang="es-CL"/>
              <a:t>Adopta diferentes formas según se refieran a la persona que realiza la acción o no </a:t>
            </a:r>
            <a:endParaRPr lang="es-CL" altLang="es-CL"/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7FC4CA6C-6D9B-CD43-B477-603EFC0C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4" y="2695357"/>
            <a:ext cx="5391265" cy="3963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8D615A1-8EC3-DA40-AD5F-62955D216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23825"/>
            <a:ext cx="10591800" cy="1485900"/>
          </a:xfrm>
        </p:spPr>
        <p:txBody>
          <a:bodyPr/>
          <a:lstStyle/>
          <a:p>
            <a:pPr eaLnBrk="1" hangingPunct="1"/>
            <a:r>
              <a:rPr lang="es-MX" altLang="es-CL" b="1">
                <a:latin typeface="Arial" panose="020B0604020202020204" pitchFamily="34" charset="0"/>
                <a:cs typeface="Arial" panose="020B0604020202020204" pitchFamily="34" charset="0"/>
              </a:rPr>
              <a:t>Observa todas las formas de los pronombres personales en esta tabla:</a:t>
            </a:r>
            <a:endParaRPr lang="es-CL" altLang="es-CL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4C70B8-5E69-594E-AC5E-8D32904BA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350" y="2316163"/>
            <a:ext cx="10593388" cy="3633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C978-FCFE-BC4F-BC72-020DC22D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0813"/>
            <a:ext cx="9601200" cy="1044575"/>
          </a:xfrm>
        </p:spPr>
        <p:txBody>
          <a:bodyPr/>
          <a:lstStyle/>
          <a:p>
            <a:pPr eaLnBrk="1" hangingPunct="1">
              <a:defRPr/>
            </a:pPr>
            <a:r>
              <a:rPr lang="es-MX" sz="5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Pronombres Demostrativos</a:t>
            </a:r>
            <a:endParaRPr lang="es-C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5384-5571-BB42-B294-327700952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76325"/>
            <a:ext cx="10896600" cy="57816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PRONOMBRES DEMOSTRATIVOS SUSTITUYEN AL NOMBRE MARCANDO LA DISTANCIA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(CERCANÌA LEJANÌA, DISTANCIA MEDIA)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QUE SE ENCUENTRA EL HABLANTE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FORMAS SON LAS SIGUIENTES </a:t>
            </a:r>
          </a:p>
          <a:p>
            <a:pPr eaLnBrk="1" hangingPunct="1">
              <a:lnSpc>
                <a:spcPct val="150000"/>
              </a:lnSpc>
              <a:defRPr/>
            </a:pPr>
            <a:endParaRPr lang="es-CL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Imagen 3">
            <a:extLst>
              <a:ext uri="{FF2B5EF4-FFF2-40B4-BE49-F238E27FC236}">
                <a16:creationId xmlns:a16="http://schemas.microsoft.com/office/drawing/2014/main" id="{28F7FC7F-C154-D745-BFAE-CB794023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3589338"/>
            <a:ext cx="99187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7043E7-5799-F94C-B6D5-93EB809A848C}"/>
              </a:ext>
            </a:extLst>
          </p:cNvPr>
          <p:cNvSpPr txBox="1"/>
          <p:nvPr/>
        </p:nvSpPr>
        <p:spPr>
          <a:xfrm>
            <a:off x="0" y="0"/>
            <a:ext cx="5211763" cy="6986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Las formas esto, eso y aquello tienen género neutro y se utilizan para referirse a algo cuyo nombre no sabemos o a alguna cosa que se ha dicho antes:</a:t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-¿Me prestas quinientos pesos? Eso ni lo sueñes. </a:t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-¿Te acuerdas de lo que sucedió el año pasado? Aquello sí que fue divertido.</a:t>
            </a:r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D33EA31A-560D-864C-9A1E-3D3C17B8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88" y="407988"/>
            <a:ext cx="6551612" cy="540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BF69-69A8-C84D-9335-1B3BD699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2725"/>
            <a:ext cx="9601200" cy="777875"/>
          </a:xfrm>
        </p:spPr>
        <p:txBody>
          <a:bodyPr/>
          <a:lstStyle/>
          <a:p>
            <a:pPr algn="ctr"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UNA POESIA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4073-51CD-3B42-9082-C89DDE3F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990600"/>
            <a:ext cx="11404600" cy="5654675"/>
          </a:xfrm>
        </p:spPr>
        <p:txBody>
          <a:bodyPr/>
          <a:lstStyle/>
          <a:p>
            <a:pPr>
              <a:defRPr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spiraNar-Regular"/>
              </a:rPr>
              <a:t>VERSO:  </a:t>
            </a:r>
            <a:r>
              <a:rPr lang="es-ES" sz="3600" b="1" dirty="0">
                <a:solidFill>
                  <a:srgbClr val="00B050"/>
                </a:solidFill>
                <a:latin typeface="AspiraNar-Regular"/>
              </a:rPr>
              <a:t>E</a:t>
            </a:r>
            <a:r>
              <a:rPr lang="es-ES" sz="3600" b="1" dirty="0">
                <a:solidFill>
                  <a:srgbClr val="00B050"/>
                </a:solidFill>
                <a:latin typeface="AspiraNar-Light"/>
              </a:rPr>
              <a:t>s una serie de palabras puestas en una línea que forma parte de un poema. Los versos pueden tener una cantidad fija o variable </a:t>
            </a:r>
            <a:r>
              <a:rPr lang="es-CL" sz="3600" b="1" dirty="0">
                <a:solidFill>
                  <a:srgbClr val="00B050"/>
                </a:solidFill>
                <a:latin typeface="AspiraNar-Light"/>
              </a:rPr>
              <a:t>de sílabas.</a:t>
            </a:r>
          </a:p>
          <a:p>
            <a:pPr>
              <a:defRPr/>
            </a:pP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AspiraNar-Regular"/>
              </a:rPr>
              <a:t>ESTROFA: </a:t>
            </a:r>
            <a:r>
              <a:rPr lang="es-ES" sz="4000" b="1" dirty="0">
                <a:solidFill>
                  <a:srgbClr val="00B050"/>
                </a:solidFill>
                <a:latin typeface="AspiraNar-Regular"/>
              </a:rPr>
              <a:t>Conjunto de versos separados por un espacio y reciben el nombre de acuerdo al número de versos.</a:t>
            </a:r>
          </a:p>
          <a:p>
            <a:pPr>
              <a:defRPr/>
            </a:pP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AspiraNar-Regular"/>
              </a:rPr>
              <a:t>RIMA: </a:t>
            </a:r>
            <a:r>
              <a:rPr lang="es-ES" sz="4000" b="1" dirty="0">
                <a:solidFill>
                  <a:srgbClr val="00B050"/>
                </a:solidFill>
                <a:latin typeface="AspiraNar-Regular"/>
              </a:rPr>
              <a:t>La coincidencia o disparidad entre las terminaciones de los versos. Existen dos tipos de rimas: </a:t>
            </a: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es-ES" sz="4000" b="1" dirty="0">
                <a:solidFill>
                  <a:srgbClr val="00B050"/>
                </a:solidFill>
                <a:latin typeface="AspiraNar-Regular"/>
              </a:rPr>
              <a:t> 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spiraNar-Regular"/>
            </a:endParaRP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es-ES" sz="4000" b="1" dirty="0">
                <a:solidFill>
                  <a:srgbClr val="00B050"/>
                </a:solidFill>
                <a:latin typeface="AspiraNar-Regular"/>
              </a:rPr>
              <a:t> </a:t>
            </a:r>
          </a:p>
          <a:p>
            <a:pPr>
              <a:defRPr/>
            </a:pPr>
            <a:endParaRPr lang="es-ES" sz="4000" b="1" dirty="0">
              <a:solidFill>
                <a:srgbClr val="00B050"/>
              </a:solidFill>
              <a:latin typeface="AspiraNar-Regular"/>
            </a:endParaRPr>
          </a:p>
          <a:p>
            <a:pPr>
              <a:defRPr/>
            </a:pPr>
            <a:endParaRPr lang="es-C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9422-6BA8-784B-A2B9-E71A0B8B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6525"/>
            <a:ext cx="9601200" cy="1003300"/>
          </a:xfrm>
        </p:spPr>
        <p:txBody>
          <a:bodyPr/>
          <a:lstStyle/>
          <a:p>
            <a:pPr eaLnBrk="1" hangingPunct="1">
              <a:defRPr/>
            </a:pPr>
            <a:r>
              <a:rPr lang="es-CL" sz="4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Pronombres Posesivos</a:t>
            </a:r>
            <a:br>
              <a:rPr lang="es-CL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6521-E937-6447-8B33-0805A2EBA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139825"/>
            <a:ext cx="11531600" cy="5718175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pronombres posesivos expresan una relación de posesión o pertenencia.</a:t>
            </a:r>
          </a:p>
          <a:p>
            <a:pPr eaLnBrk="1" hangingPunct="1">
              <a:defRPr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-Esas poleras son las </a:t>
            </a: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tuyas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-El libro de Gabriela Mistral es el </a:t>
            </a: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mío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roja es la </a:t>
            </a: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-¿Esa cuenta de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toks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CL" dirty="0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90CB1CE-D08E-9C47-BA78-DCB105489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079163" cy="1485900"/>
          </a:xfrm>
        </p:spPr>
        <p:txBody>
          <a:bodyPr/>
          <a:lstStyle/>
          <a:p>
            <a:pPr eaLnBrk="1" hangingPunct="1"/>
            <a:r>
              <a:rPr lang="es-MX" altLang="es-CL" sz="3200">
                <a:latin typeface="Arial" panose="020B0604020202020204" pitchFamily="34" charset="0"/>
                <a:cs typeface="Arial" panose="020B0604020202020204" pitchFamily="34" charset="0"/>
              </a:rPr>
              <a:t>Los pronombres posesivos señalan si la persona poseedora es la 1.ª, 2.ª o 3.ª y si el objeto poseído es uno o varios. </a:t>
            </a:r>
            <a:r>
              <a:rPr lang="es-MX" altLang="es-CL" sz="2800">
                <a:latin typeface="Arial" panose="020B0604020202020204" pitchFamily="34" charset="0"/>
                <a:cs typeface="Arial" panose="020B0604020202020204" pitchFamily="34" charset="0"/>
              </a:rPr>
              <a:t>Observa</a:t>
            </a:r>
            <a:r>
              <a:rPr lang="es-MX" altLang="es-CL" sz="3200">
                <a:latin typeface="Arial" panose="020B0604020202020204" pitchFamily="34" charset="0"/>
                <a:cs typeface="Arial" panose="020B0604020202020204" pitchFamily="34" charset="0"/>
              </a:rPr>
              <a:t> los ejemplos:</a:t>
            </a:r>
            <a:br>
              <a:rPr lang="es-MX" altLang="es-CL"/>
            </a:br>
            <a:endParaRPr lang="es-CL" altLang="es-CL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BF9644E7-170E-1743-9462-08D032ED0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344613"/>
            <a:ext cx="10536238" cy="2247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TextBox 5">
            <a:extLst>
              <a:ext uri="{FF2B5EF4-FFF2-40B4-BE49-F238E27FC236}">
                <a16:creationId xmlns:a16="http://schemas.microsoft.com/office/drawing/2014/main" id="{57B6B183-657E-8944-8ACB-603429DB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3778250"/>
            <a:ext cx="10741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/>
            <a:r>
              <a:rPr lang="es-MX" altLang="es-CL" sz="2800">
                <a:latin typeface="Arial" panose="020B0604020202020204" pitchFamily="34" charset="0"/>
                <a:cs typeface="Arial" panose="020B0604020202020204" pitchFamily="34" charset="0"/>
              </a:rPr>
              <a:t>De acuerdo con esto, las formas que presentan son las siguientes</a:t>
            </a:r>
            <a:r>
              <a:rPr lang="es-MX" altLang="es-CL"/>
              <a:t>:</a:t>
            </a:r>
            <a:endParaRPr lang="es-CL" altLang="es-CL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853EDB08-12B3-E043-80F0-9BFE19DE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4300538"/>
            <a:ext cx="1134110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D5FD-850F-E44B-9F9D-BDD7305D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93675"/>
            <a:ext cx="9601200" cy="946150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sustantivo</a:t>
            </a:r>
            <a:endParaRPr lang="es-CL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46A55C1-0544-3F40-9B36-B7A23C938C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4750" y="815975"/>
            <a:ext cx="10755313" cy="4824413"/>
          </a:xfrm>
        </p:spPr>
        <p:txBody>
          <a:bodyPr/>
          <a:lstStyle/>
          <a:p>
            <a:pPr eaLnBrk="1" hangingPunct="1"/>
            <a:r>
              <a:rPr lang="es-MX" altLang="es-CL" sz="2400">
                <a:latin typeface="Arial" panose="020B0604020202020204" pitchFamily="34" charset="0"/>
                <a:cs typeface="Arial" panose="020B0604020202020204" pitchFamily="34" charset="0"/>
              </a:rPr>
              <a:t>Los sustantivos son los “</a:t>
            </a:r>
            <a:r>
              <a:rPr lang="es-MX" altLang="es-CL" sz="2400" b="1">
                <a:latin typeface="Arial" panose="020B0604020202020204" pitchFamily="34" charset="0"/>
                <a:cs typeface="Arial" panose="020B0604020202020204" pitchFamily="34" charset="0"/>
              </a:rPr>
              <a:t>nombres</a:t>
            </a:r>
            <a:r>
              <a:rPr lang="es-MX" altLang="es-CL" sz="2400">
                <a:latin typeface="Arial" panose="020B0604020202020204" pitchFamily="34" charset="0"/>
                <a:cs typeface="Arial" panose="020B0604020202020204" pitchFamily="34" charset="0"/>
              </a:rPr>
              <a:t>” de las cosas y los seres. Son las palabras con las que designamos los objetos, lugares, seres, ideas abstractas, etc. </a:t>
            </a:r>
          </a:p>
          <a:p>
            <a:pPr eaLnBrk="1" hangingPunct="1"/>
            <a:r>
              <a:rPr lang="es-MX" altLang="es-CL" sz="2400">
                <a:latin typeface="Arial" panose="020B0604020202020204" pitchFamily="34" charset="0"/>
                <a:cs typeface="Arial" panose="020B0604020202020204" pitchFamily="34" charset="0"/>
              </a:rPr>
              <a:t>Los sustantivos sirven para nombrar personas, animales, cosas; emociones, sentimientos. Todo aquello a lo que le damos un </a:t>
            </a:r>
            <a:r>
              <a:rPr lang="es-MX" altLang="es-CL" sz="2400" b="1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s-MX" altLang="es-CL" sz="2400">
                <a:latin typeface="Arial" panose="020B0604020202020204" pitchFamily="34" charset="0"/>
                <a:cs typeface="Arial" panose="020B0604020202020204" pitchFamily="34" charset="0"/>
              </a:rPr>
              <a:t>: gato, perro, casa, río, Florencia, Danilo, Emilia, Renato, Santiago, Chile, niño, amistad, egoísmo, valor, constancia, etcétera.”</a:t>
            </a:r>
          </a:p>
          <a:p>
            <a:pPr eaLnBrk="1" hangingPunct="1"/>
            <a:r>
              <a:rPr lang="es-MX" altLang="es-CL" sz="2400">
                <a:latin typeface="Arial" panose="020B0604020202020204" pitchFamily="34" charset="0"/>
                <a:cs typeface="Arial" panose="020B0604020202020204" pitchFamily="34" charset="0"/>
              </a:rPr>
              <a:t>Los sustantivos varían en género (femenino o masculino) y número (singular y plural)</a:t>
            </a:r>
            <a:endParaRPr lang="es-CL" alt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ingular y Plural. Ejemplos de palabras en singular y plural ...">
            <a:extLst>
              <a:ext uri="{FF2B5EF4-FFF2-40B4-BE49-F238E27FC236}">
                <a16:creationId xmlns:a16="http://schemas.microsoft.com/office/drawing/2014/main" id="{B86AE5CF-9D16-FB46-90E7-0F31A346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660" y="3963828"/>
            <a:ext cx="5809470" cy="289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F15C-4BC5-0043-83FA-FA832AFD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23825"/>
            <a:ext cx="10972800" cy="866775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/>
              <a:t>Sustantivos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</a:rPr>
              <a:t>comunes</a:t>
            </a:r>
            <a:r>
              <a:rPr lang="es-MX" b="1" dirty="0"/>
              <a:t> y sustantivos </a:t>
            </a:r>
            <a:r>
              <a:rPr lang="es-MX" b="1" dirty="0">
                <a:solidFill>
                  <a:schemeClr val="tx1"/>
                </a:solidFill>
              </a:rPr>
              <a:t>propios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BBEB-F07A-504E-98F5-E0B99E0E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88" y="990600"/>
            <a:ext cx="11239500" cy="5743575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sustantivos comunes</a:t>
            </a:r>
            <a:r>
              <a:rPr lang="es-MX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permiten nombrar todos los objetos pertenecientes a una misma especie.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Río, casa, plaza, sillón, auto, niño, niña, mamá, abuela, papá, hermano, árbol, flor, país. 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sustantivos propios</a:t>
            </a:r>
            <a:r>
              <a:rPr lang="es-MX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son nombres que distinguen a un individuo o ejemplar de los demás de su especie.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Argentina, Santiago, Jorge, Brasil, Estados Unidos, Benjamín, Danilo, Egipto, Camila, Emilia, Coquimbo, Valdivia, etc. 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CL" dirty="0"/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94F4-B979-C24D-8E8E-EAC92958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300"/>
            <a:ext cx="9601200" cy="8763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Sustantivos concretos </a:t>
            </a:r>
            <a:endParaRPr lang="es-C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B9555-F540-5940-809D-CA71D4E6F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039813"/>
            <a:ext cx="11129962" cy="5818187"/>
          </a:xfrm>
        </p:spPr>
        <p:txBody>
          <a:bodyPr/>
          <a:lstStyle/>
          <a:p>
            <a:pPr eaLnBrk="1" hangingPunct="1">
              <a:defRPr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Nombra o designa elementos tangibles (cosas materiales), que se pueden percibir con los sentidos.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Perro, auto, computador, cocina, sillón, gato, árbol, </a:t>
            </a:r>
            <a:r>
              <a:rPr lang="es-CL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a personalidad de cada raza de perros podría estar escrita en los ...">
            <a:extLst>
              <a:ext uri="{FF2B5EF4-FFF2-40B4-BE49-F238E27FC236}">
                <a16:creationId xmlns:a16="http://schemas.microsoft.com/office/drawing/2014/main" id="{1108DC2D-A759-A64E-94C4-E9F44B39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110" y="3708304"/>
            <a:ext cx="2813146" cy="210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arros para niños - Autos de Carrera Disney Cars - Videos ...">
            <a:extLst>
              <a:ext uri="{FF2B5EF4-FFF2-40B4-BE49-F238E27FC236}">
                <a16:creationId xmlns:a16="http://schemas.microsoft.com/office/drawing/2014/main" id="{B231C493-F357-1D48-83D4-B1D38BB8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326" y="3948917"/>
            <a:ext cx="3388301" cy="190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uánto oxígeno produce un árbol">
            <a:extLst>
              <a:ext uri="{FF2B5EF4-FFF2-40B4-BE49-F238E27FC236}">
                <a16:creationId xmlns:a16="http://schemas.microsoft.com/office/drawing/2014/main" id="{75DE1E9D-B43B-E74C-ACD4-3F1D5E76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746" y="3708304"/>
            <a:ext cx="3069359" cy="172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224A-3AAF-514F-8DA1-7E5FEED4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8588"/>
            <a:ext cx="9601200" cy="862012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Sustantivos Abstractos</a:t>
            </a:r>
            <a:br>
              <a:rPr lang="es-CL" dirty="0"/>
            </a:b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8C60-5915-564B-AB34-0D0FB04F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25768"/>
            <a:ext cx="10896600" cy="5832231"/>
          </a:xfrm>
          <a:extLst/>
        </p:spPr>
        <p:txBody>
          <a:bodyPr/>
          <a:lstStyle/>
          <a:p>
            <a:pPr algn="just" eaLnBrk="1" hangingPunct="1">
              <a:defRPr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Nombran o designan elementos que no se pueden percibir o tocar (lo opuesto a algo material) y que se pueden percibir por medio del pensamiento, como las ideas o sentimientos.</a:t>
            </a:r>
          </a:p>
          <a:p>
            <a:pPr marL="0" indent="0" algn="just" eaLnBrk="1" hangingPunct="1">
              <a:buFont typeface="Franklin Gothic Book" panose="020B0503020102020204" pitchFamily="34" charset="0"/>
              <a:buNone/>
              <a:defRPr/>
            </a:pP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Franklin Gothic Book" panose="020B0503020102020204" pitchFamily="34" charset="0"/>
              <a:buNone/>
              <a:defRPr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</a:p>
          <a:p>
            <a:pPr marL="0" indent="0" algn="just" eaLnBrk="1" hangingPunct="1">
              <a:buFont typeface="Franklin Gothic Book" panose="020B0503020102020204" pitchFamily="34" charset="0"/>
              <a:buNone/>
              <a:defRPr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Amor, tristeza, alegría, belleza, empatía, etc</a:t>
            </a:r>
            <a:r>
              <a:rPr lang="es-CL" dirty="0"/>
              <a:t>.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Esperanza</a:t>
            </a:r>
            <a:endParaRPr lang="es-CL" dirty="0"/>
          </a:p>
          <a:p>
            <a:pPr eaLnBrk="1" hangingPunct="1">
              <a:defRPr/>
            </a:pPr>
            <a:r>
              <a:rPr lang="es-C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Alegría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4A8B1-0D3C-7847-9EB6-DB6497AC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846" y="4495079"/>
            <a:ext cx="3071957" cy="176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nte el coronavirus, esperanza - Protestante digital">
            <a:extLst>
              <a:ext uri="{FF2B5EF4-FFF2-40B4-BE49-F238E27FC236}">
                <a16:creationId xmlns:a16="http://schemas.microsoft.com/office/drawing/2014/main" id="{13D5876A-468B-174A-AEDB-4861BA76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295" y="4174163"/>
            <a:ext cx="4603621" cy="2590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FB8D-F459-214C-BF6C-4456EAB38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42913"/>
            <a:ext cx="9601200" cy="3581400"/>
          </a:xfrm>
        </p:spPr>
        <p:txBody>
          <a:bodyPr/>
          <a:lstStyle/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b="1" dirty="0" err="1"/>
              <a:t>Icarito</a:t>
            </a:r>
            <a:endParaRPr lang="es-MX" sz="2400" b="1" dirty="0"/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MX" sz="2400" dirty="0"/>
              <a:t> </a:t>
            </a:r>
            <a:r>
              <a:rPr lang="es-CL" dirty="0">
                <a:hlinkClick r:id="rId2"/>
              </a:rPr>
              <a:t>http://www.icarito.cl/2009/12/52-8726-9-el-articulo.shtml/</a:t>
            </a:r>
            <a:endParaRPr lang="es-CL" dirty="0"/>
          </a:p>
          <a:p>
            <a:pPr eaLnBrk="1" hangingPunct="1">
              <a:defRPr/>
            </a:pPr>
            <a:r>
              <a:rPr lang="es-CL" dirty="0" err="1"/>
              <a:t>Icarito</a:t>
            </a:r>
            <a:r>
              <a:rPr lang="es-CL" dirty="0"/>
              <a:t>:</a:t>
            </a:r>
          </a:p>
          <a:p>
            <a:pPr eaLnBrk="1" hangingPunct="1">
              <a:defRPr/>
            </a:pPr>
            <a:endParaRPr lang="es-CL" dirty="0"/>
          </a:p>
          <a:p>
            <a:pPr marL="0" indent="0" eaLnBrk="1" hangingPunct="1">
              <a:buFont typeface="Franklin Gothic Book" panose="020B0503020102020204" pitchFamily="34" charset="0"/>
              <a:buNone/>
              <a:defRPr/>
            </a:pPr>
            <a:r>
              <a:rPr lang="es-CL" dirty="0">
                <a:hlinkClick r:id="rId3"/>
              </a:rPr>
              <a:t>http://www.icarito.cl/2010/04/52-8619-9-el-pronombre.shtml/</a:t>
            </a:r>
            <a:endParaRPr lang="es-CL" dirty="0"/>
          </a:p>
          <a:p>
            <a:pPr eaLnBrk="1" hangingPunct="1">
              <a:defRPr/>
            </a:pPr>
            <a:endParaRPr lang="es-CL" dirty="0"/>
          </a:p>
        </p:txBody>
      </p:sp>
      <p:pic>
        <p:nvPicPr>
          <p:cNvPr id="3174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B2C6B4-E758-174E-9E6E-E6A13B03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784475"/>
            <a:ext cx="991711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E66E-860E-B749-8308-C77B19F1E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0"/>
            <a:ext cx="11503025" cy="6858000"/>
          </a:xfrm>
        </p:spPr>
        <p:txBody>
          <a:bodyPr/>
          <a:lstStyle/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es-CL" sz="4000" b="1" dirty="0">
                <a:solidFill>
                  <a:schemeClr val="accent6">
                    <a:lumMod val="75000"/>
                  </a:schemeClr>
                </a:solidFill>
              </a:rPr>
              <a:t>RIMA CONSONANTE: </a:t>
            </a:r>
            <a:r>
              <a:rPr lang="es-CL" sz="3200" b="1" dirty="0">
                <a:solidFill>
                  <a:srgbClr val="00B050"/>
                </a:solidFill>
              </a:rPr>
              <a:t>Si se repiten vocales y consonantes en el mismo orden y se dice que esta rima es perfecta.</a:t>
            </a: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endParaRPr lang="es-CL" sz="3200" b="1" dirty="0">
              <a:solidFill>
                <a:srgbClr val="00B05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endParaRPr lang="es-CL" sz="3200" b="1" dirty="0">
              <a:solidFill>
                <a:srgbClr val="00B05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endParaRPr lang="es-C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endParaRPr lang="es-CL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es-CL" sz="4000" b="1" dirty="0">
                <a:solidFill>
                  <a:schemeClr val="accent6">
                    <a:lumMod val="75000"/>
                  </a:schemeClr>
                </a:solidFill>
              </a:rPr>
              <a:t>RIMA ASONANTE: </a:t>
            </a:r>
            <a:r>
              <a:rPr lang="es-CL" sz="3200" b="1" dirty="0">
                <a:solidFill>
                  <a:srgbClr val="00B050"/>
                </a:solidFill>
              </a:rPr>
              <a:t>Si la repetición sólo afecta a las vocales </a:t>
            </a:r>
            <a:r>
              <a:rPr lang="es-CL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endParaRPr lang="es-CL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s-C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D918A297-8E51-984F-A026-0F77782A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187450"/>
            <a:ext cx="5772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E8C9876B-D716-A047-AADC-6BD98E15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527550"/>
            <a:ext cx="7210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B7DB4D-5CB7-2E42-8ED4-C89F2378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38" y="127000"/>
            <a:ext cx="9601200" cy="863600"/>
          </a:xfrm>
        </p:spPr>
        <p:txBody>
          <a:bodyPr/>
          <a:lstStyle/>
          <a:p>
            <a:pPr>
              <a:defRPr/>
            </a:pPr>
            <a:r>
              <a:rPr lang="es-CL" sz="5400" b="1" dirty="0">
                <a:solidFill>
                  <a:schemeClr val="accent6">
                    <a:lumMod val="75000"/>
                  </a:schemeClr>
                </a:solidFill>
              </a:rPr>
              <a:t>VEAMOS DOS EJEMPLOS </a:t>
            </a:r>
          </a:p>
        </p:txBody>
      </p:sp>
      <p:pic>
        <p:nvPicPr>
          <p:cNvPr id="9219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7768B0FC-8EFB-AB41-BB39-10505507D9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774700"/>
            <a:ext cx="5667375" cy="6083300"/>
          </a:xfrm>
        </p:spPr>
      </p:pic>
      <p:pic>
        <p:nvPicPr>
          <p:cNvPr id="9220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22AA7DE6-39EC-C444-B7D0-C60A1F2D7A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5" y="774700"/>
            <a:ext cx="5667375" cy="6083300"/>
          </a:xfr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6380-433B-1642-8F30-12C99BED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85800"/>
            <a:ext cx="11653838" cy="363855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s-CL" sz="7200" dirty="0">
                <a:solidFill>
                  <a:schemeClr val="accent6">
                    <a:lumMod val="75000"/>
                  </a:schemeClr>
                </a:solidFill>
              </a:rPr>
              <a:t>ELEMENTOS DE LA GRAMÁTICA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5275-4753-254B-A692-ECEFB395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413" y="-112713"/>
            <a:ext cx="8361362" cy="971551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artículo</a:t>
            </a:r>
            <a:endParaRPr lang="es-C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1BFEAB-8F30-9E42-8603-232C7CFD3EA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122363" y="3992563"/>
          <a:ext cx="9610725" cy="28654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918">
                <a:tc rowSpan="2">
                  <a:txBody>
                    <a:bodyPr/>
                    <a:lstStyle/>
                    <a:p>
                      <a:r>
                        <a:rPr lang="es-CL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ARTÍCULOS </a:t>
                      </a:r>
                      <a:endParaRPr lang="es-CL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 gridSpan="2">
                  <a:txBody>
                    <a:bodyPr/>
                    <a:lstStyle/>
                    <a:p>
                      <a:r>
                        <a:rPr lang="es-CL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</a:t>
                      </a:r>
                    </a:p>
                    <a:p>
                      <a:endParaRPr lang="es-CL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3200"/>
                        <a:t>FEMENINO </a:t>
                      </a:r>
                      <a:endParaRPr lang="es-CL" sz="3200" dirty="0"/>
                    </a:p>
                  </a:txBody>
                  <a:tcPr marL="91441" marR="91441" marT="45725" marB="457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</a:t>
                      </a:r>
                      <a:endParaRPr lang="es-CL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CL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 </a:t>
                      </a:r>
                      <a:endParaRPr lang="es-CL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CL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</a:t>
                      </a:r>
                      <a:endParaRPr lang="es-CL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CL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 </a:t>
                      </a:r>
                      <a:endParaRPr lang="es-CL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r>
                        <a:rPr lang="es-CL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DEFINIDO O DETERMINANTE 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                       LOS 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                      LAS 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r>
                        <a:rPr lang="es-CL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INDEFINIDO O INDETERMINADO</a:t>
                      </a:r>
                      <a:endParaRPr lang="es-C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                       UNOS   </a:t>
                      </a:r>
                    </a:p>
                  </a:txBody>
                  <a:tcPr marL="91441" marR="91441" marT="45725" marB="457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                    UNAS </a:t>
                      </a:r>
                    </a:p>
                  </a:txBody>
                  <a:tcPr marL="91441" marR="91441" marT="45725" marB="457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BE05AD-CF45-714B-AEEC-8A4EC0ACE1BD}"/>
              </a:ext>
            </a:extLst>
          </p:cNvPr>
          <p:cNvSpPr txBox="1"/>
          <p:nvPr/>
        </p:nvSpPr>
        <p:spPr>
          <a:xfrm>
            <a:off x="1181100" y="1111250"/>
            <a:ext cx="9945688" cy="343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Es la parte de la oración que precede al sustantivo y debe concordar en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 (masculino/femenino)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(singular/plural) 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Por lo que podemos decir que el articulo sirve para precisar al sustantivo para pasar de ser algo desconocido a algo concreto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artículo es, por esta forma de precisión, de dos clases: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14436EA-2D20-FC45-B8CB-2C03861BE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101600"/>
            <a:ext cx="9601200" cy="889000"/>
          </a:xfrm>
        </p:spPr>
        <p:txBody>
          <a:bodyPr/>
          <a:lstStyle/>
          <a:p>
            <a:pPr eaLnBrk="1" hangingPunct="1"/>
            <a:r>
              <a:rPr lang="es-CL" altLang="es-CL"/>
              <a:t>RECAPITULEMOS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9A192-58DE-374B-BD73-EDC603B9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13" y="990600"/>
            <a:ext cx="10909300" cy="4481513"/>
          </a:xfrm>
        </p:spPr>
        <p:txBody>
          <a:bodyPr rtlCol="0">
            <a:normAutofit fontScale="92500"/>
          </a:bodyPr>
          <a:lstStyle/>
          <a:p>
            <a:pPr marL="384048" indent="-384048" eaLnBrk="1" fontAlgn="auto" hangingPunct="1">
              <a:defRPr/>
            </a:pPr>
            <a:r>
              <a:rPr lang="es-MX" dirty="0"/>
              <a:t>“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artículo es la palabra que acompaña al sustantivo y siempre va delante de él. Es la palabra que funciona siempre como un determinante o identificador del sustantivo, esto es, señala si el sustantivo es conocido o no, e indica el género (femenino o masculino) y el número del sustantivo (singular o plural).”</a:t>
            </a:r>
          </a:p>
          <a:p>
            <a:pPr marL="384048" indent="-384048" eaLnBrk="1" fontAlgn="auto" hangingPunct="1">
              <a:defRPr/>
            </a:pPr>
            <a:endParaRPr lang="es-MX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eaLnBrk="1" fontAlgn="auto" hangingPunct="1">
              <a:defRPr/>
            </a:pPr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Los artículos se dividen en definidos (o determinantes) e indefinidos (o </a:t>
            </a:r>
            <a:r>
              <a:rPr lang="es-CL" sz="3200" b="1" dirty="0" err="1">
                <a:solidFill>
                  <a:schemeClr val="accent6">
                    <a:lumMod val="75000"/>
                  </a:schemeClr>
                </a:solidFill>
              </a:rPr>
              <a:t>indeterminantes</a:t>
            </a:r>
            <a:endParaRPr lang="es-MX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eaLnBrk="1" fontAlgn="auto" hangingPunct="1">
              <a:defRPr/>
            </a:pPr>
            <a:endParaRPr lang="es-CL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224C-0A4B-6648-BE16-B60F2068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128588"/>
            <a:ext cx="9601200" cy="8620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DEFINIDOS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56C7-EC23-054B-99DC-1C65BC095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0" y="1068388"/>
            <a:ext cx="10936288" cy="3581400"/>
          </a:xfrm>
        </p:spPr>
        <p:txBody>
          <a:bodyPr rtlCol="0">
            <a:normAutofit/>
          </a:bodyPr>
          <a:lstStyle/>
          <a:p>
            <a:pPr marL="384048" indent="-384048" eaLnBrk="1" fontAlgn="auto" hangingPunct="1">
              <a:defRPr/>
            </a:pP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SON AQUELLOS QUE HABLAN DE ALGO CONOCIDO Y QUE SE PUEDE IDENTIFICAR</a:t>
            </a:r>
          </a:p>
          <a:p>
            <a:pPr marL="384048" indent="-384048" eaLnBrk="1" fontAlgn="auto" hangingPunct="1">
              <a:defRPr/>
            </a:pP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algn="ctr" eaLnBrk="1" fontAlgn="auto" hangingPunct="1">
              <a:defRPr/>
            </a:pPr>
            <a:r>
              <a:rPr lang="es-CL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EL, LA, LOS, LAS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BD74-7AD4-F348-9239-45410ED3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0"/>
            <a:ext cx="9601200" cy="10017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INDEFINIDOS </a:t>
            </a:r>
            <a:endParaRPr lang="es-CL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95E816D-29DB-FA40-A34F-AA773CAE1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9325" y="1001713"/>
            <a:ext cx="10853738" cy="3581400"/>
          </a:xfrm>
        </p:spPr>
        <p:txBody>
          <a:bodyPr/>
          <a:lstStyle/>
          <a:p>
            <a:pPr eaLnBrk="1" hangingPunct="1"/>
            <a:r>
              <a:rPr lang="es-CL" altLang="es-CL" sz="3200" b="1">
                <a:latin typeface="Arial" panose="020B0604020202020204" pitchFamily="34" charset="0"/>
                <a:cs typeface="Arial" panose="020B0604020202020204" pitchFamily="34" charset="0"/>
              </a:rPr>
              <a:t>SON AQUELLOS QUE HABLAN DE ALGO NO CONOCIDO O QUE NO SE PUEDE IDENTIFICAR</a:t>
            </a:r>
          </a:p>
          <a:p>
            <a:pPr eaLnBrk="1" hangingPunct="1"/>
            <a:endParaRPr lang="es-CL" altLang="es-C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E2497-96D6-C24C-BC11-276117455E78}"/>
              </a:ext>
            </a:extLst>
          </p:cNvPr>
          <p:cNvSpPr txBox="1"/>
          <p:nvPr/>
        </p:nvSpPr>
        <p:spPr>
          <a:xfrm>
            <a:off x="3049588" y="3141663"/>
            <a:ext cx="6097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UN, UNA, UNOS, UNAS 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258</TotalTime>
  <Words>1461</Words>
  <Application>Microsoft Macintosh PowerPoint</Application>
  <PresentationFormat>Panorámica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Franklin Gothic Book</vt:lpstr>
      <vt:lpstr>Arial</vt:lpstr>
      <vt:lpstr>Calibri</vt:lpstr>
      <vt:lpstr>AspiraNar-Regular</vt:lpstr>
      <vt:lpstr>AspiraNar-Light</vt:lpstr>
      <vt:lpstr>Crop</vt:lpstr>
      <vt:lpstr>              San Fernando College                         Programa de Integración Escolar                        Prof especialista: Carla Pereira S </vt:lpstr>
      <vt:lpstr>ELEMENTOS DE UNA POESIA </vt:lpstr>
      <vt:lpstr>Presentación de PowerPoint</vt:lpstr>
      <vt:lpstr>VEAMOS DOS EJEMPLOS </vt:lpstr>
      <vt:lpstr>ELEMENTOS DE LA GRAMÁTICA </vt:lpstr>
      <vt:lpstr>El artículo</vt:lpstr>
      <vt:lpstr>RECAPITULEMOS </vt:lpstr>
      <vt:lpstr>ARTÍCULOS DEFINIDOS </vt:lpstr>
      <vt:lpstr>ARTÍCULOS INDEFINIDOS </vt:lpstr>
      <vt:lpstr>Ejemplos:</vt:lpstr>
      <vt:lpstr>Y... ¿qué pasa con “LO”?</vt:lpstr>
      <vt:lpstr>LAS CONTRACCIONES </vt:lpstr>
      <vt:lpstr>Presentación de PowerPoint</vt:lpstr>
      <vt:lpstr>LOS PRONOMBRES </vt:lpstr>
      <vt:lpstr>Presentación de PowerPoint</vt:lpstr>
      <vt:lpstr>Pronombre personal</vt:lpstr>
      <vt:lpstr>Observa todas las formas de los pronombres personales en esta tabla:</vt:lpstr>
      <vt:lpstr>Pronombres Demostrativos</vt:lpstr>
      <vt:lpstr>Presentación de PowerPoint</vt:lpstr>
      <vt:lpstr>Pronombres Posesivos </vt:lpstr>
      <vt:lpstr>Los pronombres posesivos señalan si la persona poseedora es la 1.ª, 2.ª o 3.ª y si el objeto poseído es uno o varios. Observa los ejemplos: </vt:lpstr>
      <vt:lpstr>El sustantivo</vt:lpstr>
      <vt:lpstr>Sustantivos comunes y sustantivos propios</vt:lpstr>
      <vt:lpstr>Sustantivos concretos </vt:lpstr>
      <vt:lpstr>Sustantivos Abstractos 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Fernando College                         Programa de Integración Escolar                        Prof especialista: Carla Pereira S</dc:title>
  <dc:creator>Carla Constanza Pereira Solis</dc:creator>
  <cp:lastModifiedBy>Microsoft Office User</cp:lastModifiedBy>
  <cp:revision>26</cp:revision>
  <dcterms:created xsi:type="dcterms:W3CDTF">2020-10-13T14:24:48Z</dcterms:created>
  <dcterms:modified xsi:type="dcterms:W3CDTF">2020-11-04T01:27:37Z</dcterms:modified>
</cp:coreProperties>
</file>