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23"/>
  </p:notesMasterIdLst>
  <p:handoutMasterIdLst>
    <p:handoutMasterId r:id="rId24"/>
  </p:handoutMasterIdLst>
  <p:sldIdLst>
    <p:sldId id="3825" r:id="rId5"/>
    <p:sldId id="3826" r:id="rId6"/>
    <p:sldId id="3836" r:id="rId7"/>
    <p:sldId id="3837" r:id="rId8"/>
    <p:sldId id="3862" r:id="rId9"/>
    <p:sldId id="3863" r:id="rId10"/>
    <p:sldId id="3864" r:id="rId11"/>
    <p:sldId id="3846" r:id="rId12"/>
    <p:sldId id="3852" r:id="rId13"/>
    <p:sldId id="3855" r:id="rId14"/>
    <p:sldId id="3859" r:id="rId15"/>
    <p:sldId id="3854" r:id="rId16"/>
    <p:sldId id="3856" r:id="rId17"/>
    <p:sldId id="3860" r:id="rId18"/>
    <p:sldId id="3853" r:id="rId19"/>
    <p:sldId id="3857" r:id="rId20"/>
    <p:sldId id="3861" r:id="rId21"/>
    <p:sldId id="3865" r:id="rId22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48"/>
    </p:cViewPr>
  </p:sorterViewPr>
  <p:notesViewPr>
    <p:cSldViewPr snapToGrid="0">
      <p:cViewPr varScale="1">
        <p:scale>
          <a:sx n="87" d="100"/>
          <a:sy n="87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A378894-AA4E-4300-8B79-55F5F5C4F3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3E08A5-F1BF-492B-BF27-BB8260ACC7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12843-E4DF-409D-B381-08D9B0CEB225}" type="datetime1">
              <a:rPr lang="es-ES" smtClean="0"/>
              <a:t>07/11/2020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E6C855-A4D1-4D71-9410-B35305EE8F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E4332A-7340-4D24-9306-1D6B7E04D4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D9BAB-0E33-40C7-B758-E46852043F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872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A0D20-FBC3-42BB-85EB-DAC7A2C5FD7C}" type="datetime1">
              <a:rPr lang="es-ES" smtClean="0"/>
              <a:pPr/>
              <a:t>07/11/2020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40C6A29-4676-420C-BBE3-ACC2B80F64D4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4067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40C6A29-4676-420C-BBE3-ACC2B80F64D4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816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bre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orma libre: Forma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o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editar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lumna de comparació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‹Nº›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Marcador de posición de texto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3" name="Marcador de posición de contenido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con 2 imágenes de tamaño med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arcador de posición de imagen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‹Nº›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orma libre: Forma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 rtlCol="0"/>
          <a:lstStyle>
            <a:lvl1pPr algn="l">
              <a:defRPr>
                <a:latin typeface="+mn-lt"/>
              </a:defRPr>
            </a:lvl1pPr>
          </a:lstStyle>
          <a:p>
            <a:pPr algn="l"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‹Nº›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osición de contenido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‹Nº›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‹Nº›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‹Nº›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‹Nº›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o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‹Nº›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con 2 imágenes pequeñ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ción de imagen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‹Nº›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o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‹Nº›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‹Nº›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ita con imag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 rtlCol="0"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1" name="Marcador de fecha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es-ES" noProof="0"/>
              <a:t>3/9/20XX</a:t>
            </a:r>
          </a:p>
        </p:txBody>
      </p:sp>
      <p:sp>
        <p:nvSpPr>
          <p:cNvPr id="12" name="Marcador de pie de página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es-ES" noProof="0"/>
              <a:t>Título de la presentación</a:t>
            </a:r>
          </a:p>
        </p:txBody>
      </p:sp>
      <p:sp>
        <p:nvSpPr>
          <p:cNvPr id="13" name="Marcador de número de diapositiva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/>
              <a:pPr rtl="0">
                <a:defRPr/>
              </a:pPr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‹Nº›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‹Nº›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‹Nº›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tmp"/><Relationship Id="rId4" Type="http://schemas.openxmlformats.org/officeDocument/2006/relationships/image" Target="../media/image11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1.tmp"/><Relationship Id="rId4" Type="http://schemas.openxmlformats.org/officeDocument/2006/relationships/image" Target="../media/image20.tm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tmp"/><Relationship Id="rId4" Type="http://schemas.openxmlformats.org/officeDocument/2006/relationships/image" Target="../media/image8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tmp"/><Relationship Id="rId4" Type="http://schemas.openxmlformats.org/officeDocument/2006/relationships/image" Target="../media/image8.tm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107096"/>
            <a:ext cx="6592824" cy="2386584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SISTEMA DE ECUACIONES LINEALES PARTE 2</a:t>
            </a:r>
            <a:endParaRPr lang="es-E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7" y="4493679"/>
            <a:ext cx="6701227" cy="1840859"/>
          </a:xfrm>
        </p:spPr>
        <p:txBody>
          <a:bodyPr rtlCol="0">
            <a:normAutofit/>
          </a:bodyPr>
          <a:lstStyle/>
          <a:p>
            <a:pPr rtl="0"/>
            <a:r>
              <a:rPr lang="es-ES" dirty="0">
                <a:solidFill>
                  <a:srgbClr val="FFFFFF"/>
                </a:solidFill>
              </a:rPr>
              <a:t>Profesores: Angela Bustamante </a:t>
            </a:r>
          </a:p>
          <a:p>
            <a:pPr rtl="0"/>
            <a:r>
              <a:rPr lang="es-ES" dirty="0">
                <a:solidFill>
                  <a:srgbClr val="FFFFFF"/>
                </a:solidFill>
              </a:rPr>
              <a:t>Franco Cabezas</a:t>
            </a:r>
          </a:p>
          <a:p>
            <a:pPr rtl="0"/>
            <a:r>
              <a:rPr lang="es-ES" dirty="0">
                <a:solidFill>
                  <a:srgbClr val="FFFFFF"/>
                </a:solidFill>
              </a:rPr>
              <a:t>Renata Rojas</a:t>
            </a:r>
          </a:p>
          <a:p>
            <a:pPr rtl="0"/>
            <a:r>
              <a:rPr lang="es-ES" dirty="0">
                <a:solidFill>
                  <a:srgbClr val="FFFFFF"/>
                </a:solidFill>
              </a:rPr>
              <a:t>Curso: 2° Medio</a:t>
            </a:r>
          </a:p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FCADE6-9027-4948-A86E-50880155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 CASO 1</a:t>
            </a:r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B6F2EDA2-7CE5-4BE9-96F6-D14EED480A0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23744" b="22205"/>
          <a:stretch/>
        </p:blipFill>
        <p:spPr>
          <a:xfrm>
            <a:off x="4409953" y="1234281"/>
            <a:ext cx="2443713" cy="939562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A9AFFC36-1A00-471C-B7D1-8DF22F06298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983974" y="2173842"/>
                <a:ext cx="10661374" cy="56927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CL" sz="1900" dirty="0"/>
                  <a:t>Tenemos que al representar el sistema de forma gráfica se obtiene lo siguiente:</a:t>
                </a:r>
              </a:p>
              <a:p>
                <a:pPr marL="0" indent="0">
                  <a:buNone/>
                </a:pPr>
                <a:endParaRPr lang="es-CL" sz="1900" dirty="0"/>
              </a:p>
              <a:p>
                <a:pPr marL="0" indent="0">
                  <a:buNone/>
                </a:pPr>
                <a:endParaRPr lang="es-CL" sz="1900" dirty="0"/>
              </a:p>
              <a:p>
                <a:pPr marL="0" indent="0">
                  <a:buNone/>
                </a:pPr>
                <a:endParaRPr lang="es-CL" sz="1900" dirty="0"/>
              </a:p>
              <a:p>
                <a:pPr marL="0" indent="0">
                  <a:buNone/>
                </a:pPr>
                <a:endParaRPr lang="es-CL" sz="1900" dirty="0"/>
              </a:p>
              <a:p>
                <a:pPr marL="0" indent="0">
                  <a:buNone/>
                </a:pPr>
                <a:endParaRPr lang="es-CL" sz="1900" dirty="0"/>
              </a:p>
              <a:p>
                <a:pPr marL="0" indent="0">
                  <a:buNone/>
                </a:pPr>
                <a:endParaRPr lang="es-CL" sz="1900" dirty="0"/>
              </a:p>
              <a:p>
                <a:pPr marL="0" indent="0">
                  <a:buNone/>
                </a:pPr>
                <a:endParaRPr lang="es-CL" sz="1900" dirty="0"/>
              </a:p>
              <a:p>
                <a:pPr marL="0" indent="0">
                  <a:buNone/>
                </a:pPr>
                <a:endParaRPr lang="es-CL" sz="1900" dirty="0"/>
              </a:p>
              <a:p>
                <a:pPr marL="0" indent="0">
                  <a:buNone/>
                </a:pPr>
                <a:r>
                  <a:rPr lang="es-CL" sz="1900" dirty="0"/>
                  <a:t>Como las rectas se intersectan en un punto, podemos decir que la solución es única y corresponde a que: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19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CL" sz="1900" b="0" i="1" smtClean="0">
                          <a:latin typeface="Cambria Math" panose="02040503050406030204" pitchFamily="18" charset="0"/>
                        </a:rPr>
                        <m:t>=0 ;</m:t>
                      </m:r>
                      <m:r>
                        <a:rPr lang="es-CL" sz="19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CL" sz="19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CL" sz="1900" dirty="0"/>
              </a:p>
              <a:p>
                <a:pPr marL="0" indent="0">
                  <a:buNone/>
                </a:pPr>
                <a:endParaRPr lang="es-CL" sz="1900" dirty="0"/>
              </a:p>
              <a:p>
                <a:pPr marL="0" indent="0">
                  <a:buNone/>
                </a:pPr>
                <a:endParaRPr lang="es-CL" dirty="0"/>
              </a:p>
            </p:txBody>
          </p:sp>
        </mc:Choice>
        <mc:Fallback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A9AFFC36-1A00-471C-B7D1-8DF22F0629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983974" y="2173842"/>
                <a:ext cx="10661374" cy="5692775"/>
              </a:xfrm>
              <a:blipFill>
                <a:blip r:embed="rId3"/>
                <a:stretch>
                  <a:fillRect l="-515" t="-107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A82085-BCA5-4BEC-89D0-B79FFB2D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10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5" name="Imagen 14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3D9738DD-111C-4BDE-BAC8-EB2A8CC453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1902" y="2559844"/>
            <a:ext cx="2919813" cy="318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98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5F88581C-E7E3-4BC4-ABAC-478E8E057D6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ctr"/>
                <a:r>
                  <a:rPr lang="es-CL" dirty="0"/>
                  <a:t>Comprobemos si se cumple la igualdad:</a:t>
                </a:r>
                <a:br>
                  <a:rPr lang="es-CL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s-CL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f>
                      <m:fPr>
                        <m:ctrlPr>
                          <a:rPr lang="es-CL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s-CL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s-CL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den>
                    </m:f>
                  </m:oMath>
                </a14:m>
                <a:r>
                  <a:rPr lang="es-CL" dirty="0"/>
                  <a:t> </a:t>
                </a:r>
                <a:br>
                  <a:rPr lang="es-CL" dirty="0"/>
                </a:br>
                <a:endParaRPr lang="es-CL" dirty="0"/>
              </a:p>
            </p:txBody>
          </p:sp>
        </mc:Choice>
        <mc:Fallback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5F88581C-E7E3-4BC4-ABAC-478E8E057D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3824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A04E09-DF61-4EC0-8307-8C0317B5C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11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A6E7FE8F-CF91-416E-B4FD-6BCC227FF4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800677"/>
                <a:ext cx="10515600" cy="3189305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s-CL" dirty="0"/>
                  <a:t> Como el sistema de ecuación se definió como:</a:t>
                </a:r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Consideraremos que: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=4 ; 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=3 ; 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=2 ; 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Por lo tanto,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s-CL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CL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b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s-CL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</m:t>
                          </m:r>
                        </m:den>
                      </m:f>
                      <m:r>
                        <a:rPr lang="es-CL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CL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</p:txBody>
          </p:sp>
        </mc:Choice>
        <mc:Fallback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A6E7FE8F-CF91-416E-B4FD-6BCC227FF4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800677"/>
                <a:ext cx="10515600" cy="3189305"/>
              </a:xfrm>
              <a:blipFill>
                <a:blip r:embed="rId3"/>
                <a:stretch>
                  <a:fillRect l="-754" t="-381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Marcador de contenido 8">
            <a:extLst>
              <a:ext uri="{FF2B5EF4-FFF2-40B4-BE49-F238E27FC236}">
                <a16:creationId xmlns:a16="http://schemas.microsoft.com/office/drawing/2014/main" id="{C8B64322-BDEC-4AEF-8674-D72109618D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743" b="17771"/>
          <a:stretch/>
        </p:blipFill>
        <p:spPr>
          <a:xfrm>
            <a:off x="987943" y="1475115"/>
            <a:ext cx="2443713" cy="101665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36B3072-37DF-496C-B61D-75DDF50185E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0817" b="20932"/>
          <a:stretch/>
        </p:blipFill>
        <p:spPr>
          <a:xfrm>
            <a:off x="4846859" y="3163265"/>
            <a:ext cx="2498282" cy="87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209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44CB5A-D7E9-420D-93FE-A58F37542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CASO 2: INFINITAS SOLUCIONES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1F6F9B9-C16D-40FE-8441-F445ED5131C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CL" dirty="0"/>
                  <a:t>Las rectas son iguales, es decir, coincidentes. Además se cumple que:</a:t>
                </a:r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1F6F9B9-C16D-40FE-8441-F445ED5131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Marcador de contenido 8" descr="Diagrama, Esquemático&#10;&#10;Descripción generada automáticamente">
            <a:extLst>
              <a:ext uri="{FF2B5EF4-FFF2-40B4-BE49-F238E27FC236}">
                <a16:creationId xmlns:a16="http://schemas.microsoft.com/office/drawing/2014/main" id="{C61DA00D-09FE-4504-ADD2-B0D780AC22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86286" y="2162712"/>
            <a:ext cx="3953427" cy="3677163"/>
          </a:xfrm>
        </p:spPr>
      </p:pic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E2E1C5-6281-4694-9B36-BAA646D3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12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88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FCADE6-9027-4948-A86E-50880155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 CASO 2</a:t>
            </a:r>
          </a:p>
        </p:txBody>
      </p:sp>
      <p:pic>
        <p:nvPicPr>
          <p:cNvPr id="9" name="Marcador de contenido 8" descr="Texto&#10;&#10;Descripción generada automáticamente">
            <a:extLst>
              <a:ext uri="{FF2B5EF4-FFF2-40B4-BE49-F238E27FC236}">
                <a16:creationId xmlns:a16="http://schemas.microsoft.com/office/drawing/2014/main" id="{BEAD3809-3E17-4050-93BC-9B14BC33677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82270" y="1423950"/>
            <a:ext cx="2627459" cy="1325563"/>
          </a:xfrm>
        </p:spPr>
      </p:pic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A82085-BCA5-4BEC-89D0-B79FFB2D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13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833EDE0-C756-414C-87F0-BC8EC2B23200}"/>
              </a:ext>
            </a:extLst>
          </p:cNvPr>
          <p:cNvSpPr txBox="1"/>
          <p:nvPr/>
        </p:nvSpPr>
        <p:spPr>
          <a:xfrm>
            <a:off x="1046922" y="2749513"/>
            <a:ext cx="103068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Al representar cada una de las gráficas se tiene que: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Notemos que las rectas son coincidentes, por lo tanto, hay infinitas soluciones.</a:t>
            </a:r>
          </a:p>
        </p:txBody>
      </p:sp>
      <p:pic>
        <p:nvPicPr>
          <p:cNvPr id="13" name="Imagen 12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1E1728E5-555B-4F11-9C0F-E979918352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675" y="3429000"/>
            <a:ext cx="2973456" cy="1892652"/>
          </a:xfrm>
          <a:prstGeom prst="rect">
            <a:avLst/>
          </a:prstGeom>
        </p:spPr>
      </p:pic>
      <p:pic>
        <p:nvPicPr>
          <p:cNvPr id="19" name="Imagen 18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1AB10F72-DDFE-4E5B-8269-86077A7F91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5211" y="3432235"/>
            <a:ext cx="2944712" cy="1892652"/>
          </a:xfrm>
          <a:prstGeom prst="rect">
            <a:avLst/>
          </a:prstGeom>
        </p:spPr>
      </p:pic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id="{9C15401F-2308-44BE-B94F-F6FD95F26453}"/>
              </a:ext>
            </a:extLst>
          </p:cNvPr>
          <p:cNvSpPr/>
          <p:nvPr/>
        </p:nvSpPr>
        <p:spPr>
          <a:xfrm>
            <a:off x="6815374" y="4247267"/>
            <a:ext cx="834887" cy="490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2" name="Imagen 21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EF74D754-C058-4C87-92AF-818A3297DC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5712" y="3429000"/>
            <a:ext cx="3362277" cy="192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2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5F88581C-E7E3-4BC4-ABAC-478E8E057D6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96078" y="812333"/>
                <a:ext cx="10515600" cy="1325563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s-CL" sz="4000" dirty="0"/>
                  <a:t>Comprobemos si se cumple la igualdad:</a:t>
                </a:r>
                <a:br>
                  <a:rPr lang="es-CL" sz="40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sz="3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3100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CL" sz="3100" i="1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s-CL" sz="31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3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31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CL" sz="3100" i="1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s-CL" sz="31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3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31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s-CL" sz="3100" i="1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br>
                  <a:rPr lang="es-CL" dirty="0"/>
                </a:br>
                <a:br>
                  <a:rPr lang="es-CL" dirty="0"/>
                </a:br>
                <a:endParaRPr lang="es-CL" dirty="0"/>
              </a:p>
            </p:txBody>
          </p:sp>
        </mc:Choice>
        <mc:Fallback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5F88581C-E7E3-4BC4-ABAC-478E8E057D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6078" y="812333"/>
                <a:ext cx="10515600" cy="1325563"/>
              </a:xfrm>
              <a:blipFill>
                <a:blip r:embed="rId2"/>
                <a:stretch>
                  <a:fillRect t="-5458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A04E09-DF61-4EC0-8307-8C0317B5C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14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A6E7FE8F-CF91-416E-B4FD-6BCC227FF4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800677"/>
                <a:ext cx="10515600" cy="3189305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s-CL" dirty="0"/>
                  <a:t> Como el sistema de ecuación se definió como:</a:t>
                </a:r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Consideraremos que: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=3 ; 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=−5 ;</m:t>
                      </m:r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=3 ; 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=6 ; 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=−10 ;</m:t>
                      </m:r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=6 </m:t>
                      </m:r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Por lo tanto,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</m:t>
                          </m:r>
                        </m:den>
                      </m:f>
                      <m:r>
                        <a:rPr lang="es-CL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s-CL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CL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CL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Se cumple la igualdad y podemos decir que hay infinitas soluciones para este sistema.</a:t>
                </a:r>
              </a:p>
            </p:txBody>
          </p:sp>
        </mc:Choice>
        <mc:Fallback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A6E7FE8F-CF91-416E-B4FD-6BCC227FF4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800677"/>
                <a:ext cx="10515600" cy="3189305"/>
              </a:xfrm>
              <a:blipFill>
                <a:blip r:embed="rId3"/>
                <a:stretch>
                  <a:fillRect l="-638" t="-3435" b="-229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836B3072-37DF-496C-B61D-75DDF50185E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0817" b="20932"/>
          <a:stretch/>
        </p:blipFill>
        <p:spPr>
          <a:xfrm>
            <a:off x="4846859" y="3163265"/>
            <a:ext cx="2498282" cy="878648"/>
          </a:xfrm>
          <a:prstGeom prst="rect">
            <a:avLst/>
          </a:prstGeom>
        </p:spPr>
      </p:pic>
      <p:pic>
        <p:nvPicPr>
          <p:cNvPr id="8" name="Marcador de contenido 8" descr="Texto&#10;&#10;Descripción generada automáticamente">
            <a:extLst>
              <a:ext uri="{FF2B5EF4-FFF2-40B4-BE49-F238E27FC236}">
                <a16:creationId xmlns:a16="http://schemas.microsoft.com/office/drawing/2014/main" id="{A10F3AE8-7F1D-4546-BD96-98CC05182D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1264924"/>
            <a:ext cx="262745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686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16C5A-06A0-4A88-9DEB-034FFCB08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CASO 3: NO HAY SOLUCIONES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9CBCAD2-D9DC-4DA0-A19D-9F986F9F886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CL" dirty="0"/>
                  <a:t>Las rectas en el plano son paralelas no coincidentes. Además se cumple que:</a:t>
                </a:r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99CBCAD2-D9DC-4DA0-A19D-9F986F9F88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Marcador de contenido 8" descr="Diagrama&#10;&#10;Descripción generada automáticamente">
            <a:extLst>
              <a:ext uri="{FF2B5EF4-FFF2-40B4-BE49-F238E27FC236}">
                <a16:creationId xmlns:a16="http://schemas.microsoft.com/office/drawing/2014/main" id="{2A7E1BE1-93D9-4BCA-9D51-4F493EA5AA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78849" y="1825625"/>
            <a:ext cx="4368302" cy="4351338"/>
          </a:xfrm>
        </p:spPr>
      </p:pic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B2CD52-E34E-4A61-9285-3B04F231A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15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40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FCADE6-9027-4948-A86E-50880155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 CASO 3</a:t>
            </a:r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E4CF25A4-BC3D-4F84-8518-14E4DC29E72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82536" y="1196027"/>
            <a:ext cx="2084131" cy="1268601"/>
          </a:xfr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AFFC36-1A00-471C-B7D1-8DF22F062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520" y="2332383"/>
            <a:ext cx="11310960" cy="4160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Al representar el sistema de ecuaciones de forma gráfica se obtiene que: 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Notemos que las rectas no se intersectan, por lo tanto, no hay solución para el sistema.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A82085-BCA5-4BEC-89D0-B79FFB2D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16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Imagen 10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D9F11929-9831-442B-81B8-C9DBAD975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2222" y="3009044"/>
            <a:ext cx="4978378" cy="221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58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5F88581C-E7E3-4BC4-ABAC-478E8E057D6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96078" y="812333"/>
                <a:ext cx="10515600" cy="1325563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s-CL" sz="4000" dirty="0"/>
                  <a:t>Comprobemos si se cumple la igualdad:</a:t>
                </a:r>
                <a:br>
                  <a:rPr lang="es-CL" sz="40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3200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CL" sz="3200" i="1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s-CL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CL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s-CL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s-CL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s-CL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br>
                  <a:rPr lang="es-CL" dirty="0"/>
                </a:br>
                <a:br>
                  <a:rPr lang="es-CL" dirty="0"/>
                </a:br>
                <a:endParaRPr lang="es-CL" dirty="0"/>
              </a:p>
            </p:txBody>
          </p:sp>
        </mc:Choice>
        <mc:Fallback>
          <p:sp>
            <p:nvSpPr>
              <p:cNvPr id="2" name="Título 1">
                <a:extLst>
                  <a:ext uri="{FF2B5EF4-FFF2-40B4-BE49-F238E27FC236}">
                    <a16:creationId xmlns:a16="http://schemas.microsoft.com/office/drawing/2014/main" id="{5F88581C-E7E3-4BC4-ABAC-478E8E057D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6078" y="812333"/>
                <a:ext cx="10515600" cy="1325563"/>
              </a:xfrm>
              <a:blipFill>
                <a:blip r:embed="rId2"/>
                <a:stretch>
                  <a:fillRect t="-5550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A04E09-DF61-4EC0-8307-8C0317B5C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17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A6E7FE8F-CF91-416E-B4FD-6BCC227FF4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800677"/>
                <a:ext cx="10515600" cy="3189305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s-CL" dirty="0"/>
                  <a:t> Como el sistema de ecuación se definió como:</a:t>
                </a:r>
              </a:p>
              <a:p>
                <a:endParaRPr lang="es-CL" dirty="0"/>
              </a:p>
              <a:p>
                <a:endParaRPr lang="es-CL" dirty="0"/>
              </a:p>
              <a:p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Consideraremos que: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=1 ;</m:t>
                      </m:r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 ;</m:t>
                      </m:r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=10 ; 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=−1 ; 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s-CL" i="1" dirty="0" smtClean="0">
                          <a:latin typeface="Cambria Math" panose="02040503050406030204" pitchFamily="18" charset="0"/>
                        </a:rPr>
                        <m:t>=−1 ;</m:t>
                      </m:r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s-CL" b="0" i="1" dirty="0" smtClean="0">
                          <a:latin typeface="Cambria Math" panose="02040503050406030204" pitchFamily="18" charset="0"/>
                        </a:rPr>
                        <m:t>=7 </m:t>
                      </m:r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Por lo tanto,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s-CL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s-CL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⇒−1=−1≠</m:t>
                      </m:r>
                      <m:f>
                        <m:fPr>
                          <m:ctrlP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s-CL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Podemos notar que se cumple lo establecido, por lo tanto, no hay solución para este sistema.</a:t>
                </a:r>
              </a:p>
            </p:txBody>
          </p:sp>
        </mc:Choice>
        <mc:Fallback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A6E7FE8F-CF91-416E-B4FD-6BCC227FF4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800677"/>
                <a:ext cx="10515600" cy="3189305"/>
              </a:xfrm>
              <a:blipFill>
                <a:blip r:embed="rId3"/>
                <a:stretch>
                  <a:fillRect l="-522" t="-305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836B3072-37DF-496C-B61D-75DDF50185E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0817" b="20932"/>
          <a:stretch/>
        </p:blipFill>
        <p:spPr>
          <a:xfrm>
            <a:off x="5072940" y="3163265"/>
            <a:ext cx="2046119" cy="719622"/>
          </a:xfrm>
          <a:prstGeom prst="rect">
            <a:avLst/>
          </a:prstGeom>
        </p:spPr>
      </p:pic>
      <p:pic>
        <p:nvPicPr>
          <p:cNvPr id="7" name="Marcador de contenido 8">
            <a:extLst>
              <a:ext uri="{FF2B5EF4-FFF2-40B4-BE49-F238E27FC236}">
                <a16:creationId xmlns:a16="http://schemas.microsoft.com/office/drawing/2014/main" id="{9018B731-E307-4BC4-8717-DB3B465780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1475114"/>
            <a:ext cx="2084131" cy="126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723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4D168-C7DF-4E62-A4C8-790F64D02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34600" cy="5200788"/>
          </a:xfrm>
        </p:spPr>
        <p:txBody>
          <a:bodyPr>
            <a:normAutofit/>
          </a:bodyPr>
          <a:lstStyle/>
          <a:p>
            <a:pPr algn="ctr"/>
            <a:r>
              <a:rPr lang="es-ES" sz="8800" dirty="0">
                <a:solidFill>
                  <a:schemeClr val="accent1">
                    <a:lumMod val="75000"/>
                  </a:schemeClr>
                </a:solidFill>
              </a:rPr>
              <a:t>ES MOMENTO DE RESOLVER LA GUÍA!!</a:t>
            </a:r>
            <a:endParaRPr lang="es-CL" sz="8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D735D9A-A212-49C1-9259-2B0F4379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18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1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6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TEMAS</a:t>
            </a:r>
            <a:endParaRPr lang="es-ES" sz="6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6403848" cy="3931920"/>
          </a:xfrm>
        </p:spPr>
        <p:txBody>
          <a:bodyPr rtlCol="0"/>
          <a:lstStyle/>
          <a:p>
            <a:pPr marL="457200" indent="-457200" rtl="0">
              <a:buFont typeface="Wingdings" panose="05000000000000000000" pitchFamily="2" charset="2"/>
              <a:buChar char="v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Sustitución</a:t>
            </a:r>
          </a:p>
          <a:p>
            <a:pPr marL="457200" indent="-457200" rtl="0">
              <a:buFont typeface="Wingdings" panose="05000000000000000000" pitchFamily="2" charset="2"/>
              <a:buChar char="v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Gráfico</a:t>
            </a:r>
          </a:p>
          <a:p>
            <a:pPr rtl="0"/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C8B647-084C-492D-A242-148BEA5B6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strike="noStrike" kern="1200" cap="none" spc="0" normalizeH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3/9/20XX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A2B84E-2163-44C1-99D0-6F162AEA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strike="noStrike" kern="1200" cap="none" spc="0" normalizeH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AB1A36-2D6E-4392-AAA4-996FFE03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B855D-E9CC-4FF8-AD85-6CDC7B89A0DE}" type="slidenum">
              <a:rPr kumimoji="0" lang="es-ES" sz="1200" b="0" i="0" u="none" strike="noStrike" kern="1200" cap="none" spc="0" normalizeH="0" baseline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6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052879-0F0B-4763-884C-8CAF5F955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600" b="1" dirty="0">
                <a:latin typeface="Calibri" panose="020F0502020204030204" pitchFamily="34" charset="0"/>
                <a:cs typeface="Calibri" panose="020F0502020204030204" pitchFamily="34" charset="0"/>
              </a:rPr>
              <a:t>Sustitución</a:t>
            </a:r>
            <a:endParaRPr lang="es-CL" sz="6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1DD69BB-1A9C-481E-A847-1D768FCE7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3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11D147F-5C3C-422C-8685-E1C767E67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resolver un sistema de ecuaciones lineales con dos incógnitas por este método debes considerar lo siguiente:</a:t>
            </a:r>
          </a:p>
          <a:p>
            <a:pPr marL="742950" indent="-742950">
              <a:buAutoNum type="arabicPeriod"/>
            </a:pPr>
            <a:r>
              <a:rPr lang="es-C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Despejas una de las incógnitas en cualquiera de las ecuaciones dadas.</a:t>
            </a:r>
          </a:p>
          <a:p>
            <a:pPr marL="742950" indent="-742950">
              <a:buAutoNum type="arabicPeriod"/>
            </a:pPr>
            <a:r>
              <a:rPr lang="es-C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Reemplazas la expresión obtenida en la otra ecuación del sistema y resuelves.</a:t>
            </a:r>
          </a:p>
          <a:p>
            <a:pPr marL="742950" indent="-742950">
              <a:buAutoNum type="arabicPeriod"/>
            </a:pPr>
            <a:r>
              <a:rPr lang="es-C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Reemplazas la solución de la ecuación en una de las ecuaciones del sistema y resuelves para la incógnita restante.</a:t>
            </a:r>
          </a:p>
          <a:p>
            <a:pPr marL="742950" indent="-742950">
              <a:buAutoNum type="arabicPeriod"/>
            </a:pPr>
            <a:r>
              <a:rPr lang="es-C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Verificas las soluciones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7159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C4CB85-2366-49F3-8663-BBD3A6241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Ejemplo: </a:t>
            </a:r>
            <a:endParaRPr lang="es-C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4C888E-E2C1-4DCB-8298-BF7558A6F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4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A6AE965-E361-43AE-9C13-2DDFA8737413}"/>
                  </a:ext>
                </a:extLst>
              </p:cNvPr>
              <p:cNvSpPr txBox="1"/>
              <p:nvPr/>
            </p:nvSpPr>
            <p:spPr>
              <a:xfrm>
                <a:off x="582930" y="2221562"/>
                <a:ext cx="11026140" cy="3385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Tomamos la segunda ecuación y despejamos la letra y.</a:t>
                </a:r>
              </a:p>
              <a:p>
                <a:endParaRPr lang="es-CL" sz="28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s-CL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s-CL" sz="28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s-CL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s-CL" sz="2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Luego, sustituimos </a:t>
                </a:r>
                <a14:m>
                  <m:oMath xmlns:m="http://schemas.openxmlformats.org/officeDocument/2006/math">
                    <m:r>
                      <a:rPr lang="es-CL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𝑦</m:t>
                    </m:r>
                  </m:oMath>
                </a14:m>
                <a:r>
                  <a:rPr lang="es-CL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en la primera ecuación.</a:t>
                </a:r>
              </a:p>
              <a:p>
                <a:endParaRPr lang="es-CL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s-CL" dirty="0"/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FA6AE965-E361-43AE-9C13-2DDFA87374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30" y="2221562"/>
                <a:ext cx="11026140" cy="3385542"/>
              </a:xfrm>
              <a:prstGeom prst="rect">
                <a:avLst/>
              </a:prstGeom>
              <a:blipFill>
                <a:blip r:embed="rId2"/>
                <a:stretch>
                  <a:fillRect l="-1162" t="-161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agen 10">
            <a:extLst>
              <a:ext uri="{FF2B5EF4-FFF2-40B4-BE49-F238E27FC236}">
                <a16:creationId xmlns:a16="http://schemas.microsoft.com/office/drawing/2014/main" id="{9E04E90C-9558-4451-991A-168657BF1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895999"/>
            <a:ext cx="3679314" cy="1055837"/>
          </a:xfrm>
          <a:prstGeom prst="rect">
            <a:avLst/>
          </a:prstGeom>
        </p:spPr>
      </p:pic>
      <p:pic>
        <p:nvPicPr>
          <p:cNvPr id="14" name="Imagen 13" descr="Imagen que contiene Texto&#10;&#10;Descripción generada automáticamente">
            <a:extLst>
              <a:ext uri="{FF2B5EF4-FFF2-40B4-BE49-F238E27FC236}">
                <a16:creationId xmlns:a16="http://schemas.microsoft.com/office/drawing/2014/main" id="{E4C2FF24-0BBA-4173-9F34-6243FF994B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0463"/>
          <a:stretch/>
        </p:blipFill>
        <p:spPr>
          <a:xfrm>
            <a:off x="4452883" y="2633146"/>
            <a:ext cx="3286233" cy="1710254"/>
          </a:xfrm>
          <a:prstGeom prst="rect">
            <a:avLst/>
          </a:prstGeom>
        </p:spPr>
      </p:pic>
      <p:pic>
        <p:nvPicPr>
          <p:cNvPr id="16" name="Imagen 15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8C8D4833-8F78-40AE-9573-A6502B9C74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5608" y="4949787"/>
            <a:ext cx="3527792" cy="145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9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4EF3F36-3421-48A5-8DD2-7941E9BC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5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0B8CDCC-3717-4DD8-9BA5-C3C17E325E31}"/>
              </a:ext>
            </a:extLst>
          </p:cNvPr>
          <p:cNvSpPr txBox="1"/>
          <p:nvPr/>
        </p:nvSpPr>
        <p:spPr>
          <a:xfrm>
            <a:off x="578126" y="1190708"/>
            <a:ext cx="113703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Despejamos el valor de x en la ecuación, en principio eliminaremos los paréntesis.</a:t>
            </a:r>
          </a:p>
        </p:txBody>
      </p:sp>
      <p:pic>
        <p:nvPicPr>
          <p:cNvPr id="7" name="Imagen 6" descr="Imagen que contiene Texto&#10;&#10;Descripción generada automáticamente">
            <a:extLst>
              <a:ext uri="{FF2B5EF4-FFF2-40B4-BE49-F238E27FC236}">
                <a16:creationId xmlns:a16="http://schemas.microsoft.com/office/drawing/2014/main" id="{163F36BC-1E46-40A8-B7F3-E714B8D37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608" y="1889288"/>
            <a:ext cx="5388992" cy="307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6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247801-46C3-493C-8B16-BDE3B3BFF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6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3E68CB3-ED81-4D63-BD6E-B4433656853E}"/>
              </a:ext>
            </a:extLst>
          </p:cNvPr>
          <p:cNvSpPr txBox="1"/>
          <p:nvPr/>
        </p:nvSpPr>
        <p:spPr>
          <a:xfrm>
            <a:off x="814015" y="824948"/>
            <a:ext cx="11370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Resolvemos la ecuación, hasta despejar x.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9EC18BE-B02D-4E7E-9047-884D673EEE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19"/>
          <a:stretch/>
        </p:blipFill>
        <p:spPr>
          <a:xfrm>
            <a:off x="838200" y="1508823"/>
            <a:ext cx="10851924" cy="521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40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C8E85F-FE3A-4C15-8003-7C85F269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7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7A482787-9887-4DCF-B684-FB01CE602AFF}"/>
                  </a:ext>
                </a:extLst>
              </p:cNvPr>
              <p:cNvSpPr txBox="1"/>
              <p:nvPr/>
            </p:nvSpPr>
            <p:spPr>
              <a:xfrm>
                <a:off x="838200" y="1229776"/>
                <a:ext cx="10734261" cy="5003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dirty="0"/>
                  <a:t>Como hemos obtenido que el valor  </a:t>
                </a:r>
                <a14:m>
                  <m:oMath xmlns:m="http://schemas.openxmlformats.org/officeDocument/2006/math"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s-CL" sz="24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s-CL" sz="2400" dirty="0"/>
                  <a:t> sustituimos este valor en la ecuación en la cual despejamos la letra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sz="2400" b="0" i="0" smtClean="0"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endParaRPr lang="es-CL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2400" b="0" i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400" b="0" i="0" smtClean="0">
                              <a:latin typeface="Cambria Math" panose="02040503050406030204" pitchFamily="18" charset="0"/>
                            </a:rPr>
                            <m:t>19−5</m:t>
                          </m:r>
                          <m:r>
                            <m:rPr>
                              <m:sty m:val="p"/>
                            </m:rPr>
                            <a:rPr lang="es-CL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num>
                        <m:den>
                          <m:r>
                            <a:rPr lang="es-CL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19−5</m:t>
                          </m:r>
                          <m:r>
                            <a:rPr lang="es-CL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</m:t>
                          </m:r>
                        </m:num>
                        <m:den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sz="24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19−15</m:t>
                          </m:r>
                        </m:num>
                        <m:den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ES" sz="24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ES" sz="2400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s-ES" sz="2400" b="0" dirty="0"/>
              </a:p>
              <a:p>
                <a:r>
                  <a:rPr lang="es-CL" sz="2400" dirty="0"/>
                  <a:t>Como </a:t>
                </a:r>
                <a14:m>
                  <m:oMath xmlns:m="http://schemas.openxmlformats.org/officeDocument/2006/math">
                    <m:r>
                      <a:rPr lang="es-E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s-CL" sz="2400" dirty="0"/>
                  <a:t>, podemos decir que la solución a sistema de ecuaciones es: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=3 ;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s-CL" sz="2400" dirty="0"/>
              </a:p>
              <a:p>
                <a:endParaRPr lang="es-CL" dirty="0"/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7A482787-9887-4DCF-B684-FB01CE602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29776"/>
                <a:ext cx="10734261" cy="5003036"/>
              </a:xfrm>
              <a:prstGeom prst="rect">
                <a:avLst/>
              </a:prstGeom>
              <a:blipFill>
                <a:blip r:embed="rId2"/>
                <a:stretch>
                  <a:fillRect l="-909" t="-85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168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75A747-C547-4693-A58A-E7C0B787C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221986"/>
            <a:ext cx="10515600" cy="1325563"/>
          </a:xfrm>
        </p:spPr>
        <p:txBody>
          <a:bodyPr>
            <a:normAutofit/>
          </a:bodyPr>
          <a:lstStyle/>
          <a:p>
            <a:r>
              <a:rPr lang="es-ES" sz="6000" dirty="0">
                <a:latin typeface="Calibri" panose="020F0502020204030204" pitchFamily="34" charset="0"/>
                <a:cs typeface="Calibri" panose="020F0502020204030204" pitchFamily="34" charset="0"/>
              </a:rPr>
              <a:t>Gráfico</a:t>
            </a:r>
            <a:endParaRPr lang="es-CL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9DA598-75B7-44B6-9D27-D69401844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100" y="1690688"/>
            <a:ext cx="9829800" cy="4665662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Para resolver gráficamente un sistema de ecuaciones lineales, se representan en el plano cartesiano las rectas correspondiente a cada ecuación. La solución del sistema, cuando exista y sea única, será al punto de intersección de  ambas rectas.</a:t>
            </a:r>
          </a:p>
          <a:p>
            <a:pPr marL="0" indent="0">
              <a:buNone/>
            </a:pPr>
            <a:r>
              <a:rPr lang="es-CL" dirty="0"/>
              <a:t>Al tener el sistema de ecuación: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Donde a, b, c, d, e y f son números racionales distintos de cero, se tienen 3 posibles casos.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59B639-91AB-47F9-BE8D-0996D5D06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8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D5E6707-25DF-4D67-A8F4-5A7364C7B7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817" b="20932"/>
          <a:stretch/>
        </p:blipFill>
        <p:spPr>
          <a:xfrm>
            <a:off x="4731032" y="4207191"/>
            <a:ext cx="2729936" cy="96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97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93E3A-C096-405B-8388-AEE90C9C1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s-CL" dirty="0"/>
              <a:t>CASO 1: ÚNICA SOLUCIÓN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AACD9BD9-AB02-47E6-9FCA-CAE5424F668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5181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CL" dirty="0"/>
                  <a:t>Las dos rectas se intersectan en un punto, es decir, son secantes. Además se cumple que:</a:t>
                </a:r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s-CL" b="0"/>
              </a:p>
              <a:p>
                <a:pPr marL="0" indent="0">
                  <a:buNone/>
                </a:pPr>
                <a:endParaRPr lang="es-CL" dirty="0"/>
              </a:p>
            </p:txBody>
          </p:sp>
        </mc:Choice>
        <mc:Fallback>
          <p:sp>
            <p:nvSpPr>
              <p:cNvPr id="6" name="Marcador de contenido 5">
                <a:extLst>
                  <a:ext uri="{FF2B5EF4-FFF2-40B4-BE49-F238E27FC236}">
                    <a16:creationId xmlns:a16="http://schemas.microsoft.com/office/drawing/2014/main" id="{AACD9BD9-AB02-47E6-9FCA-CAE5424F66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5181600" cy="4351338"/>
              </a:xfrm>
              <a:blipFill>
                <a:blip r:embed="rId2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n 9">
            <a:extLst>
              <a:ext uri="{FF2B5EF4-FFF2-40B4-BE49-F238E27FC236}">
                <a16:creationId xmlns:a16="http://schemas.microsoft.com/office/drawing/2014/main" id="{8694DDEB-08D7-40A9-875F-F6BD8182E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4393" y="1825625"/>
            <a:ext cx="4697214" cy="4351338"/>
          </a:xfrm>
          <a:prstGeom prst="rect">
            <a:avLst/>
          </a:prstGeom>
          <a:noFill/>
        </p:spPr>
      </p:pic>
      <p:sp>
        <p:nvSpPr>
          <p:cNvPr id="15" name="Date Placeholder 4">
            <a:extLst>
              <a:ext uri="{FF2B5EF4-FFF2-40B4-BE49-F238E27FC236}">
                <a16:creationId xmlns:a16="http://schemas.microsoft.com/office/drawing/2014/main" id="{BC48BAC1-A62F-4CDB-B77F-BE14E49FE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rtl="0">
              <a:spcAft>
                <a:spcPts val="600"/>
              </a:spcAft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3/9/20XX</a:t>
            </a:r>
          </a:p>
        </p:txBody>
      </p:sp>
      <p:sp>
        <p:nvSpPr>
          <p:cNvPr id="17" name="Footer Placeholder 5">
            <a:extLst>
              <a:ext uri="{FF2B5EF4-FFF2-40B4-BE49-F238E27FC236}">
                <a16:creationId xmlns:a16="http://schemas.microsoft.com/office/drawing/2014/main" id="{93C9AD09-4972-4935-A2C8-AF399F64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rtl="0">
              <a:spcAft>
                <a:spcPts val="600"/>
              </a:spcAft>
              <a:defRPr/>
            </a:pPr>
            <a:r>
              <a:rPr lang="es-ES" noProof="0">
                <a:solidFill>
                  <a:prstClr val="black">
                    <a:tint val="75000"/>
                  </a:prstClr>
                </a:solidFill>
              </a:rPr>
              <a:t>Título de la presentación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2E2E198-2429-44E5-9181-4177A8D4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  <a:defRPr/>
            </a:pPr>
            <a:fld id="{D76B855D-E9CC-4FF8-AD85-6CDC7B89A0DE}" type="slidenum">
              <a:rPr lang="es-ES" noProof="0" smtClean="0">
                <a:solidFill>
                  <a:prstClr val="black">
                    <a:tint val="75000"/>
                  </a:prstClr>
                </a:solidFill>
              </a:rPr>
              <a:pPr rtl="0">
                <a:spcAft>
                  <a:spcPts val="600"/>
                </a:spcAft>
                <a:defRPr/>
              </a:pPr>
              <a:t>9</a:t>
            </a:fld>
            <a:endParaRPr lang="es-ES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65292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167135_TF78504181_Win32" id="{5D374B88-5411-4C44-829A-7183F655D19C}" vid="{6DABD57F-DD9C-4887-92D2-023DC65F0F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715</Words>
  <Application>Microsoft Office PowerPoint</Application>
  <PresentationFormat>Panorámica</PresentationFormat>
  <Paragraphs>133</Paragraphs>
  <Slides>18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Avenir Next LT Pro</vt:lpstr>
      <vt:lpstr>Calibri</vt:lpstr>
      <vt:lpstr>Cambria Math</vt:lpstr>
      <vt:lpstr>Tw Cen MT</vt:lpstr>
      <vt:lpstr>Wingdings</vt:lpstr>
      <vt:lpstr>ShapesVTI</vt:lpstr>
      <vt:lpstr>SISTEMA DE ECUACIONES LINEALES PARTE 2</vt:lpstr>
      <vt:lpstr>TEMAS</vt:lpstr>
      <vt:lpstr>Sustitución</vt:lpstr>
      <vt:lpstr>Ejemplo: </vt:lpstr>
      <vt:lpstr>Presentación de PowerPoint</vt:lpstr>
      <vt:lpstr>Presentación de PowerPoint</vt:lpstr>
      <vt:lpstr>Presentación de PowerPoint</vt:lpstr>
      <vt:lpstr>Gráfico</vt:lpstr>
      <vt:lpstr>CASO 1: ÚNICA SOLUCIÓN</vt:lpstr>
      <vt:lpstr>EJEMPLO CASO 1</vt:lpstr>
      <vt:lpstr>Comprobemos si se cumple la igualdad: a/d≠b/e  </vt:lpstr>
      <vt:lpstr>CASO 2: INFINITAS SOLUCIONES</vt:lpstr>
      <vt:lpstr>EJEMPLO CASO 2</vt:lpstr>
      <vt:lpstr>Comprobemos si se cumple la igualdad: a/d=b/e=c/f  </vt:lpstr>
      <vt:lpstr>CASO 3: NO HAY SOLUCIONES</vt:lpstr>
      <vt:lpstr>EJEMPLO CASO 3</vt:lpstr>
      <vt:lpstr>Comprobemos si se cumple la igualdad: a/d=b/e≠c/f  </vt:lpstr>
      <vt:lpstr>ES MOMENTO DE RESOLVER LA GUÍA!!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ECUACIONES LINEALES</dc:title>
  <dc:creator>Angela  Bustamante</dc:creator>
  <cp:lastModifiedBy>Angela  Bustamante</cp:lastModifiedBy>
  <cp:revision>11</cp:revision>
  <dcterms:created xsi:type="dcterms:W3CDTF">2020-11-07T12:56:10Z</dcterms:created>
  <dcterms:modified xsi:type="dcterms:W3CDTF">2020-11-07T14:20:29Z</dcterms:modified>
</cp:coreProperties>
</file>