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7" r:id="rId8"/>
    <p:sldId id="261" r:id="rId9"/>
    <p:sldId id="268" r:id="rId10"/>
    <p:sldId id="263" r:id="rId11"/>
    <p:sldId id="270" r:id="rId12"/>
    <p:sldId id="26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carolina osorio perez" initials="lco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CD6"/>
    <a:srgbClr val="BDBDBD"/>
    <a:srgbClr val="1583BD"/>
    <a:srgbClr val="EDEDE3"/>
    <a:srgbClr val="E4E4DC"/>
    <a:srgbClr val="D8D8D8"/>
    <a:srgbClr val="409CE0"/>
    <a:srgbClr val="686A71"/>
    <a:srgbClr val="0E4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F483E-D581-4BDF-B8BC-68EF0D30EB25}" type="doc">
      <dgm:prSet loTypeId="urn:microsoft.com/office/officeart/2005/8/layout/process1" loCatId="process" qsTypeId="urn:microsoft.com/office/officeart/2005/8/quickstyle/3d3" qsCatId="3D" csTypeId="urn:microsoft.com/office/officeart/2005/8/colors/colorful3" csCatId="colorful" phldr="1"/>
      <dgm:spPr/>
    </dgm:pt>
    <dgm:pt modelId="{86B39BFE-5883-4754-A054-4DF367DFDDB6}">
      <dgm:prSet/>
      <dgm:spPr/>
      <dgm:t>
        <a:bodyPr/>
        <a:lstStyle/>
        <a:p>
          <a:pPr algn="just"/>
          <a:r>
            <a:rPr lang="es-MX" dirty="0"/>
            <a:t>Se llama trinomio cuadrado perfecto al trinomio (polinomio de tres términos) tal que, dos de sus términos son cuadrados perfectos y el otro término es el doble producto de las bases de esos cuadrados.</a:t>
          </a:r>
          <a:endParaRPr lang="es-CL" dirty="0"/>
        </a:p>
      </dgm:t>
    </dgm:pt>
    <dgm:pt modelId="{1B1F4588-AE06-4051-AF26-49DAEE10D599}" type="parTrans" cxnId="{E26A148C-54BC-41DB-9C2B-072CE9BF3128}">
      <dgm:prSet/>
      <dgm:spPr/>
      <dgm:t>
        <a:bodyPr/>
        <a:lstStyle/>
        <a:p>
          <a:endParaRPr lang="es-CL"/>
        </a:p>
      </dgm:t>
    </dgm:pt>
    <dgm:pt modelId="{D1D3ED6C-7AC8-4A9B-8C5E-5890E7C05EB4}" type="sibTrans" cxnId="{E26A148C-54BC-41DB-9C2B-072CE9BF3128}">
      <dgm:prSet/>
      <dgm:spPr/>
      <dgm:t>
        <a:bodyPr/>
        <a:lstStyle/>
        <a:p>
          <a:endParaRPr lang="es-CL"/>
        </a:p>
      </dgm:t>
    </dgm:pt>
    <dgm:pt modelId="{F43CAB6B-CB07-443D-A192-129A3AC59DDB}">
      <dgm:prSet custT="1"/>
      <dgm:spPr/>
      <dgm:t>
        <a:bodyPr/>
        <a:lstStyle/>
        <a:p>
          <a:r>
            <a:rPr lang="pt-BR" sz="2800" b="1" i="0" dirty="0"/>
            <a:t>a</a:t>
          </a:r>
          <a:r>
            <a:rPr lang="pt-BR" sz="2800" b="1" i="0" baseline="30000" dirty="0"/>
            <a:t>2</a:t>
          </a:r>
          <a:r>
            <a:rPr lang="pt-BR" sz="2800" b="1" i="0" dirty="0"/>
            <a:t> + 2 a b + b</a:t>
          </a:r>
          <a:r>
            <a:rPr lang="pt-BR" sz="2800" b="1" i="0" baseline="30000" dirty="0"/>
            <a:t>2</a:t>
          </a:r>
          <a:r>
            <a:rPr lang="pt-BR" sz="2800" b="1" i="0" dirty="0"/>
            <a:t> = (a + b)</a:t>
          </a:r>
          <a:r>
            <a:rPr lang="pt-BR" sz="2800" b="1" i="0" baseline="30000" dirty="0"/>
            <a:t>2</a:t>
          </a:r>
          <a:endParaRPr lang="pt-BR" sz="2800" dirty="0"/>
        </a:p>
      </dgm:t>
    </dgm:pt>
    <dgm:pt modelId="{9D579248-265F-483C-8FB8-286AB027DF3C}" type="parTrans" cxnId="{F7C23119-EE36-463D-870A-EDD36E9C3FC4}">
      <dgm:prSet/>
      <dgm:spPr/>
      <dgm:t>
        <a:bodyPr/>
        <a:lstStyle/>
        <a:p>
          <a:endParaRPr lang="es-CL"/>
        </a:p>
      </dgm:t>
    </dgm:pt>
    <dgm:pt modelId="{15245770-000F-4AC5-B304-5A549C94410C}" type="sibTrans" cxnId="{F7C23119-EE36-463D-870A-EDD36E9C3FC4}">
      <dgm:prSet/>
      <dgm:spPr/>
      <dgm:t>
        <a:bodyPr/>
        <a:lstStyle/>
        <a:p>
          <a:endParaRPr lang="es-CL"/>
        </a:p>
      </dgm:t>
    </dgm:pt>
    <dgm:pt modelId="{916B85E2-4191-4069-B1B8-D81AF87EA47E}" type="pres">
      <dgm:prSet presAssocID="{369F483E-D581-4BDF-B8BC-68EF0D30EB25}" presName="Name0" presStyleCnt="0">
        <dgm:presLayoutVars>
          <dgm:dir/>
          <dgm:resizeHandles val="exact"/>
        </dgm:presLayoutVars>
      </dgm:prSet>
      <dgm:spPr/>
    </dgm:pt>
    <dgm:pt modelId="{C3D55630-2037-40B9-BF14-364C26ABF1DE}" type="pres">
      <dgm:prSet presAssocID="{86B39BFE-5883-4754-A054-4DF367DFDDB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36D952-4359-4290-9C6B-3254E68F382D}" type="pres">
      <dgm:prSet presAssocID="{D1D3ED6C-7AC8-4A9B-8C5E-5890E7C05EB4}" presName="sibTrans" presStyleLbl="sibTrans2D1" presStyleIdx="0" presStyleCnt="1"/>
      <dgm:spPr/>
      <dgm:t>
        <a:bodyPr/>
        <a:lstStyle/>
        <a:p>
          <a:endParaRPr lang="es-CL"/>
        </a:p>
      </dgm:t>
    </dgm:pt>
    <dgm:pt modelId="{8C0EC880-5D57-443F-80CC-49DC406D496F}" type="pres">
      <dgm:prSet presAssocID="{D1D3ED6C-7AC8-4A9B-8C5E-5890E7C05EB4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77B995DA-8A1A-455E-AE0B-F454CAD0DC62}" type="pres">
      <dgm:prSet presAssocID="{F43CAB6B-CB07-443D-A192-129A3AC59DD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26A148C-54BC-41DB-9C2B-072CE9BF3128}" srcId="{369F483E-D581-4BDF-B8BC-68EF0D30EB25}" destId="{86B39BFE-5883-4754-A054-4DF367DFDDB6}" srcOrd="0" destOrd="0" parTransId="{1B1F4588-AE06-4051-AF26-49DAEE10D599}" sibTransId="{D1D3ED6C-7AC8-4A9B-8C5E-5890E7C05EB4}"/>
    <dgm:cxn modelId="{E98722A0-5DDC-4C7F-B0D9-1589BDA0722D}" type="presOf" srcId="{F43CAB6B-CB07-443D-A192-129A3AC59DDB}" destId="{77B995DA-8A1A-455E-AE0B-F454CAD0DC62}" srcOrd="0" destOrd="0" presId="urn:microsoft.com/office/officeart/2005/8/layout/process1"/>
    <dgm:cxn modelId="{F7C23119-EE36-463D-870A-EDD36E9C3FC4}" srcId="{369F483E-D581-4BDF-B8BC-68EF0D30EB25}" destId="{F43CAB6B-CB07-443D-A192-129A3AC59DDB}" srcOrd="1" destOrd="0" parTransId="{9D579248-265F-483C-8FB8-286AB027DF3C}" sibTransId="{15245770-000F-4AC5-B304-5A549C94410C}"/>
    <dgm:cxn modelId="{6DBB98CE-C928-4578-9CDB-47CA6C9B156E}" type="presOf" srcId="{D1D3ED6C-7AC8-4A9B-8C5E-5890E7C05EB4}" destId="{8E36D952-4359-4290-9C6B-3254E68F382D}" srcOrd="0" destOrd="0" presId="urn:microsoft.com/office/officeart/2005/8/layout/process1"/>
    <dgm:cxn modelId="{F5138206-6C37-40B7-8E09-F9B4ABC25A51}" type="presOf" srcId="{D1D3ED6C-7AC8-4A9B-8C5E-5890E7C05EB4}" destId="{8C0EC880-5D57-443F-80CC-49DC406D496F}" srcOrd="1" destOrd="0" presId="urn:microsoft.com/office/officeart/2005/8/layout/process1"/>
    <dgm:cxn modelId="{7B1ED815-29B0-452B-8E3E-C9D1F3609A23}" type="presOf" srcId="{369F483E-D581-4BDF-B8BC-68EF0D30EB25}" destId="{916B85E2-4191-4069-B1B8-D81AF87EA47E}" srcOrd="0" destOrd="0" presId="urn:microsoft.com/office/officeart/2005/8/layout/process1"/>
    <dgm:cxn modelId="{928D6E99-4A31-4937-9656-4D00D6FC25F6}" type="presOf" srcId="{86B39BFE-5883-4754-A054-4DF367DFDDB6}" destId="{C3D55630-2037-40B9-BF14-364C26ABF1DE}" srcOrd="0" destOrd="0" presId="urn:microsoft.com/office/officeart/2005/8/layout/process1"/>
    <dgm:cxn modelId="{3C38768F-7BDB-4543-B373-414F1F9A8BC7}" type="presParOf" srcId="{916B85E2-4191-4069-B1B8-D81AF87EA47E}" destId="{C3D55630-2037-40B9-BF14-364C26ABF1DE}" srcOrd="0" destOrd="0" presId="urn:microsoft.com/office/officeart/2005/8/layout/process1"/>
    <dgm:cxn modelId="{C444E41E-19A3-4FE6-B710-83CA26A7F19F}" type="presParOf" srcId="{916B85E2-4191-4069-B1B8-D81AF87EA47E}" destId="{8E36D952-4359-4290-9C6B-3254E68F382D}" srcOrd="1" destOrd="0" presId="urn:microsoft.com/office/officeart/2005/8/layout/process1"/>
    <dgm:cxn modelId="{28B60816-525E-4E9D-B8D5-9BA7F4C00265}" type="presParOf" srcId="{8E36D952-4359-4290-9C6B-3254E68F382D}" destId="{8C0EC880-5D57-443F-80CC-49DC406D496F}" srcOrd="0" destOrd="0" presId="urn:microsoft.com/office/officeart/2005/8/layout/process1"/>
    <dgm:cxn modelId="{82EA3147-25AF-4D58-AB20-DEA9A654E937}" type="presParOf" srcId="{916B85E2-4191-4069-B1B8-D81AF87EA47E}" destId="{77B995DA-8A1A-455E-AE0B-F454CAD0DC6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689CE-8A44-4A5C-B02C-BD8553B83260}" type="doc">
      <dgm:prSet loTypeId="urn:microsoft.com/office/officeart/2005/8/layout/chevron1" loCatId="process" qsTypeId="urn:microsoft.com/office/officeart/2005/8/quickstyle/3d5" qsCatId="3D" csTypeId="urn:microsoft.com/office/officeart/2005/8/colors/colorful4" csCatId="colorful" phldr="1"/>
      <dgm:spPr/>
    </dgm:pt>
    <dgm:pt modelId="{9BF12B88-AE1F-46FC-8DB1-752CD70131D7}">
      <dgm:prSet/>
      <dgm:spPr/>
      <dgm:t>
        <a:bodyPr/>
        <a:lstStyle/>
        <a:p>
          <a:pPr algn="just"/>
          <a:r>
            <a:rPr lang="es-MX" dirty="0"/>
            <a:t>Se le llama diferencia de cuadrados al binomio conformado por dos términos a los que se les puede sacar raíz cuadrada exacta. </a:t>
          </a:r>
          <a:endParaRPr lang="es-CL" dirty="0"/>
        </a:p>
      </dgm:t>
    </dgm:pt>
    <dgm:pt modelId="{B854039A-0541-4669-B8A3-BB808A646942}" type="parTrans" cxnId="{30D10D12-1A44-4D61-A194-C0B94EBBC0C1}">
      <dgm:prSet/>
      <dgm:spPr/>
      <dgm:t>
        <a:bodyPr/>
        <a:lstStyle/>
        <a:p>
          <a:endParaRPr lang="es-CL"/>
        </a:p>
      </dgm:t>
    </dgm:pt>
    <dgm:pt modelId="{9130A029-11C5-47CC-840C-7305BF6D391E}" type="sibTrans" cxnId="{30D10D12-1A44-4D61-A194-C0B94EBBC0C1}">
      <dgm:prSet/>
      <dgm:spPr/>
      <dgm:t>
        <a:bodyPr/>
        <a:lstStyle/>
        <a:p>
          <a:endParaRPr lang="es-CL"/>
        </a:p>
      </dgm:t>
    </dgm:pt>
    <dgm:pt modelId="{6D7DA7AD-D40E-4C63-AEC1-827550FE7E93}" type="pres">
      <dgm:prSet presAssocID="{E84689CE-8A44-4A5C-B02C-BD8553B83260}" presName="Name0" presStyleCnt="0">
        <dgm:presLayoutVars>
          <dgm:dir/>
          <dgm:animLvl val="lvl"/>
          <dgm:resizeHandles val="exact"/>
        </dgm:presLayoutVars>
      </dgm:prSet>
      <dgm:spPr/>
    </dgm:pt>
    <dgm:pt modelId="{7EFEC719-E1CB-4AD6-A9AE-83B075C0322D}" type="pres">
      <dgm:prSet presAssocID="{9BF12B88-AE1F-46FC-8DB1-752CD70131D7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4CDFBE2-DB7A-4FA3-94B0-BC0A7C03857F}" type="presOf" srcId="{E84689CE-8A44-4A5C-B02C-BD8553B83260}" destId="{6D7DA7AD-D40E-4C63-AEC1-827550FE7E93}" srcOrd="0" destOrd="0" presId="urn:microsoft.com/office/officeart/2005/8/layout/chevron1"/>
    <dgm:cxn modelId="{30D10D12-1A44-4D61-A194-C0B94EBBC0C1}" srcId="{E84689CE-8A44-4A5C-B02C-BD8553B83260}" destId="{9BF12B88-AE1F-46FC-8DB1-752CD70131D7}" srcOrd="0" destOrd="0" parTransId="{B854039A-0541-4669-B8A3-BB808A646942}" sibTransId="{9130A029-11C5-47CC-840C-7305BF6D391E}"/>
    <dgm:cxn modelId="{D7DAD8B9-B396-43A8-B03E-486E4E3AA76E}" type="presOf" srcId="{9BF12B88-AE1F-46FC-8DB1-752CD70131D7}" destId="{7EFEC719-E1CB-4AD6-A9AE-83B075C0322D}" srcOrd="0" destOrd="0" presId="urn:microsoft.com/office/officeart/2005/8/layout/chevron1"/>
    <dgm:cxn modelId="{BF181CC1-3B95-4A86-9F8F-D90453C4B2F5}" type="presParOf" srcId="{6D7DA7AD-D40E-4C63-AEC1-827550FE7E93}" destId="{7EFEC719-E1CB-4AD6-A9AE-83B075C032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55630-2037-40B9-BF14-364C26ABF1DE}">
      <dsp:nvSpPr>
        <dsp:cNvPr id="0" name=""/>
        <dsp:cNvSpPr/>
      </dsp:nvSpPr>
      <dsp:spPr>
        <a:xfrm>
          <a:off x="1794" y="678046"/>
          <a:ext cx="3827319" cy="22963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Se llama trinomio cuadrado perfecto al trinomio (polinomio de tres términos) tal que, dos de sus términos son cuadrados perfectos y el otro término es el doble producto de las bases de esos cuadrados.</a:t>
          </a:r>
          <a:endParaRPr lang="es-CL" sz="2000" kern="1200" dirty="0"/>
        </a:p>
      </dsp:txBody>
      <dsp:txXfrm>
        <a:off x="69053" y="745305"/>
        <a:ext cx="3692801" cy="2161873"/>
      </dsp:txXfrm>
    </dsp:sp>
    <dsp:sp modelId="{8E36D952-4359-4290-9C6B-3254E68F382D}">
      <dsp:nvSpPr>
        <dsp:cNvPr id="0" name=""/>
        <dsp:cNvSpPr/>
      </dsp:nvSpPr>
      <dsp:spPr>
        <a:xfrm>
          <a:off x="4211846" y="1351654"/>
          <a:ext cx="811391" cy="949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/>
        </a:p>
      </dsp:txBody>
      <dsp:txXfrm>
        <a:off x="4211846" y="1541489"/>
        <a:ext cx="567974" cy="569505"/>
      </dsp:txXfrm>
    </dsp:sp>
    <dsp:sp modelId="{77B995DA-8A1A-455E-AE0B-F454CAD0DC62}">
      <dsp:nvSpPr>
        <dsp:cNvPr id="0" name=""/>
        <dsp:cNvSpPr/>
      </dsp:nvSpPr>
      <dsp:spPr>
        <a:xfrm>
          <a:off x="5360041" y="678046"/>
          <a:ext cx="3827319" cy="229639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kern="1200" dirty="0"/>
            <a:t>a</a:t>
          </a:r>
          <a:r>
            <a:rPr lang="pt-BR" sz="2800" b="1" i="0" kern="1200" baseline="30000" dirty="0"/>
            <a:t>2</a:t>
          </a:r>
          <a:r>
            <a:rPr lang="pt-BR" sz="2800" b="1" i="0" kern="1200" dirty="0"/>
            <a:t> + 2 a b + b</a:t>
          </a:r>
          <a:r>
            <a:rPr lang="pt-BR" sz="2800" b="1" i="0" kern="1200" baseline="30000" dirty="0"/>
            <a:t>2</a:t>
          </a:r>
          <a:r>
            <a:rPr lang="pt-BR" sz="2800" b="1" i="0" kern="1200" dirty="0"/>
            <a:t> = (a + b)</a:t>
          </a:r>
          <a:r>
            <a:rPr lang="pt-BR" sz="2800" b="1" i="0" kern="1200" baseline="30000" dirty="0"/>
            <a:t>2</a:t>
          </a:r>
          <a:endParaRPr lang="pt-BR" sz="2800" kern="1200" dirty="0"/>
        </a:p>
      </dsp:txBody>
      <dsp:txXfrm>
        <a:off x="5427300" y="745305"/>
        <a:ext cx="3692801" cy="2161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C719-E1CB-4AD6-A9AE-83B075C0322D}">
      <dsp:nvSpPr>
        <dsp:cNvPr id="0" name=""/>
        <dsp:cNvSpPr/>
      </dsp:nvSpPr>
      <dsp:spPr>
        <a:xfrm>
          <a:off x="0" y="1083733"/>
          <a:ext cx="8128000" cy="32512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/>
            <a:t>Se le llama diferencia de cuadrados al binomio conformado por dos términos a los que se les puede sacar raíz cuadrada exacta. </a:t>
          </a:r>
          <a:endParaRPr lang="es-CL" sz="3700" kern="1200" dirty="0"/>
        </a:p>
      </dsp:txBody>
      <dsp:txXfrm>
        <a:off x="1625600" y="1083733"/>
        <a:ext cx="4876800" cy="325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357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8425" y="0"/>
            <a:ext cx="193357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15" y="3155160"/>
            <a:ext cx="6086475" cy="345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95198"/>
            <a:ext cx="9144000" cy="864000"/>
          </a:xfrm>
        </p:spPr>
        <p:txBody>
          <a:bodyPr anchor="ctr">
            <a:normAutofit/>
          </a:bodyPr>
          <a:lstStyle>
            <a:lvl1pPr algn="ctr">
              <a:defRPr sz="5500" baseline="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x-none" dirty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350294"/>
            <a:ext cx="9144000" cy="8048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700" baseline="0">
                <a:solidFill>
                  <a:srgbClr val="686A7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4" y="2066646"/>
            <a:ext cx="5991225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21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solidFill>
          <a:srgbClr val="4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994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0"/>
            <a:ext cx="332422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 rot="17100000">
            <a:off x="7633380" y="2843135"/>
            <a:ext cx="6278631" cy="7697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 rot="5400000">
            <a:off x="2545421" y="164176"/>
            <a:ext cx="4484955" cy="7899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615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2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040000">
            <a:off x="-1284947" y="2651139"/>
            <a:ext cx="6235200" cy="1066523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0"/>
            <a:ext cx="268605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 rot="17040000">
            <a:off x="-2074" y="2823264"/>
            <a:ext cx="6048000" cy="104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4"/>
          </p:nvPr>
        </p:nvSpPr>
        <p:spPr>
          <a:xfrm>
            <a:off x="5019675" y="1285875"/>
            <a:ext cx="5019675" cy="43148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409CD6"/>
                </a:solidFill>
              </a:defRPr>
            </a:lvl1pPr>
            <a:lvl2pPr marL="457200" indent="0">
              <a:buFontTx/>
              <a:buNone/>
              <a:defRPr>
                <a:solidFill>
                  <a:srgbClr val="409CD6"/>
                </a:solidFill>
              </a:defRPr>
            </a:lvl2pPr>
            <a:lvl3pPr marL="914400" indent="0">
              <a:buFontTx/>
              <a:buNone/>
              <a:defRPr>
                <a:solidFill>
                  <a:srgbClr val="409CD6"/>
                </a:solidFill>
              </a:defRPr>
            </a:lvl3pPr>
            <a:lvl4pPr marL="1371600" indent="0">
              <a:buFontTx/>
              <a:buNone/>
              <a:defRPr>
                <a:solidFill>
                  <a:srgbClr val="409CD6"/>
                </a:solidFill>
              </a:defRPr>
            </a:lvl4pPr>
            <a:lvl5pPr marL="1828800" indent="0">
              <a:buFontTx/>
              <a:buNone/>
              <a:defRPr>
                <a:solidFill>
                  <a:srgbClr val="409CD6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8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800"/>
            <a:ext cx="8532000" cy="57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0"/>
            <a:ext cx="33813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8445500" cy="1325563"/>
          </a:xfrm>
        </p:spPr>
        <p:txBody>
          <a:bodyPr>
            <a:normAutofit/>
          </a:bodyPr>
          <a:lstStyle>
            <a:lvl1pPr>
              <a:defRPr sz="550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45500" cy="4351338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rgbClr val="686A7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224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4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0"/>
            <a:ext cx="33813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43900" cy="1325563"/>
          </a:xfrm>
        </p:spPr>
        <p:txBody>
          <a:bodyPr>
            <a:normAutofit/>
          </a:bodyPr>
          <a:lstStyle>
            <a:lvl1pPr>
              <a:defRPr sz="5500">
                <a:solidFill>
                  <a:srgbClr val="0E4051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200" y="2098675"/>
            <a:ext cx="8343900" cy="3927475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200" y="1847706"/>
            <a:ext cx="8344800" cy="6494"/>
          </a:xfrm>
          <a:prstGeom prst="line">
            <a:avLst/>
          </a:prstGeom>
          <a:ln w="41275">
            <a:solidFill>
              <a:schemeClr val="bg1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20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1876037"/>
            <a:ext cx="6098400" cy="4978800"/>
          </a:xfrm>
          <a:prstGeom prst="rect">
            <a:avLst/>
          </a:prstGeom>
          <a:solidFill>
            <a:srgbClr val="4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 userDrawn="1"/>
        </p:nvSpPr>
        <p:spPr>
          <a:xfrm>
            <a:off x="6096003" y="1884506"/>
            <a:ext cx="6098400" cy="4978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47137" y="1955103"/>
            <a:ext cx="5400000" cy="43714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7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404"/>
            <a:ext cx="12192000" cy="82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299" y="2"/>
            <a:ext cx="7632000" cy="1786948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>
            <a:lvl1pPr algn="ctr">
              <a:defRPr sz="550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3156" y="1952241"/>
            <a:ext cx="5400000" cy="4370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7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51" y="1915675"/>
            <a:ext cx="493370" cy="4939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41161"/>
            <a:ext cx="2095500" cy="986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51" y="288632"/>
            <a:ext cx="2139372" cy="100728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077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6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096003" y="2646506"/>
            <a:ext cx="6098400" cy="4212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 userDrawn="1"/>
        </p:nvSpPr>
        <p:spPr>
          <a:xfrm>
            <a:off x="1306" y="2646975"/>
            <a:ext cx="6098400" cy="4212000"/>
          </a:xfrm>
          <a:prstGeom prst="rect">
            <a:avLst/>
          </a:prstGeom>
          <a:solidFill>
            <a:srgbClr val="4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 userDrawn="1"/>
        </p:nvSpPr>
        <p:spPr>
          <a:xfrm>
            <a:off x="-1" y="1800971"/>
            <a:ext cx="6102000" cy="846980"/>
          </a:xfrm>
          <a:prstGeom prst="rect">
            <a:avLst/>
          </a:prstGeom>
          <a:solidFill>
            <a:srgbClr val="15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 userDrawn="1"/>
        </p:nvSpPr>
        <p:spPr>
          <a:xfrm>
            <a:off x="6089120" y="1800970"/>
            <a:ext cx="6098400" cy="846980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392"/>
            <a:ext cx="12192000" cy="82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242" y="1"/>
            <a:ext cx="7632000" cy="1409699"/>
          </a:xfrm>
        </p:spPr>
        <p:txBody>
          <a:bodyPr>
            <a:normAutofit/>
          </a:bodyPr>
          <a:lstStyle>
            <a:lvl1pPr algn="ctr">
              <a:defRPr sz="5500">
                <a:solidFill>
                  <a:srgbClr val="409CE0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78" y="1801490"/>
            <a:ext cx="5400000" cy="835491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336" y="2657994"/>
            <a:ext cx="5400000" cy="375109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1656" y="1807296"/>
            <a:ext cx="5400000" cy="817970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8" y="1795833"/>
            <a:ext cx="476250" cy="506216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Content Placeholder 3"/>
          <p:cNvSpPr>
            <a:spLocks noGrp="1"/>
          </p:cNvSpPr>
          <p:nvPr>
            <p:ph sz="half" idx="13"/>
          </p:nvPr>
        </p:nvSpPr>
        <p:spPr>
          <a:xfrm>
            <a:off x="6462436" y="2648469"/>
            <a:ext cx="5400000" cy="375109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55436"/>
            <a:ext cx="2095500" cy="986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51" y="202907"/>
            <a:ext cx="2139372" cy="10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18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1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0"/>
            <a:ext cx="18478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3525"/>
            <a:ext cx="9067800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rgbClr val="409CD6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536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solidFill>
          <a:srgbClr val="BD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37" y="0"/>
            <a:ext cx="290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8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2293030"/>
            <a:ext cx="4772025" cy="4564966"/>
          </a:xfrm>
          <a:prstGeom prst="rect">
            <a:avLst/>
          </a:prstGeom>
          <a:solidFill>
            <a:srgbClr val="409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772025" cy="2293034"/>
          </a:xfrm>
          <a:prstGeom prst="rect">
            <a:avLst/>
          </a:prstGeom>
          <a:solidFill>
            <a:srgbClr val="158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38649" cy="2293033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ctr">
              <a:defRPr sz="55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5400" y="1"/>
            <a:ext cx="7086600" cy="6286499"/>
          </a:xfrm>
        </p:spPr>
        <p:txBody>
          <a:bodyPr>
            <a:normAutofit/>
          </a:bodyPr>
          <a:lstStyle>
            <a:lvl1pPr marL="0" indent="0">
              <a:buNone/>
              <a:defRPr sz="3700">
                <a:solidFill>
                  <a:srgbClr val="409CD6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z="3700" dirty="0">
                <a:latin typeface="Century Gothic" panose="020B0502020202020204" pitchFamily="34" charset="0"/>
              </a:rPr>
              <a:t>	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303581"/>
            <a:ext cx="4438649" cy="398291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76211"/>
            <a:ext cx="514350" cy="65055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206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93030"/>
            <a:ext cx="4772025" cy="4564966"/>
          </a:xfrm>
          <a:prstGeom prst="rect">
            <a:avLst/>
          </a:prstGeom>
          <a:solidFill>
            <a:srgbClr val="409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772025" cy="2293034"/>
          </a:xfrm>
          <a:prstGeom prst="rect">
            <a:avLst/>
          </a:prstGeom>
          <a:solidFill>
            <a:srgbClr val="158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10074" cy="2293033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ctr">
              <a:defRPr sz="5500">
                <a:solidFill>
                  <a:srgbClr val="EDEDE3"/>
                </a:solidFill>
                <a:latin typeface="Impact" panose="020B080603090205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303585"/>
            <a:ext cx="4410076" cy="40416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EDEDE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76211"/>
            <a:ext cx="514350" cy="6505575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133974" y="0"/>
            <a:ext cx="7058026" cy="6345233"/>
          </a:xfrm>
        </p:spPr>
        <p:txBody>
          <a:bodyPr anchor="t"/>
          <a:lstStyle>
            <a:lvl1pPr algn="ctr">
              <a:defRPr>
                <a:solidFill>
                  <a:srgbClr val="BDBDBD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518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AC47-3FB3-4DFE-AD68-EB86198FEA3B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865D-3404-4E99-AAEB-560672165C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27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2" r:id="rId9"/>
    <p:sldLayoutId id="2147483661" r:id="rId10"/>
    <p:sldLayoutId id="2147483658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gFqGg6UBI" TargetMode="External"/><Relationship Id="rId2" Type="http://schemas.openxmlformats.org/officeDocument/2006/relationships/hyperlink" Target="https://www.youtube.com/watch?v=TKo7NtIilW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rebriti.com/juegos-de-factorizaci%C3%B3n/tag/mas-recientes/" TargetMode="External"/><Relationship Id="rId4" Type="http://schemas.openxmlformats.org/officeDocument/2006/relationships/hyperlink" Target="https://www.youtube.com/watch?v=esbREDCXTp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losorio@sanfernandocollege.cl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9911"/>
            <a:ext cx="9144000" cy="1396354"/>
          </a:xfrm>
        </p:spPr>
        <p:txBody>
          <a:bodyPr>
            <a:normAutofit fontScale="90000"/>
          </a:bodyPr>
          <a:lstStyle/>
          <a:p>
            <a:r>
              <a:rPr lang="es-MX" dirty="0"/>
              <a:t>Material Complementario</a:t>
            </a:r>
            <a:br>
              <a:rPr lang="es-MX" dirty="0"/>
            </a:br>
            <a:r>
              <a:rPr lang="es-MX" dirty="0"/>
              <a:t>Primero Medios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Profesora: Lía Carolina Osorio Pérez</a:t>
            </a:r>
          </a:p>
        </p:txBody>
      </p:sp>
    </p:spTree>
    <p:extLst>
      <p:ext uri="{BB962C8B-B14F-4D97-AF65-F5344CB8AC3E}">
        <p14:creationId xmlns:p14="http://schemas.microsoft.com/office/powerpoint/2010/main" val="2635092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Trinomio Cuadrado Perfecto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C887924A-A0A7-4E73-AF17-3F89307F80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260322"/>
              </p:ext>
            </p:extLst>
          </p:nvPr>
        </p:nvGraphicFramePr>
        <p:xfrm>
          <a:off x="304800" y="1788760"/>
          <a:ext cx="9189156" cy="365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179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plicaciones y ejemplos de trinomio cuadrado perfecto - 1">
            <a:extLst>
              <a:ext uri="{FF2B5EF4-FFF2-40B4-BE49-F238E27FC236}">
                <a16:creationId xmlns:a16="http://schemas.microsoft.com/office/drawing/2014/main" xmlns="" id="{6232F311-B0D0-4D88-A79C-596B6F32D6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62" y="3182789"/>
            <a:ext cx="4708526" cy="23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F18889F-5A88-4E25-9576-3AC5F5FB4BA5}"/>
              </a:ext>
            </a:extLst>
          </p:cNvPr>
          <p:cNvSpPr txBox="1"/>
          <p:nvPr/>
        </p:nvSpPr>
        <p:spPr>
          <a:xfrm>
            <a:off x="395111" y="2417762"/>
            <a:ext cx="4910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222222"/>
                </a:solidFill>
                <a:effectLst/>
                <a:latin typeface="Open Sans Regular"/>
              </a:rPr>
              <a:t>a</a:t>
            </a:r>
            <a:r>
              <a:rPr lang="pt-BR" sz="3200" b="1" i="0" baseline="30000" dirty="0">
                <a:solidFill>
                  <a:srgbClr val="222222"/>
                </a:solidFill>
                <a:effectLst/>
                <a:latin typeface="Open Sans Regular"/>
              </a:rPr>
              <a:t>2</a:t>
            </a:r>
            <a:r>
              <a:rPr lang="pt-BR" sz="3200" b="1" i="0" dirty="0">
                <a:solidFill>
                  <a:srgbClr val="222222"/>
                </a:solidFill>
                <a:effectLst/>
                <a:latin typeface="Open Sans Regular"/>
              </a:rPr>
              <a:t> + 2 a b + b</a:t>
            </a:r>
            <a:r>
              <a:rPr lang="pt-BR" sz="3200" b="1" i="0" baseline="30000" dirty="0">
                <a:solidFill>
                  <a:srgbClr val="222222"/>
                </a:solidFill>
                <a:effectLst/>
                <a:latin typeface="Open Sans Regular"/>
              </a:rPr>
              <a:t>2</a:t>
            </a:r>
            <a:r>
              <a:rPr lang="pt-BR" sz="3200" b="1" i="0" dirty="0">
                <a:solidFill>
                  <a:srgbClr val="222222"/>
                </a:solidFill>
                <a:effectLst/>
                <a:latin typeface="Open Sans Regular"/>
              </a:rPr>
              <a:t> = (a + b)</a:t>
            </a:r>
            <a:r>
              <a:rPr lang="pt-BR" sz="3200" b="1" i="0" baseline="30000" dirty="0">
                <a:solidFill>
                  <a:srgbClr val="222222"/>
                </a:solidFill>
                <a:effectLst/>
                <a:latin typeface="Open Sans Regular"/>
              </a:rPr>
              <a:t>2</a:t>
            </a:r>
            <a:endParaRPr lang="es-CL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300E814-1146-4139-8765-77185CBA3B47}"/>
              </a:ext>
            </a:extLst>
          </p:cNvPr>
          <p:cNvSpPr txBox="1"/>
          <p:nvPr/>
        </p:nvSpPr>
        <p:spPr>
          <a:xfrm>
            <a:off x="6879879" y="2598014"/>
            <a:ext cx="450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dirty="0">
                <a:solidFill>
                  <a:srgbClr val="222222"/>
                </a:solidFill>
                <a:effectLst/>
                <a:latin typeface="Open Sans Regular"/>
              </a:rPr>
              <a:t>a</a:t>
            </a:r>
            <a:r>
              <a:rPr lang="pt-BR" sz="2800" b="1" i="0" baseline="30000" dirty="0">
                <a:solidFill>
                  <a:srgbClr val="222222"/>
                </a:solidFill>
                <a:effectLst/>
                <a:latin typeface="Open Sans Regular"/>
              </a:rPr>
              <a:t>2</a:t>
            </a:r>
            <a:r>
              <a:rPr lang="pt-BR" sz="2800" b="1" i="0" dirty="0">
                <a:solidFill>
                  <a:srgbClr val="222222"/>
                </a:solidFill>
                <a:effectLst/>
                <a:latin typeface="Open Sans Regular"/>
              </a:rPr>
              <a:t> − 2 a b + b</a:t>
            </a:r>
            <a:r>
              <a:rPr lang="pt-BR" sz="2800" b="1" i="0" baseline="30000" dirty="0">
                <a:solidFill>
                  <a:srgbClr val="222222"/>
                </a:solidFill>
                <a:effectLst/>
                <a:latin typeface="Open Sans Regular"/>
              </a:rPr>
              <a:t>2</a:t>
            </a:r>
            <a:r>
              <a:rPr lang="pt-BR" sz="2800" b="1" i="0" dirty="0">
                <a:solidFill>
                  <a:srgbClr val="222222"/>
                </a:solidFill>
                <a:effectLst/>
                <a:latin typeface="Open Sans Regular"/>
              </a:rPr>
              <a:t> = (a − b)</a:t>
            </a:r>
            <a:r>
              <a:rPr lang="pt-BR" sz="2800" b="1" i="0" baseline="30000" dirty="0">
                <a:solidFill>
                  <a:srgbClr val="222222"/>
                </a:solidFill>
                <a:effectLst/>
                <a:latin typeface="Open Sans Regular"/>
              </a:rPr>
              <a:t>2</a:t>
            </a:r>
            <a:endParaRPr lang="es-CL" sz="2800" dirty="0"/>
          </a:p>
        </p:txBody>
      </p:sp>
      <p:pic>
        <p:nvPicPr>
          <p:cNvPr id="1030" name="Picture 6" descr="Explicaciones y ejemplos de trinomio cuadrado perfecto - 2">
            <a:extLst>
              <a:ext uri="{FF2B5EF4-FFF2-40B4-BE49-F238E27FC236}">
                <a16:creationId xmlns:a16="http://schemas.microsoft.com/office/drawing/2014/main" xmlns="" id="{BFB42F9E-5367-4B73-8593-3008498E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66" y="3269222"/>
            <a:ext cx="3959401" cy="22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54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BEE63DC-37BD-4529-A397-A8E854F7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Ejemplo: 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xmlns="" id="{1073480A-DF64-4C55-A562-A9FB0659D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77" b="4289"/>
          <a:stretch/>
        </p:blipFill>
        <p:spPr>
          <a:xfrm>
            <a:off x="1727200" y="2099733"/>
            <a:ext cx="6331688" cy="36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3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Diferencia de cuadrados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xmlns="" id="{A208FCC4-F281-4560-B21B-463BA1E3A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0875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2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21A9AA8-1AB4-4B75-91F2-547E602E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Diferencia de cuadrados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6DAA7DE-EEF2-4DB4-BBC8-F19FD4DE9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pPr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Al estudiar los productos notables teníamos que:</a:t>
            </a:r>
          </a:p>
          <a:p>
            <a:endParaRPr lang="es-MX" dirty="0"/>
          </a:p>
          <a:p>
            <a:endParaRPr lang="es-C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D1EEE2D4-155D-4B5F-8FCB-9AABF7E2EE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964" y="3636663"/>
            <a:ext cx="5517927" cy="931598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B7837F8F-6A37-47A2-8C9E-7876E753F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es-MX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donde el resultado es una diferencia de cuadrados, ahora es el caso contrario  </a:t>
            </a:r>
            <a:endParaRPr lang="es-CL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0CBEC16B-FBF7-4294-B068-55D5A618495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6410083" y="3082003"/>
            <a:ext cx="5451573" cy="93159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355B0DF-168B-43C7-9D4C-4D256F788AA5}"/>
              </a:ext>
            </a:extLst>
          </p:cNvPr>
          <p:cNvSpPr txBox="1"/>
          <p:nvPr/>
        </p:nvSpPr>
        <p:spPr>
          <a:xfrm>
            <a:off x="6461656" y="4470339"/>
            <a:ext cx="54515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Donde siempre la diferencia de cuadrados es igual al producto de la suma por la diferencia de sus bases. Pasos a seguir para calcula la diferencia de cuadrados: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/>
              <a:t>Se extrae la raíz cuadrada de ambos términos.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/>
              <a:t>Se multiplica la suma por la diferencia de estas cantidades (el segundo término del binomio negativo es la raíz del término del binomio que es negativo).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776508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s-MX" b="0" i="0" dirty="0">
                <a:solidFill>
                  <a:srgbClr val="2C4E4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Diferencias de cuadrados con coeficientes enteros.</a:t>
            </a:r>
          </a:p>
          <a:p>
            <a:pPr algn="l"/>
            <a:r>
              <a:rPr lang="es-MX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9a</a:t>
            </a:r>
            <a:r>
              <a:rPr lang="es-MX" b="1" i="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MX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25b</a:t>
            </a:r>
            <a:r>
              <a:rPr lang="es-MX" b="1" i="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s-MX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</a:t>
            </a:r>
          </a:p>
          <a:p>
            <a:pPr algn="l"/>
            <a:endParaRPr lang="es-MX" b="0" i="0" dirty="0">
              <a:solidFill>
                <a:srgbClr val="2C4E4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MX" b="0" i="0" dirty="0">
                <a:solidFill>
                  <a:srgbClr val="2C4E4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extrae raíz cuadrada de ambos términos para representar la diferencia de cuadrados según el modelo:</a:t>
            </a:r>
          </a:p>
          <a:p>
            <a:pPr algn="l"/>
            <a:endParaRPr lang="es-MX" b="0" i="0" dirty="0">
              <a:solidFill>
                <a:srgbClr val="2C4E4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MX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9a</a:t>
            </a:r>
            <a:r>
              <a:rPr lang="es-MX" b="1" i="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MX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25b</a:t>
            </a:r>
            <a:r>
              <a:rPr lang="es-MX" b="1" i="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s-MX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 [3a</a:t>
            </a:r>
            <a:r>
              <a:rPr lang="es-MX" b="1" i="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MX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s-MX" b="1" i="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MX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{5b</a:t>
            </a:r>
            <a:r>
              <a:rPr lang="es-MX" b="1" i="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MX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s-MX" b="1" i="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MX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15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BB492269-E37F-4076-8B5B-AA1F821D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Links de interés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2D2B086-D989-4088-B927-C80717E3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VIDEOS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https://www.youtube.com/watch?v=TKo7NtIilWM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https://www.youtube.com/watch?v=itgFqGg6UBI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https://www.youtube.com/watch?v=esbREDCXTpM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JUEGOS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https://www.cerebriti.com/juegos-de-factorizaci%C3%B3n/tag/mas-recientes/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3771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0B2D4BBF-87E5-4223-A80A-48030BF0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06291">
            <a:off x="2900630" y="992826"/>
            <a:ext cx="6022056" cy="1066523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chemeClr val="bg1"/>
                </a:solidFill>
                <a:latin typeface="+mn-lt"/>
              </a:rPr>
              <a:t>S</a:t>
            </a:r>
            <a:r>
              <a:rPr lang="es-CL" sz="3200" dirty="0">
                <a:solidFill>
                  <a:srgbClr val="0070C0"/>
                </a:solidFill>
                <a:latin typeface="+mn-lt"/>
              </a:rPr>
              <a:t>i tienes dudas escríbeme a mi correo institucional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6A0CF8E8-345A-4A7F-A582-2181688EE0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056764">
            <a:off x="4291236" y="1267738"/>
            <a:ext cx="6840581" cy="1044000"/>
          </a:xfrm>
        </p:spPr>
        <p:txBody>
          <a:bodyPr>
            <a:norm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losorio@sanfernandocollege.cl</a:t>
            </a:r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2693344-9012-49B1-AB03-EF50BF45C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047" y="2308578"/>
            <a:ext cx="2690170" cy="380153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FCB5095-032F-4426-9B0B-5C489EF32959}"/>
              </a:ext>
            </a:extLst>
          </p:cNvPr>
          <p:cNvSpPr txBox="1"/>
          <p:nvPr/>
        </p:nvSpPr>
        <p:spPr>
          <a:xfrm>
            <a:off x="2898868" y="4549422"/>
            <a:ext cx="5127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Mis queridos estudiantes:</a:t>
            </a:r>
          </a:p>
          <a:p>
            <a:r>
              <a:rPr lang="es-CL" dirty="0"/>
              <a:t>Una nueva semana comienza hay que esforzarse cada día un poco más para poder llegar mas lejos.</a:t>
            </a:r>
          </a:p>
          <a:p>
            <a:endParaRPr lang="es-CL" dirty="0"/>
          </a:p>
          <a:p>
            <a:r>
              <a:rPr lang="es-CL" dirty="0"/>
              <a:t>Un abrazo </a:t>
            </a:r>
          </a:p>
          <a:p>
            <a:r>
              <a:rPr lang="es-CL" dirty="0"/>
              <a:t>Su profe Lía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2FAEA1F-7AA4-4824-8C77-DB4C0233C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0592">
            <a:off x="2560659" y="2455936"/>
            <a:ext cx="2729943" cy="21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29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D6 Desing Slides_V2_Academic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D6 Desing Slides_V2_Academic_new.potx" id="{C1B3168B-05A8-4570-B318-7657C6367D39}" vid="{21528EBE-39FA-40BF-9E5F-19947BB39A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E518D3-B828-4715-8C7D-EAC0A6D02C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4A305-55F1-45EA-873A-A216D2394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35EF2-E4D3-45A5-A809-AAE0D5262E07}">
  <ds:schemaRefs>
    <ds:schemaRef ds:uri="http://purl.org/dc/elements/1.1/"/>
    <ds:schemaRef ds:uri="f40e8ec9-c0d5-46bf-ada4-d85cb00858d0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04e2ea1-c14c-483b-89ef-f6b2df6ba23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cuadernos)</Template>
  <TotalTime>125</TotalTime>
  <Words>237</Words>
  <Application>Microsoft Office PowerPoint</Application>
  <PresentationFormat>Personalizado</PresentationFormat>
  <Paragraphs>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ID6 Desing Slides_V2_Academic_1</vt:lpstr>
      <vt:lpstr>Material Complementario Primero Medios </vt:lpstr>
      <vt:lpstr>Trinomio Cuadrado Perfecto </vt:lpstr>
      <vt:lpstr>Presentación de PowerPoint</vt:lpstr>
      <vt:lpstr>Ejemplo: </vt:lpstr>
      <vt:lpstr>Diferencia de cuadrados</vt:lpstr>
      <vt:lpstr>Diferencia de cuadrados </vt:lpstr>
      <vt:lpstr>Ejemplo: </vt:lpstr>
      <vt:lpstr>Links de interés </vt:lpstr>
      <vt:lpstr>Si tienes dudas escríbeme a mi correo institucional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Complementario Primero Medios</dc:title>
  <dc:creator>lia carolina osorio perez</dc:creator>
  <cp:lastModifiedBy>Enlaces</cp:lastModifiedBy>
  <cp:revision>10</cp:revision>
  <dcterms:created xsi:type="dcterms:W3CDTF">2020-10-05T00:07:41Z</dcterms:created>
  <dcterms:modified xsi:type="dcterms:W3CDTF">2020-10-05T19:45:11Z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