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82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9" r:id="rId3"/>
    <p:sldId id="269" r:id="rId4"/>
    <p:sldId id="264" r:id="rId5"/>
    <p:sldId id="265" r:id="rId6"/>
    <p:sldId id="292" r:id="rId7"/>
    <p:sldId id="293" r:id="rId8"/>
    <p:sldId id="294" r:id="rId9"/>
    <p:sldId id="295" r:id="rId10"/>
    <p:sldId id="257" r:id="rId11"/>
    <p:sldId id="258" r:id="rId12"/>
    <p:sldId id="259" r:id="rId13"/>
    <p:sldId id="260" r:id="rId14"/>
    <p:sldId id="262" r:id="rId15"/>
    <p:sldId id="270" r:id="rId16"/>
    <p:sldId id="271" r:id="rId17"/>
    <p:sldId id="272" r:id="rId18"/>
    <p:sldId id="296" r:id="rId19"/>
    <p:sldId id="297" r:id="rId20"/>
    <p:sldId id="263" r:id="rId21"/>
    <p:sldId id="266" r:id="rId22"/>
    <p:sldId id="302" r:id="rId23"/>
    <p:sldId id="267" r:id="rId24"/>
    <p:sldId id="300" r:id="rId25"/>
    <p:sldId id="273" r:id="rId26"/>
    <p:sldId id="268" r:id="rId27"/>
    <p:sldId id="301" r:id="rId28"/>
    <p:sldId id="279" r:id="rId29"/>
    <p:sldId id="274" r:id="rId30"/>
    <p:sldId id="275" r:id="rId31"/>
    <p:sldId id="276" r:id="rId32"/>
    <p:sldId id="277" r:id="rId33"/>
    <p:sldId id="278" r:id="rId34"/>
    <p:sldId id="280" r:id="rId35"/>
    <p:sldId id="281" r:id="rId36"/>
    <p:sldId id="284" r:id="rId37"/>
    <p:sldId id="282" r:id="rId38"/>
    <p:sldId id="283" r:id="rId39"/>
    <p:sldId id="285" r:id="rId40"/>
    <p:sldId id="287" r:id="rId41"/>
    <p:sldId id="288" r:id="rId42"/>
    <p:sldId id="289" r:id="rId43"/>
    <p:sldId id="290" r:id="rId44"/>
    <p:sldId id="291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 autoAdjust="0"/>
    <p:restoredTop sz="93558" autoAdjust="0"/>
  </p:normalViewPr>
  <p:slideViewPr>
    <p:cSldViewPr>
      <p:cViewPr varScale="1">
        <p:scale>
          <a:sx n="105" d="100"/>
          <a:sy n="105" d="100"/>
        </p:scale>
        <p:origin x="18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621D553-6C9B-5E4F-BC5E-4A54D1A674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F3BD359-A4BA-D543-A156-D4F2AD3C24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C8DF970-AEE5-A54B-9544-6360DA6297A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4237FEF0-6EC5-AC4A-8260-489AE6B8C8A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74101DD-E459-8D49-A04F-C2DBE2D67A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CEF2294-B8E7-AF48-BDAF-AF86697452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2507334-9067-8D45-B701-2A698548E9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8BD680B-76B7-2049-BAFF-72E1790F66D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4DC6A9B-3387-324D-B060-44BCE5FE24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67BFCB6-D55B-E640-95B7-76A18C2D81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8476BAD4-A873-DF41-AFDA-CB185EFFE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BC837AF-F965-1E45-A4C6-5691AC0512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4D58C87-000C-7441-95DE-31012B308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3C4D20-1DB5-544E-9D1D-875D24C4A149}" type="slidenum">
              <a:rPr lang="es-ES" altLang="es-CL" sz="1200"/>
              <a:pPr/>
              <a:t>1</a:t>
            </a:fld>
            <a:endParaRPr lang="es-ES" altLang="es-CL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4A62CAF-7CFF-2140-B010-85D0356288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2B8EE46-998C-494B-B427-8AF57BB97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78D177C-9ED4-5545-A62B-E9CD02316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0245FF-80BE-9D4A-8B19-6CE6EA3D854E}" type="slidenum">
              <a:rPr lang="es-ES" altLang="es-CL" sz="1200"/>
              <a:pPr/>
              <a:t>4</a:t>
            </a:fld>
            <a:endParaRPr lang="es-ES" altLang="es-CL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76BAF34-5D69-FA49-BB6A-CD049700C5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0D418F9-03BF-B245-9AB4-91C211133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E23F7E9-D53F-4349-8E2E-C0E5161EA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8DBB0E-F51A-8349-A685-AB431128FE5B}" type="slidenum">
              <a:rPr lang="es-ES" altLang="es-CL" sz="1200"/>
              <a:pPr/>
              <a:t>10</a:t>
            </a:fld>
            <a:endParaRPr lang="es-ES" altLang="es-CL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22FCC58-CAC0-5C4C-96CA-931200083B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B4A5469-D0C7-6B40-98DF-D9F5F4771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4D975EC-B587-B049-9E8C-4F3E8BD3A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CCC947-62F1-DB40-995B-6B3AE084E131}" type="slidenum">
              <a:rPr lang="es-ES" altLang="es-CL" sz="1200"/>
              <a:pPr/>
              <a:t>11</a:t>
            </a:fld>
            <a:endParaRPr lang="es-ES" altLang="es-CL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E78F5FA-66E8-E848-973D-18634E1C06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9FB31F7-E255-0E43-9FC6-5E8A4E464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C76EE3A-F3A7-AC44-9E0B-10FF1840A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B5A8A0-CB96-1B42-96F7-E258AD7A2822}" type="slidenum">
              <a:rPr lang="es-ES" altLang="es-CL" sz="1200"/>
              <a:pPr/>
              <a:t>12</a:t>
            </a:fld>
            <a:endParaRPr lang="es-ES" altLang="es-CL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ECB8B9F-63C9-4A4B-8021-F777A585CC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7183D04-3568-C141-A222-BCD5BB75B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E4A371F-27D6-F645-879C-138A25433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9505BD-84ED-C647-8B81-F66EA760BE03}" type="slidenum">
              <a:rPr lang="es-ES" altLang="es-CL" sz="1200"/>
              <a:pPr/>
              <a:t>13</a:t>
            </a:fld>
            <a:endParaRPr lang="es-ES" altLang="es-CL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BEFFE79-FACB-6C4D-A7E7-1B92059479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D3815C7-04FA-7A48-AA02-5197DEBCD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C5564D2-7500-164F-85D9-29892B72C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2FFF7E-F8B2-884F-B7C6-636EBA5FAF7F}" type="slidenum">
              <a:rPr lang="es-ES" altLang="es-CL" sz="1200"/>
              <a:pPr/>
              <a:t>14</a:t>
            </a:fld>
            <a:endParaRPr lang="es-ES" altLang="es-CL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C7D5603-460F-9148-A88C-3A1DE418A7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80E31FF-52C4-9043-BAC4-756DE0141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D2421A5-B766-DB48-A425-18DDB71928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5E3C2E-5155-C341-8A59-196DC3E2C1DB}" type="slidenum">
              <a:rPr lang="es-ES" altLang="es-CL" sz="1200"/>
              <a:pPr/>
              <a:t>20</a:t>
            </a:fld>
            <a:endParaRPr lang="es-ES" altLang="es-CL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19E521D-8F6E-E548-B2DD-32BA43622D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2D10231-67DA-134C-9095-B58D156EA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9BD70-660F-F944-BC8A-08E8F628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0EC8-F9D8-ED47-A21F-8490FBB3FB5D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76F2C-73C3-A940-AA19-B987DF19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C7EC-5248-554F-9BCE-B301F3C8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BEA0-6248-7544-BB69-5A3D0DAB3A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43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5BDC4A-E071-3440-AB43-F5A75873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1FEC-FEC8-1845-9D83-6116F0B0EE79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A2A156-7EF2-BB41-A188-04FE7DEB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FB0FB8-CE32-0F48-A04F-514324F6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2933-2B38-CF4E-933C-93E007E93A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829514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41419-6488-304C-A827-C5EE3CD6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E563-C094-6041-BF44-098B5314D03E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C9790-7847-D643-8E3D-2E4125A1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161DB-6F92-1D47-AA6E-1E70E5AC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605F-79CD-E14E-AA38-48535FA542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22369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A8A5A17B-3FE4-3B44-BBFF-D0BCA6F1B382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94EF08D8-76F1-0D4E-8A05-DF2A61755516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84AE8B-53C1-314B-A4A0-77BC9EF2AE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A9AB-4945-BB4F-8089-8100DCD15231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671A0E-759C-B840-9498-0EC7472CBC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A35AEA-1BD1-A142-ADD0-5D217A6B01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565D-C623-DB40-8D02-037C2D5995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30933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1AC-BFC4-6C4C-8D2B-77DCDD14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2C40-B61F-3B4B-A11F-94E8619D59AF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8AEA7-22D4-6D42-A622-FD976EE0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C8D94-9509-8D4C-9E7A-984E4601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6BE1-8E6F-AB4E-9FE5-4DCA510836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83638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D56FA380-4B1F-864F-86EB-243DDA7006DA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404CC921-F39D-CD41-B8FC-2AB11ABE1207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D6A10B9-B2B8-FA46-8F54-0317847E980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6D80D-B58F-364D-BE3D-DE50DB186C78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B960358-3126-FB4E-A125-153016B7B3B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131235-8DFA-494E-8D64-DA4DC755B2C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C058-E77C-4B42-8DEC-4F48AD2D48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27640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202D2764-B2F9-6549-9BEB-0D5849ED41C8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9025B08E-6A66-A94C-ABAF-4108FCD998F9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0C3FB6-A90E-8641-9E46-10B7AC99E25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F024-1A1A-6248-A694-D8491771BC28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3981B12-8C23-A64A-B3EA-82A08971465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80663C5-473C-BE49-9D45-5B1CA366B56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A344B-2B3A-A442-B1E1-01F2E015C1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047346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AA3EE-5058-2E43-8CAB-1AEB8264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99DE-DE20-5742-A350-522E35ABDA31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AF5BD-5A2A-3244-A850-5DA85BBB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B1A4-3E43-AF48-A2AD-5715EFD6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B5FA6-6224-2A46-8D63-E608A7D313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389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82D46-32CD-A242-B7DC-3FEC922C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FF4E-78F2-ED42-9E6F-302D6F3B981A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12A8E-032A-F544-823F-350D3DC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AFBBC-C0F0-D743-8E02-DD02FC32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E262-FD82-7046-B0D2-FB3EAE5553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49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1B906-5514-1242-ADC6-BE1342A1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1AF0-7DE3-0C4F-937D-3EBC64F6132E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26B08-0F5C-A744-A7A7-278DCC5D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5F951-4D45-214A-B1EA-F61EA7D8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E693-E045-BA4A-B159-2210DCD77B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61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AA5FC-F023-B44D-A3E4-890CAF20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7E22-C618-5A4F-B26F-141030BD61BB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7A4F4-E238-B64C-9E2D-16279D93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9AB32-76B6-8F47-A093-4DAA694B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B599-8FDA-204B-B738-A1A727F2D5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2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64D438-D6E4-0F4E-A600-3141C1B0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A56A9-B6D5-F845-9732-661A655E58AB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3B451A-A933-7F4C-9880-492585AD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0F496B-5E7E-6047-A389-5D1BECF9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47DA-2F85-0941-AD95-ADDFB22CA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65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1DEB80-9413-114A-B39A-624D16A6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5DE4-06E4-344D-913D-15437A1693A8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F51C8A-F74B-504D-BF6B-48B483FF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E6CFC0-B84E-9E4C-A653-0AA1CF8E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4815-345D-3A40-B90B-63FD1538B2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44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CC48CB-7E04-584B-8CC5-F9E0F7F1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174D2-387A-9140-9279-F31F510F28FC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AC648D-5134-F343-8532-4984BCAB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8E7E50-986E-8842-827F-3FD402AE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7EEA-AF42-9645-9E01-E492FC40D8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9123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1B140E-4A0A-0D4D-A76B-2E807982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AEF13-A12A-0944-AB56-C4A684577B3A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D34CE9-39C8-BE4D-8931-91584EE6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7C5688-7ED4-684A-B9F6-7C31D871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3F40-E95A-9242-BBE2-985DAFF815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82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382519-6C7C-0649-9D22-6F3D607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397E-2D43-6C48-9B50-C2892B913054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B1596B-602B-4B41-B365-AF592829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885C86-8662-AC44-955B-77695F69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D9F3-3D14-C442-96CA-E8C709FDD6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14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ADD8F9-2E6E-9247-AEF1-E4259E4A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0559-86B6-A54F-A8E6-6E666591DB2D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1620C9-A3FB-E34D-BC24-B7348C2B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4F628E-E501-D64C-B807-7CFE1E65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D04-ECF7-6A44-920A-9A5911A0C7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1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4E8FBE8D-B99F-A042-B7C6-3369CDDF5964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16ED8B-579F-A046-8C99-3D0217860886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162CE2-C99B-6247-89B1-C20FFC4C0BC6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EA2805-4382-9F43-955C-1B29DF709D96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866FAD-0E6B-4140-840F-BB4BB68227A8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697CCC-8D8A-EC4A-94B6-CF2487F26BF6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409E169C-4B35-6048-BA94-A993402235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043" name="Text Placeholder 2">
            <a:extLst>
              <a:ext uri="{FF2B5EF4-FFF2-40B4-BE49-F238E27FC236}">
                <a16:creationId xmlns:a16="http://schemas.microsoft.com/office/drawing/2014/main" id="{4AE02F96-D7A2-0447-BCCB-4EB0E45B70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D679-2D10-F740-AEBA-5978B2398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1ACF3193-401C-B647-B209-20031AEEAA9A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AD43C-132D-7149-BCC4-FC0169754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5D0B-C607-E04C-AA92-3C23D9BE3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18FB15-0C67-6548-95C6-2E14DB8321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3" r:id="rId12"/>
    <p:sldLayoutId id="2147483860" r:id="rId13"/>
    <p:sldLayoutId id="2147483864" r:id="rId14"/>
    <p:sldLayoutId id="2147483865" r:id="rId15"/>
    <p:sldLayoutId id="2147483861" r:id="rId16"/>
    <p:sldLayoutId id="2147483862" r:id="rId17"/>
  </p:sldLayoutIdLst>
  <p:hf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ducarchile.cl/ntg/personajes/1611/article-94939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6/LocationSpain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upload.wikimedia.org/wikipedia/commons/3/3d/LocationChile.sv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16361965-01FC-944D-9FBA-8E42F73317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9138" y="441325"/>
            <a:ext cx="7773987" cy="1524000"/>
          </a:xfrm>
        </p:spPr>
        <p:txBody>
          <a:bodyPr/>
          <a:lstStyle/>
          <a:p>
            <a:pPr algn="ctr"/>
            <a:r>
              <a:rPr lang="es-ES" altLang="es-CL"/>
              <a:t>La Experiencia del Frente Popular en Chile </a:t>
            </a:r>
          </a:p>
        </p:txBody>
      </p:sp>
      <p:sp>
        <p:nvSpPr>
          <p:cNvPr id="3076" name="Rectangle 7">
            <a:extLst>
              <a:ext uri="{FF2B5EF4-FFF2-40B4-BE49-F238E27FC236}">
                <a16:creationId xmlns:a16="http://schemas.microsoft.com/office/drawing/2014/main" id="{E2942B86-E499-F748-8DC4-439E86F147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47925" y="1773238"/>
            <a:ext cx="5432425" cy="614362"/>
          </a:xfrm>
        </p:spPr>
        <p:txBody>
          <a:bodyPr rtlCol="0">
            <a:normAutofit fontScale="85000" lnSpcReduction="10000"/>
          </a:bodyPr>
          <a:lstStyle/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sz="2800">
                <a:latin typeface="Arial Narrow" panose="020B0606020202030204" pitchFamily="34" charset="0"/>
              </a:rPr>
              <a:t>Los gobiernos radicales (1938-1952)</a:t>
            </a:r>
          </a:p>
        </p:txBody>
      </p:sp>
      <p:sp>
        <p:nvSpPr>
          <p:cNvPr id="7172" name="Rectangle 8">
            <a:extLst>
              <a:ext uri="{FF2B5EF4-FFF2-40B4-BE49-F238E27FC236}">
                <a16:creationId xmlns:a16="http://schemas.microsoft.com/office/drawing/2014/main" id="{ADAE11E0-2B90-2F40-AEDA-673717FBB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CED9E9-F6A7-5247-BC0F-719A95532207}" type="slidenum">
              <a:rPr lang="es-ES" altLang="es-CL" sz="1400">
                <a:latin typeface="Arial" panose="020B0604020202020204" pitchFamily="34" charset="0"/>
              </a:rPr>
              <a:pPr/>
              <a:t>1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7173" name="Picture 7" descr="http://www.memoriachilena.cl/archivos2/thumb750/MC0012777.jpg">
            <a:extLst>
              <a:ext uri="{FF2B5EF4-FFF2-40B4-BE49-F238E27FC236}">
                <a16:creationId xmlns:a16="http://schemas.microsoft.com/office/drawing/2014/main" id="{E125E1A8-1B2B-CD4C-8CE6-E9235A48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479675"/>
            <a:ext cx="6005513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3DBCB124-C505-C647-89A6-86C511DEA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475" y="471488"/>
            <a:ext cx="7962900" cy="912812"/>
          </a:xfrm>
        </p:spPr>
        <p:txBody>
          <a:bodyPr/>
          <a:lstStyle/>
          <a:p>
            <a:pPr algn="ctr"/>
            <a:r>
              <a:rPr lang="es-ES" altLang="es-CL" sz="2500" b="1">
                <a:solidFill>
                  <a:srgbClr val="FF0000"/>
                </a:solidFill>
              </a:rPr>
              <a:t>El Impacto de la Gran Crisis y sus repercusiones</a:t>
            </a: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1A0F9A35-7B8B-EA4D-9F05-AD33BFA0F5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384300"/>
            <a:ext cx="8543925" cy="49974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A fines de 1930 Chile </a:t>
            </a:r>
            <a:r>
              <a:rPr lang="es-ES" altLang="es-CL" sz="2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inició</a:t>
            </a: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s-ES" altLang="es-CL" sz="2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nueva estrategia </a:t>
            </a: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altLang="es-CL" sz="2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 denominada </a:t>
            </a:r>
            <a:r>
              <a:rPr lang="es-ES" altLang="es-CL" sz="2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Industrialización por Sustitución de Importaciones</a:t>
            </a: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L" sz="2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(ISI).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s-ES" altLang="es-CL" sz="21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Termina con el desarrollo </a:t>
            </a:r>
            <a:r>
              <a:rPr lang="es-ES" altLang="es-CL" sz="2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hacia afuera </a:t>
            </a: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(exportación de materias primas), pasa a crear un desarrollo </a:t>
            </a:r>
            <a:r>
              <a:rPr lang="es-ES" altLang="es-CL" sz="2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hacia dentro </a:t>
            </a: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(industrialización).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s-ES" altLang="es-CL" sz="2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Elaborar </a:t>
            </a:r>
            <a:r>
              <a:rPr lang="es-ES" altLang="es-CL" sz="2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bienes </a:t>
            </a: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que eran </a:t>
            </a:r>
            <a:r>
              <a:rPr lang="es-ES" altLang="es-CL" sz="2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importados</a:t>
            </a: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 por Chile.</a:t>
            </a:r>
          </a:p>
          <a:p>
            <a:pPr algn="just">
              <a:lnSpc>
                <a:spcPct val="90000"/>
              </a:lnSpc>
            </a:pPr>
            <a:endParaRPr lang="es-ES" altLang="es-CL" sz="2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Este nuevo modelo tuvo su origen en las consecuencias de la gran </a:t>
            </a:r>
            <a:r>
              <a:rPr lang="es-ES" altLang="es-CL" sz="2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crisis de 1929 </a:t>
            </a:r>
            <a:r>
              <a:rPr lang="es-ES" altLang="es-CL" sz="2100">
                <a:latin typeface="Calibri" panose="020F0502020204030204" pitchFamily="34" charset="0"/>
                <a:cs typeface="Calibri" panose="020F0502020204030204" pitchFamily="34" charset="0"/>
              </a:rPr>
              <a:t>siendo parte de un proceso que abarcó a toda Latinoamérica.</a:t>
            </a:r>
          </a:p>
        </p:txBody>
      </p:sp>
      <p:sp>
        <p:nvSpPr>
          <p:cNvPr id="18436" name="5 Marcador de número de diapositiva">
            <a:extLst>
              <a:ext uri="{FF2B5EF4-FFF2-40B4-BE49-F238E27FC236}">
                <a16:creationId xmlns:a16="http://schemas.microsoft.com/office/drawing/2014/main" id="{6F5027BD-6D88-C647-BCCB-DCFFEBF4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B59FA9-63B0-4444-9AB3-F0B12578A668}" type="slidenum">
              <a:rPr lang="es-ES" altLang="es-CL" sz="1400">
                <a:latin typeface="Arial" panose="020B0604020202020204" pitchFamily="34" charset="0"/>
              </a:rPr>
              <a:pPr/>
              <a:t>10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066349BB-72DA-534D-823D-B4AB3C0E0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1925" y="0"/>
            <a:ext cx="6718300" cy="1143000"/>
          </a:xfrm>
        </p:spPr>
        <p:txBody>
          <a:bodyPr/>
          <a:lstStyle/>
          <a:p>
            <a:pPr algn="ctr"/>
            <a:r>
              <a:rPr lang="es-ES" altLang="es-CL" sz="3600"/>
              <a:t>Características del modelo ISI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BADAB51A-8BC5-F24F-BC1D-ABE70C537D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28938" y="836613"/>
            <a:ext cx="6024562" cy="50022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altLang="es-CL"/>
              <a:t>El origen de este modelo radica en la </a:t>
            </a:r>
            <a:r>
              <a:rPr lang="es-ES" altLang="es-CL">
                <a:solidFill>
                  <a:srgbClr val="FF0000"/>
                </a:solidFill>
              </a:rPr>
              <a:t>política económica </a:t>
            </a:r>
            <a:r>
              <a:rPr lang="es-ES" altLang="es-CL"/>
              <a:t>de </a:t>
            </a:r>
            <a:r>
              <a:rPr lang="es-ES" altLang="es-CL">
                <a:solidFill>
                  <a:srgbClr val="FF0000"/>
                </a:solidFill>
              </a:rPr>
              <a:t>J. M. Keynes</a:t>
            </a:r>
            <a:r>
              <a:rPr lang="es-ES" altLang="es-CL"/>
              <a:t> del </a:t>
            </a:r>
            <a:r>
              <a:rPr lang="es-ES" altLang="es-CL">
                <a:solidFill>
                  <a:srgbClr val="FF0000"/>
                </a:solidFill>
              </a:rPr>
              <a:t>“pleno empleo”</a:t>
            </a:r>
            <a:r>
              <a:rPr lang="es-ES" altLang="es-CL"/>
              <a:t>, a fin de </a:t>
            </a:r>
            <a:r>
              <a:rPr lang="es-ES" altLang="es-CL">
                <a:solidFill>
                  <a:srgbClr val="FF0000"/>
                </a:solidFill>
              </a:rPr>
              <a:t>apalear</a:t>
            </a:r>
            <a:r>
              <a:rPr lang="es-ES" altLang="es-CL"/>
              <a:t> las consecuencias de la crisis económica.</a:t>
            </a:r>
          </a:p>
          <a:p>
            <a:pPr algn="just">
              <a:lnSpc>
                <a:spcPct val="90000"/>
              </a:lnSpc>
            </a:pPr>
            <a:r>
              <a:rPr lang="es-ES" altLang="es-CL"/>
              <a:t>Esto </a:t>
            </a:r>
            <a:r>
              <a:rPr lang="es-ES" altLang="es-CL">
                <a:solidFill>
                  <a:srgbClr val="FF0000"/>
                </a:solidFill>
              </a:rPr>
              <a:t>consistía</a:t>
            </a:r>
            <a:r>
              <a:rPr lang="es-ES" altLang="es-CL"/>
              <a:t> en </a:t>
            </a:r>
            <a:r>
              <a:rPr lang="es-ES" altLang="es-CL">
                <a:solidFill>
                  <a:srgbClr val="FF0000"/>
                </a:solidFill>
              </a:rPr>
              <a:t>un programa </a:t>
            </a:r>
            <a:r>
              <a:rPr lang="es-ES" altLang="es-CL"/>
              <a:t>intensivo de </a:t>
            </a:r>
            <a:r>
              <a:rPr lang="es-ES" altLang="es-CL">
                <a:solidFill>
                  <a:srgbClr val="FF0000"/>
                </a:solidFill>
              </a:rPr>
              <a:t>fomento</a:t>
            </a:r>
            <a:r>
              <a:rPr lang="es-ES" altLang="es-CL"/>
              <a:t> a las </a:t>
            </a:r>
            <a:r>
              <a:rPr lang="es-ES" altLang="es-CL">
                <a:solidFill>
                  <a:srgbClr val="FF0000"/>
                </a:solidFill>
              </a:rPr>
              <a:t>obras públicas</a:t>
            </a:r>
            <a:r>
              <a:rPr lang="es-ES" altLang="es-CL"/>
              <a:t>, financiado por el </a:t>
            </a:r>
            <a:r>
              <a:rPr lang="es-ES" altLang="es-CL">
                <a:solidFill>
                  <a:srgbClr val="FF0000"/>
                </a:solidFill>
              </a:rPr>
              <a:t>Estado</a:t>
            </a:r>
            <a:r>
              <a:rPr lang="es-ES" altLang="es-CL"/>
              <a:t>.</a:t>
            </a:r>
          </a:p>
          <a:p>
            <a:pPr algn="just">
              <a:lnSpc>
                <a:spcPct val="90000"/>
              </a:lnSpc>
            </a:pPr>
            <a:r>
              <a:rPr lang="es-ES" altLang="es-CL"/>
              <a:t>La idea también apuntaba a </a:t>
            </a:r>
            <a:r>
              <a:rPr lang="es-ES" altLang="es-CL">
                <a:solidFill>
                  <a:srgbClr val="FF0000"/>
                </a:solidFill>
              </a:rPr>
              <a:t>fortalecer el capitalismo </a:t>
            </a:r>
            <a:r>
              <a:rPr lang="es-ES" altLang="es-CL"/>
              <a:t>ante la </a:t>
            </a:r>
            <a:r>
              <a:rPr lang="es-ES" altLang="es-CL">
                <a:solidFill>
                  <a:srgbClr val="FF0000"/>
                </a:solidFill>
              </a:rPr>
              <a:t>amenaza</a:t>
            </a:r>
            <a:r>
              <a:rPr lang="es-ES" altLang="es-CL"/>
              <a:t> del </a:t>
            </a:r>
            <a:r>
              <a:rPr lang="es-ES" altLang="es-CL">
                <a:solidFill>
                  <a:srgbClr val="FF0000"/>
                </a:solidFill>
              </a:rPr>
              <a:t>comunismo soviético.</a:t>
            </a:r>
          </a:p>
        </p:txBody>
      </p:sp>
      <p:sp>
        <p:nvSpPr>
          <p:cNvPr id="20484" name="5 Marcador de número de diapositiva">
            <a:extLst>
              <a:ext uri="{FF2B5EF4-FFF2-40B4-BE49-F238E27FC236}">
                <a16:creationId xmlns:a16="http://schemas.microsoft.com/office/drawing/2014/main" id="{C765263D-3CF3-9245-A803-B446EF4E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A2D2DD-30F7-1F4E-8219-9EBF09CD5F57}" type="slidenum">
              <a:rPr lang="es-ES" altLang="es-CL" sz="1400">
                <a:latin typeface="Arial" panose="020B0604020202020204" pitchFamily="34" charset="0"/>
              </a:rPr>
              <a:pPr/>
              <a:t>11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20485" name="Picture 7" descr="http://artic.ac-besancon.fr/s_e_s/images/Auteurs/keynes.jpg">
            <a:extLst>
              <a:ext uri="{FF2B5EF4-FFF2-40B4-BE49-F238E27FC236}">
                <a16:creationId xmlns:a16="http://schemas.microsoft.com/office/drawing/2014/main" id="{9587E11C-E422-9344-88B0-1919FE55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873125"/>
            <a:ext cx="258445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65FD972-DA35-4A40-BE35-0043B8606C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520113" cy="2986087"/>
          </a:xfrm>
        </p:spPr>
        <p:txBody>
          <a:bodyPr/>
          <a:lstStyle/>
          <a:p>
            <a:pPr algn="just"/>
            <a:r>
              <a:rPr lang="es-ES" altLang="es-CL"/>
              <a:t>Como A. Latina basaba su economía en la </a:t>
            </a:r>
            <a:r>
              <a:rPr lang="es-ES" altLang="es-CL">
                <a:solidFill>
                  <a:srgbClr val="FF0000"/>
                </a:solidFill>
              </a:rPr>
              <a:t>exportación de sus materias primas</a:t>
            </a:r>
            <a:r>
              <a:rPr lang="es-ES" altLang="es-CL"/>
              <a:t>, para finalizar con esta dependencia. </a:t>
            </a:r>
          </a:p>
          <a:p>
            <a:pPr algn="just"/>
            <a:r>
              <a:rPr lang="es-ES" altLang="es-CL"/>
              <a:t>deberá aplicar entre </a:t>
            </a:r>
            <a:r>
              <a:rPr lang="es-ES" altLang="es-CL">
                <a:solidFill>
                  <a:srgbClr val="FF0000"/>
                </a:solidFill>
              </a:rPr>
              <a:t>1930 y 1960</a:t>
            </a:r>
            <a:r>
              <a:rPr lang="es-ES" altLang="es-CL"/>
              <a:t>, </a:t>
            </a:r>
            <a:r>
              <a:rPr lang="es-ES" altLang="es-CL">
                <a:solidFill>
                  <a:srgbClr val="FF0000"/>
                </a:solidFill>
              </a:rPr>
              <a:t>planes de industrialización</a:t>
            </a:r>
            <a:r>
              <a:rPr lang="es-ES" altLang="es-CL"/>
              <a:t> con el fin de </a:t>
            </a:r>
            <a:r>
              <a:rPr lang="es-ES" altLang="es-CL">
                <a:solidFill>
                  <a:srgbClr val="FF0000"/>
                </a:solidFill>
              </a:rPr>
              <a:t>diversificar</a:t>
            </a:r>
            <a:r>
              <a:rPr lang="es-ES" altLang="es-CL"/>
              <a:t> su </a:t>
            </a:r>
            <a:r>
              <a:rPr lang="es-ES" altLang="es-CL">
                <a:solidFill>
                  <a:srgbClr val="FF0000"/>
                </a:solidFill>
              </a:rPr>
              <a:t>producción</a:t>
            </a:r>
            <a:r>
              <a:rPr lang="es-ES" altLang="es-CL"/>
              <a:t>, </a:t>
            </a:r>
            <a:r>
              <a:rPr lang="es-ES" altLang="es-CL">
                <a:solidFill>
                  <a:srgbClr val="FF0000"/>
                </a:solidFill>
              </a:rPr>
              <a:t>reducir</a:t>
            </a:r>
            <a:r>
              <a:rPr lang="es-ES" altLang="es-CL"/>
              <a:t> la </a:t>
            </a:r>
            <a:r>
              <a:rPr lang="es-ES" altLang="es-CL">
                <a:solidFill>
                  <a:srgbClr val="FF0000"/>
                </a:solidFill>
              </a:rPr>
              <a:t>dependencia externa</a:t>
            </a:r>
            <a:r>
              <a:rPr lang="es-ES" altLang="es-CL"/>
              <a:t>.</a:t>
            </a:r>
          </a:p>
        </p:txBody>
      </p:sp>
      <p:sp>
        <p:nvSpPr>
          <p:cNvPr id="22531" name="5 Marcador de número de diapositiva">
            <a:extLst>
              <a:ext uri="{FF2B5EF4-FFF2-40B4-BE49-F238E27FC236}">
                <a16:creationId xmlns:a16="http://schemas.microsoft.com/office/drawing/2014/main" id="{95B0A06E-C6D9-254E-BB4A-7FF7C184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8E4E12-5073-BD4F-918B-66EE7053CBDE}" type="slidenum">
              <a:rPr lang="es-ES" altLang="es-CL" sz="1400">
                <a:latin typeface="Arial" panose="020B0604020202020204" pitchFamily="34" charset="0"/>
              </a:rPr>
              <a:pPr/>
              <a:t>12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FBE5E159-E784-BF40-BB10-4E0B072D8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4025" y="581025"/>
            <a:ext cx="6096000" cy="1143000"/>
          </a:xfrm>
        </p:spPr>
        <p:txBody>
          <a:bodyPr/>
          <a:lstStyle/>
          <a:p>
            <a:pPr algn="ctr"/>
            <a:r>
              <a:rPr lang="es-ES" altLang="es-CL"/>
              <a:t>El modelo ISI en Chile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88AD59FE-7F7B-0A4B-AFE2-5009D26B1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113" y="1493838"/>
            <a:ext cx="7994650" cy="478313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Pese que bajo los dos gobiernos de </a:t>
            </a:r>
            <a:r>
              <a:rPr lang="es-ES" altLang="es-CL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Alessandri</a:t>
            </a: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 y el de </a:t>
            </a:r>
            <a:r>
              <a:rPr lang="es-ES" altLang="es-CL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Ibáñez</a:t>
            </a: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altLang="es-CL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tomaron medidas </a:t>
            </a: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para paliar la crisis económica y social, fue sólo a partir de los gobiernos del </a:t>
            </a:r>
            <a:r>
              <a:rPr lang="es-ES" altLang="es-CL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Frente Popular</a:t>
            </a: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 y de los radicales, cuando </a:t>
            </a:r>
            <a:r>
              <a:rPr lang="es-ES" altLang="es-CL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logró aplicar un programa de industrialización</a:t>
            </a: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altLang="es-CL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 que diera medidas concretas y resolutivas a las demandas del país y de la población.</a:t>
            </a:r>
          </a:p>
          <a:p>
            <a:pPr algn="just">
              <a:lnSpc>
                <a:spcPct val="90000"/>
              </a:lnSpc>
            </a:pP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En este programa de reformas el </a:t>
            </a:r>
            <a:r>
              <a:rPr lang="es-ES" altLang="es-CL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 </a:t>
            </a: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fue quien </a:t>
            </a:r>
            <a:r>
              <a:rPr lang="es-ES" altLang="es-CL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jugó el rol principal</a:t>
            </a: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, ya que fue él quien lo aplicó y fomentó. </a:t>
            </a:r>
            <a:r>
              <a:rPr lang="es-ES" altLang="es-CL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(Carencia de una clase capitalista que lo llevase a cabo)</a:t>
            </a:r>
          </a:p>
          <a:p>
            <a:pPr algn="just"/>
            <a:endParaRPr lang="es-ES" altLang="es-CL"/>
          </a:p>
        </p:txBody>
      </p:sp>
      <p:sp>
        <p:nvSpPr>
          <p:cNvPr id="24580" name="5 Marcador de número de diapositiva">
            <a:extLst>
              <a:ext uri="{FF2B5EF4-FFF2-40B4-BE49-F238E27FC236}">
                <a16:creationId xmlns:a16="http://schemas.microsoft.com/office/drawing/2014/main" id="{D3BCE1A8-5B19-B842-8A1E-B2E27847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0785E8-6A93-954A-9089-3774F8FE359F}" type="slidenum">
              <a:rPr lang="es-ES" altLang="es-CL" sz="1400">
                <a:latin typeface="Arial" panose="020B0604020202020204" pitchFamily="34" charset="0"/>
              </a:rPr>
              <a:pPr/>
              <a:t>13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C9E024F7-BA76-CF41-8F57-DA911CBEF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8438" y="471488"/>
            <a:ext cx="6096000" cy="1143000"/>
          </a:xfrm>
        </p:spPr>
        <p:txBody>
          <a:bodyPr/>
          <a:lstStyle/>
          <a:p>
            <a:pPr algn="ctr"/>
            <a:r>
              <a:rPr lang="es-ES" altLang="es-CL"/>
              <a:t>El nuevo rol del Estado</a:t>
            </a: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CD784C4B-DCEA-0340-8F14-C35278DC18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47087" cy="2971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400" dirty="0"/>
              <a:t>Para la implementación del modelo ISI, el estado se convirtió en un </a:t>
            </a:r>
            <a:r>
              <a:rPr lang="es-ES" sz="2400" dirty="0">
                <a:solidFill>
                  <a:srgbClr val="FF0000"/>
                </a:solidFill>
              </a:rPr>
              <a:t>“Estado empresario”,</a:t>
            </a:r>
            <a:r>
              <a:rPr lang="es-ES" sz="2400" dirty="0"/>
              <a:t> </a:t>
            </a: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400" dirty="0"/>
              <a:t>Confeccionaron </a:t>
            </a:r>
            <a:r>
              <a:rPr lang="es-ES" sz="2400" dirty="0">
                <a:solidFill>
                  <a:srgbClr val="FF0000"/>
                </a:solidFill>
              </a:rPr>
              <a:t>planes de modernización económica</a:t>
            </a:r>
            <a:r>
              <a:rPr lang="es-ES" sz="2400" dirty="0"/>
              <a:t> para lograr </a:t>
            </a:r>
            <a:r>
              <a:rPr lang="es-ES" sz="2400" dirty="0">
                <a:solidFill>
                  <a:srgbClr val="FF0000"/>
                </a:solidFill>
              </a:rPr>
              <a:t>el desarrollo económico.</a:t>
            </a: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400" dirty="0"/>
              <a:t>Había que </a:t>
            </a:r>
            <a:r>
              <a:rPr lang="es-ES" sz="2400" dirty="0">
                <a:solidFill>
                  <a:srgbClr val="FF0000"/>
                </a:solidFill>
              </a:rPr>
              <a:t>crear una infraestructura adecuada</a:t>
            </a:r>
            <a:r>
              <a:rPr lang="es-ES" sz="2400" dirty="0"/>
              <a:t> para la </a:t>
            </a:r>
            <a:r>
              <a:rPr lang="es-ES" sz="2400" dirty="0">
                <a:solidFill>
                  <a:srgbClr val="FF0000"/>
                </a:solidFill>
              </a:rPr>
              <a:t>industria pesada </a:t>
            </a:r>
            <a:r>
              <a:rPr lang="es-ES" sz="2400" dirty="0"/>
              <a:t>(petróleo, acero y electricidad; industria energética)</a:t>
            </a: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400" dirty="0"/>
              <a:t>Estado crea en 1939 la CORPORACIÓN DE FOMENTO DE LA PRODUCCIÓN (CORFO)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5CD5C80-73CF-134B-A726-FE121282B2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5234E7B6-533A-4255-B190-055BA9F4E69A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26629" name="5 Marcador de número de diapositiva">
            <a:extLst>
              <a:ext uri="{FF2B5EF4-FFF2-40B4-BE49-F238E27FC236}">
                <a16:creationId xmlns:a16="http://schemas.microsoft.com/office/drawing/2014/main" id="{C92B89DE-9C6B-544B-8F8D-4E7652FF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F924CE-58E9-4742-B8E9-D90F02069AA1}" type="slidenum">
              <a:rPr lang="es-ES" altLang="es-CL" sz="1400">
                <a:latin typeface="Arial" panose="020B0604020202020204" pitchFamily="34" charset="0"/>
              </a:rPr>
              <a:pPr/>
              <a:t>14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26630" name="Picture 7" descr="http://www.historias.aaronproducciones.org/LOGOS/logo%20nuevo%20CORFO2.jpg">
            <a:extLst>
              <a:ext uri="{FF2B5EF4-FFF2-40B4-BE49-F238E27FC236}">
                <a16:creationId xmlns:a16="http://schemas.microsoft.com/office/drawing/2014/main" id="{57FFB243-939F-804B-934F-9F070D31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508500"/>
            <a:ext cx="183991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>
            <a:extLst>
              <a:ext uri="{FF2B5EF4-FFF2-40B4-BE49-F238E27FC236}">
                <a16:creationId xmlns:a16="http://schemas.microsoft.com/office/drawing/2014/main" id="{44217A09-A7AB-B840-9F19-C1E8CFC3F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413" y="508000"/>
            <a:ext cx="6096000" cy="1143000"/>
          </a:xfrm>
        </p:spPr>
        <p:txBody>
          <a:bodyPr/>
          <a:lstStyle/>
          <a:p>
            <a:pPr algn="ctr"/>
            <a:r>
              <a:rPr lang="es-ES" altLang="es-CL"/>
              <a:t>CORFO</a:t>
            </a:r>
          </a:p>
        </p:txBody>
      </p:sp>
      <p:sp>
        <p:nvSpPr>
          <p:cNvPr id="28675" name="2 Marcador de contenido">
            <a:extLst>
              <a:ext uri="{FF2B5EF4-FFF2-40B4-BE49-F238E27FC236}">
                <a16:creationId xmlns:a16="http://schemas.microsoft.com/office/drawing/2014/main" id="{F817AB8B-210F-5248-9B0D-45AE9FC6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1530350"/>
            <a:ext cx="7631113" cy="3833813"/>
          </a:xfrm>
        </p:spPr>
        <p:txBody>
          <a:bodyPr/>
          <a:lstStyle/>
          <a:p>
            <a:r>
              <a:rPr lang="es-ES" altLang="es-CL"/>
              <a:t>Su objetivo </a:t>
            </a:r>
            <a:r>
              <a:rPr lang="es-ES" altLang="es-CL">
                <a:solidFill>
                  <a:srgbClr val="FF0000"/>
                </a:solidFill>
              </a:rPr>
              <a:t>fue la de ejecutar directamente las acciones</a:t>
            </a:r>
            <a:r>
              <a:rPr lang="es-ES" altLang="es-CL"/>
              <a:t> que permitieran echar las bases de la </a:t>
            </a:r>
            <a:r>
              <a:rPr lang="es-ES" altLang="es-CL">
                <a:solidFill>
                  <a:srgbClr val="FF0000"/>
                </a:solidFill>
              </a:rPr>
              <a:t>industrialización del país</a:t>
            </a:r>
            <a:r>
              <a:rPr lang="es-ES" altLang="es-CL"/>
              <a:t>. </a:t>
            </a:r>
          </a:p>
          <a:p>
            <a:r>
              <a:rPr lang="es-ES" altLang="es-CL"/>
              <a:t>bajo su alero </a:t>
            </a:r>
            <a:r>
              <a:rPr lang="es-ES" altLang="es-CL">
                <a:solidFill>
                  <a:srgbClr val="FF0000"/>
                </a:solidFill>
              </a:rPr>
              <a:t>fueron creadas </a:t>
            </a:r>
            <a:r>
              <a:rPr lang="es-ES" altLang="es-CL"/>
              <a:t>las grandes </a:t>
            </a:r>
            <a:r>
              <a:rPr lang="es-ES" altLang="es-CL">
                <a:solidFill>
                  <a:srgbClr val="FF0000"/>
                </a:solidFill>
              </a:rPr>
              <a:t>empresas</a:t>
            </a:r>
            <a:r>
              <a:rPr lang="es-ES" altLang="es-CL"/>
              <a:t>, indispensables para el desarrollo de Chile, como:</a:t>
            </a:r>
          </a:p>
          <a:p>
            <a:r>
              <a:rPr lang="es-ES" altLang="es-CL"/>
              <a:t> la Empresa Nacional de Electricidad (Endesa).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84322F6-8111-5A40-B0B3-F5B3F5D520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3B82D0C4-FE41-4B57-B0D5-90DE7C0439CC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28677" name="4 Marcador de número de diapositiva">
            <a:extLst>
              <a:ext uri="{FF2B5EF4-FFF2-40B4-BE49-F238E27FC236}">
                <a16:creationId xmlns:a16="http://schemas.microsoft.com/office/drawing/2014/main" id="{DD8E9F2B-C54E-E44A-BC12-56128B91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2D842C-6A62-754D-BC09-A0943FB66C20}" type="slidenum">
              <a:rPr lang="es-ES" altLang="es-CL" sz="1400">
                <a:latin typeface="Arial" panose="020B0604020202020204" pitchFamily="34" charset="0"/>
              </a:rPr>
              <a:pPr/>
              <a:t>15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28678" name="Picture 2" descr="http://www.clubgestionriesgos.org/image_upload/fotos/socios_sextas_jornadas/05endesa.jpg">
            <a:extLst>
              <a:ext uri="{FF2B5EF4-FFF2-40B4-BE49-F238E27FC236}">
                <a16:creationId xmlns:a16="http://schemas.microsoft.com/office/drawing/2014/main" id="{3755AAD8-C7F4-7042-B8BD-644879D3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4816475"/>
            <a:ext cx="170338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Marcador de contenido">
            <a:extLst>
              <a:ext uri="{FF2B5EF4-FFF2-40B4-BE49-F238E27FC236}">
                <a16:creationId xmlns:a16="http://schemas.microsoft.com/office/drawing/2014/main" id="{4DFA47E1-28EF-E744-B447-D3CAAC7E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7538"/>
            <a:ext cx="7740650" cy="5478462"/>
          </a:xfrm>
        </p:spPr>
        <p:txBody>
          <a:bodyPr/>
          <a:lstStyle/>
          <a:p>
            <a:r>
              <a:rPr lang="es-ES" altLang="es-CL"/>
              <a:t>la Empresa Nacional del Petróleo (Enap)</a:t>
            </a:r>
          </a:p>
          <a:p>
            <a:endParaRPr lang="es-ES" altLang="es-CL"/>
          </a:p>
          <a:p>
            <a:endParaRPr lang="es-ES" altLang="es-CL"/>
          </a:p>
          <a:p>
            <a:endParaRPr lang="es-ES" altLang="es-CL"/>
          </a:p>
          <a:p>
            <a:r>
              <a:rPr lang="es-ES" altLang="es-CL"/>
              <a:t> la Compañía de Acero del Pacífico (CAP) </a:t>
            </a:r>
          </a:p>
          <a:p>
            <a:endParaRPr lang="es-ES" altLang="es-CL"/>
          </a:p>
          <a:p>
            <a:endParaRPr lang="es-ES" altLang="es-CL"/>
          </a:p>
          <a:p>
            <a:endParaRPr lang="es-ES" altLang="es-CL"/>
          </a:p>
          <a:p>
            <a:r>
              <a:rPr lang="es-ES" altLang="es-CL"/>
              <a:t>la Industria Azucarera Nacional (Iansa)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02AB7B6-7C56-EF4C-9FBB-C4842563CA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3B82D0C4-FE41-4B57-B0D5-90DE7C0439CC}" type="datetime1">
              <a:rPr lang="es-ES"/>
              <a:pPr>
                <a:defRPr/>
              </a:pPr>
              <a:t>6/10/20</a:t>
            </a:fld>
            <a:endParaRPr lang="es-ES" dirty="0"/>
          </a:p>
        </p:txBody>
      </p:sp>
      <p:sp>
        <p:nvSpPr>
          <p:cNvPr id="29700" name="4 Marcador de número de diapositiva">
            <a:extLst>
              <a:ext uri="{FF2B5EF4-FFF2-40B4-BE49-F238E27FC236}">
                <a16:creationId xmlns:a16="http://schemas.microsoft.com/office/drawing/2014/main" id="{7CC07909-0DFC-C64D-9BE9-717B66BD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0C34F1-FDC6-6C4A-A447-A58364F78764}" type="slidenum">
              <a:rPr lang="es-ES" altLang="es-CL" sz="1400">
                <a:latin typeface="Arial" panose="020B0604020202020204" pitchFamily="34" charset="0"/>
              </a:rPr>
              <a:pPr/>
              <a:t>16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29701" name="Picture 2" descr="http://www.miro.cl/image/enap_grande-2005525152840.jpg">
            <a:extLst>
              <a:ext uri="{FF2B5EF4-FFF2-40B4-BE49-F238E27FC236}">
                <a16:creationId xmlns:a16="http://schemas.microsoft.com/office/drawing/2014/main" id="{D4B0C386-312B-274E-BDBB-7A334C18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165225"/>
            <a:ext cx="1590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http://www.cap.cl/images/sup1.jpg">
            <a:extLst>
              <a:ext uri="{FF2B5EF4-FFF2-40B4-BE49-F238E27FC236}">
                <a16:creationId xmlns:a16="http://schemas.microsoft.com/office/drawing/2014/main" id="{105DB736-0BEB-384B-AEF3-49985898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6133" r="34285" b="11066"/>
          <a:stretch>
            <a:fillRect/>
          </a:stretch>
        </p:blipFill>
        <p:spPr bwMode="auto">
          <a:xfrm>
            <a:off x="3330575" y="3282950"/>
            <a:ext cx="178911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http://www.bettoli.cl/imag/logo/logo_expe_iansa.gif">
            <a:extLst>
              <a:ext uri="{FF2B5EF4-FFF2-40B4-BE49-F238E27FC236}">
                <a16:creationId xmlns:a16="http://schemas.microsoft.com/office/drawing/2014/main" id="{442AA801-4BA5-104F-8E97-564466CA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5291138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Marcador de contenido">
            <a:extLst>
              <a:ext uri="{FF2B5EF4-FFF2-40B4-BE49-F238E27FC236}">
                <a16:creationId xmlns:a16="http://schemas.microsoft.com/office/drawing/2014/main" id="{0578C93F-6B57-7F42-BAEB-356590C3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508000"/>
            <a:ext cx="8177212" cy="5588000"/>
          </a:xfrm>
        </p:spPr>
        <p:txBody>
          <a:bodyPr/>
          <a:lstStyle/>
          <a:p>
            <a:r>
              <a:rPr lang="es-ES" altLang="es-CL"/>
              <a:t>favoreciendo el desarrollo de numerosas empresas como </a:t>
            </a:r>
          </a:p>
          <a:p>
            <a:pPr>
              <a:buFont typeface="Wingdings" pitchFamily="2" charset="2"/>
              <a:buChar char="ü"/>
            </a:pPr>
            <a:r>
              <a:rPr lang="es-ES" altLang="es-CL"/>
              <a:t>Laboratorio Chile </a:t>
            </a:r>
          </a:p>
          <a:p>
            <a:pPr>
              <a:buFont typeface="Wingdings" pitchFamily="2" charset="2"/>
              <a:buChar char="ü"/>
            </a:pPr>
            <a:r>
              <a:rPr lang="es-ES" altLang="es-CL"/>
              <a:t>Pesquera Arauco </a:t>
            </a:r>
          </a:p>
          <a:p>
            <a:pPr>
              <a:buFont typeface="Wingdings" pitchFamily="2" charset="2"/>
              <a:buChar char="ü"/>
            </a:pPr>
            <a:r>
              <a:rPr lang="es-ES" altLang="es-CL"/>
              <a:t>Industria Nacional de Neumáticos (Insa)</a:t>
            </a:r>
          </a:p>
          <a:p>
            <a:pPr>
              <a:buFont typeface="Wingdings" pitchFamily="2" charset="2"/>
              <a:buChar char="ü"/>
            </a:pPr>
            <a:r>
              <a:rPr lang="es-ES" altLang="es-CL"/>
              <a:t>Chile Films.</a:t>
            </a:r>
          </a:p>
          <a:p>
            <a:pPr>
              <a:buFont typeface="Wingdings" pitchFamily="2" charset="2"/>
              <a:buChar char="ü"/>
            </a:pPr>
            <a:r>
              <a:rPr lang="es-ES" altLang="es-CL"/>
              <a:t>Manufacturas de Cobre (Madeco)</a:t>
            </a:r>
          </a:p>
          <a:p>
            <a:pPr>
              <a:buFont typeface="Wingdings" pitchFamily="2" charset="2"/>
              <a:buChar char="ü"/>
            </a:pPr>
            <a:r>
              <a:rPr lang="es-ES" altLang="es-CL"/>
              <a:t>Empresa Nacional de Telecomunicaciones (Entel) </a:t>
            </a:r>
          </a:p>
          <a:p>
            <a:pPr>
              <a:buFont typeface="Wingdings" pitchFamily="2" charset="2"/>
              <a:buChar char="ü"/>
            </a:pPr>
            <a:r>
              <a:rPr lang="es-ES" altLang="es-CL"/>
              <a:t>Televisión Nacional de Chile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88D9ABC-76CC-C74D-8AD5-E771C561ED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3B82D0C4-FE41-4B57-B0D5-90DE7C0439CC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30724" name="4 Marcador de número de diapositiva">
            <a:extLst>
              <a:ext uri="{FF2B5EF4-FFF2-40B4-BE49-F238E27FC236}">
                <a16:creationId xmlns:a16="http://schemas.microsoft.com/office/drawing/2014/main" id="{19D6EE7E-4B8C-7D45-ADF1-10C7CCDC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B7CFFF-5090-C447-88D9-D092A697E6ED}" type="slidenum">
              <a:rPr lang="es-ES" altLang="es-CL" sz="1400">
                <a:latin typeface="Arial" panose="020B0604020202020204" pitchFamily="34" charset="0"/>
              </a:rPr>
              <a:pPr/>
              <a:t>17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AB8F03F5-2674-9F4F-AE4A-D836FE46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CL"/>
              <a:t>Implementación del modelo ISI</a:t>
            </a: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ED5CA13C-CD9F-A041-A2B0-57FC8BF8D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3962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/>
              <a:t>-Energética</a:t>
            </a:r>
          </a:p>
          <a:p>
            <a:pPr>
              <a:spcBef>
                <a:spcPct val="50000"/>
              </a:spcBef>
            </a:pPr>
            <a:r>
              <a:rPr lang="es-ES_tradnl" altLang="es-CL"/>
              <a:t>-Agrícola</a:t>
            </a:r>
          </a:p>
          <a:p>
            <a:pPr>
              <a:spcBef>
                <a:spcPct val="50000"/>
              </a:spcBef>
            </a:pPr>
            <a:r>
              <a:rPr lang="es-ES_tradnl" altLang="es-CL"/>
              <a:t>-Minera</a:t>
            </a:r>
          </a:p>
          <a:p>
            <a:pPr>
              <a:spcBef>
                <a:spcPct val="50000"/>
              </a:spcBef>
            </a:pPr>
            <a:r>
              <a:rPr lang="es-ES_tradnl" altLang="es-CL"/>
              <a:t>-Industrial</a:t>
            </a:r>
          </a:p>
          <a:p>
            <a:pPr>
              <a:spcBef>
                <a:spcPct val="50000"/>
              </a:spcBef>
            </a:pPr>
            <a:r>
              <a:rPr lang="es-ES_tradnl" altLang="es-CL"/>
              <a:t>-Comercio y transporte</a:t>
            </a:r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131A3795-FEFE-1E4F-A270-70A06F08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/>
              <a:t>Aumentar producción</a:t>
            </a:r>
          </a:p>
        </p:txBody>
      </p:sp>
      <p:sp>
        <p:nvSpPr>
          <p:cNvPr id="31749" name="Text Box 7">
            <a:extLst>
              <a:ext uri="{FF2B5EF4-FFF2-40B4-BE49-F238E27FC236}">
                <a16:creationId xmlns:a16="http://schemas.microsoft.com/office/drawing/2014/main" id="{2FA29863-9105-5449-9FB1-1E5F49127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_tradnl" altLang="es-CL"/>
              <a:t>CORFO</a:t>
            </a:r>
          </a:p>
        </p:txBody>
      </p:sp>
      <p:sp>
        <p:nvSpPr>
          <p:cNvPr id="31750" name="Line 8">
            <a:extLst>
              <a:ext uri="{FF2B5EF4-FFF2-40B4-BE49-F238E27FC236}">
                <a16:creationId xmlns:a16="http://schemas.microsoft.com/office/drawing/2014/main" id="{02396184-D057-854A-859D-EF5E19F2B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1751" name="Line 9">
            <a:extLst>
              <a:ext uri="{FF2B5EF4-FFF2-40B4-BE49-F238E27FC236}">
                <a16:creationId xmlns:a16="http://schemas.microsoft.com/office/drawing/2014/main" id="{3DAC21CD-3736-3A46-B833-8F5B316C4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9050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1752" name="Text Box 10">
            <a:extLst>
              <a:ext uri="{FF2B5EF4-FFF2-40B4-BE49-F238E27FC236}">
                <a16:creationId xmlns:a16="http://schemas.microsoft.com/office/drawing/2014/main" id="{D5EBCD84-F626-DF40-B90B-93E29A52E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6002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_tradnl" altLang="es-CL"/>
              <a:t>Gob. Pedro Aguirre Cerda</a:t>
            </a:r>
          </a:p>
        </p:txBody>
      </p:sp>
      <p:sp>
        <p:nvSpPr>
          <p:cNvPr id="31753" name="Text Box 11">
            <a:extLst>
              <a:ext uri="{FF2B5EF4-FFF2-40B4-BE49-F238E27FC236}">
                <a16:creationId xmlns:a16="http://schemas.microsoft.com/office/drawing/2014/main" id="{B7CB2CD1-39CD-FC43-AD96-B2C1287EB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8194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_tradnl" altLang="es-CL"/>
              <a:t>Terremoto en Chillán</a:t>
            </a:r>
          </a:p>
        </p:txBody>
      </p:sp>
      <p:sp>
        <p:nvSpPr>
          <p:cNvPr id="31754" name="Text Box 12">
            <a:extLst>
              <a:ext uri="{FF2B5EF4-FFF2-40B4-BE49-F238E27FC236}">
                <a16:creationId xmlns:a16="http://schemas.microsoft.com/office/drawing/2014/main" id="{B3DC99BB-3D07-5D4B-873D-7FBDD724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191000"/>
            <a:ext cx="2209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_tradnl" altLang="es-CL"/>
              <a:t>Urgente reconstrucción Eco. Del país</a:t>
            </a:r>
          </a:p>
        </p:txBody>
      </p:sp>
      <p:sp>
        <p:nvSpPr>
          <p:cNvPr id="31755" name="Text Box 13">
            <a:extLst>
              <a:ext uri="{FF2B5EF4-FFF2-40B4-BE49-F238E27FC236}">
                <a16:creationId xmlns:a16="http://schemas.microsoft.com/office/drawing/2014/main" id="{ACEEA81E-6431-5649-B39C-0FCD913DF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3810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CL"/>
              <a:t>Debido </a:t>
            </a:r>
          </a:p>
          <a:p>
            <a:pPr algn="ctr">
              <a:spcBef>
                <a:spcPct val="50000"/>
              </a:spcBef>
            </a:pPr>
            <a:r>
              <a:rPr lang="es-ES_tradnl" altLang="es-CL"/>
              <a:t>a:</a:t>
            </a:r>
          </a:p>
        </p:txBody>
      </p:sp>
      <p:sp>
        <p:nvSpPr>
          <p:cNvPr id="31756" name="AutoShape 14">
            <a:extLst>
              <a:ext uri="{FF2B5EF4-FFF2-40B4-BE49-F238E27FC236}">
                <a16:creationId xmlns:a16="http://schemas.microsoft.com/office/drawing/2014/main" id="{C3992A04-11F8-4341-8BBA-EDD19407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0480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CL" altLang="es-CL"/>
          </a:p>
        </p:txBody>
      </p:sp>
      <p:sp>
        <p:nvSpPr>
          <p:cNvPr id="31757" name="AutoShape 15">
            <a:extLst>
              <a:ext uri="{FF2B5EF4-FFF2-40B4-BE49-F238E27FC236}">
                <a16:creationId xmlns:a16="http://schemas.microsoft.com/office/drawing/2014/main" id="{3FDAA2DC-BBC3-374F-B425-F4E1566A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5720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>
            <a:extLst>
              <a:ext uri="{FF2B5EF4-FFF2-40B4-BE49-F238E27FC236}">
                <a16:creationId xmlns:a16="http://schemas.microsoft.com/office/drawing/2014/main" id="{870F9BAA-496C-4D46-B04B-A7EC23FAE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CL"/>
              <a:t>Implementación modelo ISI</a:t>
            </a:r>
          </a:p>
        </p:txBody>
      </p:sp>
      <p:sp>
        <p:nvSpPr>
          <p:cNvPr id="32771" name="Text Box 6">
            <a:extLst>
              <a:ext uri="{FF2B5EF4-FFF2-40B4-BE49-F238E27FC236}">
                <a16:creationId xmlns:a16="http://schemas.microsoft.com/office/drawing/2014/main" id="{07284CB2-5CE3-C743-BAB8-37DC28C1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49530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 sz="1900">
                <a:latin typeface="Arial Narrow" panose="020B0604020202020204" pitchFamily="34" charset="0"/>
              </a:rPr>
              <a:t>- Tres gobiernos radicales.</a:t>
            </a:r>
          </a:p>
          <a:p>
            <a:pPr>
              <a:spcBef>
                <a:spcPct val="50000"/>
              </a:spcBef>
            </a:pPr>
            <a:r>
              <a:rPr lang="es-ES_tradnl" altLang="es-CL" sz="1900">
                <a:latin typeface="Arial Narrow" panose="020B0604020202020204" pitchFamily="34" charset="0"/>
              </a:rPr>
              <a:t>-Cuantía y potencial de riquezas naturales.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CL" sz="1900">
                <a:latin typeface="Arial Narrow" panose="020B0604020202020204" pitchFamily="34" charset="0"/>
              </a:rPr>
              <a:t>Energética: (ENDESA,1944)</a:t>
            </a:r>
          </a:p>
          <a:p>
            <a:pPr>
              <a:spcBef>
                <a:spcPct val="50000"/>
              </a:spcBef>
            </a:pPr>
            <a:r>
              <a:rPr lang="es-ES_tradnl" altLang="es-CL" sz="1900">
                <a:latin typeface="Arial Narrow" panose="020B0604020202020204" pitchFamily="34" charset="0"/>
              </a:rPr>
              <a:t>                       (ENAP, 1950).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CL" sz="1900">
                <a:latin typeface="Arial Narrow" panose="020B0604020202020204" pitchFamily="34" charset="0"/>
              </a:rPr>
              <a:t>Agrícola: Forestación frutícola.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CL" sz="1900">
                <a:latin typeface="Arial Narrow" panose="020B0604020202020204" pitchFamily="34" charset="0"/>
              </a:rPr>
              <a:t>Minera: fundición nacional de </a:t>
            </a:r>
          </a:p>
          <a:p>
            <a:pPr>
              <a:spcBef>
                <a:spcPct val="50000"/>
              </a:spcBef>
            </a:pPr>
            <a:r>
              <a:rPr lang="es-ES_tradnl" altLang="es-CL" sz="1900">
                <a:latin typeface="Arial Narrow" panose="020B0604020202020204" pitchFamily="34" charset="0"/>
              </a:rPr>
              <a:t>minerales de Paipote (1947).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CL" sz="1900">
                <a:latin typeface="Arial Narrow" panose="020B0604020202020204" pitchFamily="34" charset="0"/>
              </a:rPr>
              <a:t>Industrial: Manufacturas de cobre (MADECO, 1944).</a:t>
            </a:r>
          </a:p>
          <a:p>
            <a:pPr>
              <a:spcBef>
                <a:spcPct val="50000"/>
              </a:spcBef>
            </a:pPr>
            <a:r>
              <a:rPr lang="es-ES_tradnl" altLang="es-CL" sz="1900">
                <a:latin typeface="Arial Narrow" panose="020B0604020202020204" pitchFamily="34" charset="0"/>
              </a:rPr>
              <a:t>Aceros del pacífico(CAP, 1946).</a:t>
            </a:r>
          </a:p>
          <a:p>
            <a:pPr>
              <a:spcBef>
                <a:spcPct val="50000"/>
              </a:spcBef>
            </a:pPr>
            <a:r>
              <a:rPr lang="es-ES_tradnl" altLang="es-CL" sz="1900">
                <a:latin typeface="Arial Narrow" panose="020B0604020202020204" pitchFamily="34" charset="0"/>
              </a:rPr>
              <a:t>Línea aérea nacional(LAN, 1931)</a:t>
            </a:r>
          </a:p>
          <a:p>
            <a:pPr>
              <a:spcBef>
                <a:spcPct val="50000"/>
              </a:spcBef>
            </a:pPr>
            <a:r>
              <a:rPr lang="es-ES_tradnl" altLang="es-CL" sz="1900">
                <a:latin typeface="Arial Narrow" panose="020B0604020202020204" pitchFamily="34" charset="0"/>
              </a:rPr>
              <a:t>(CHILEFILMS, 1941)</a:t>
            </a:r>
          </a:p>
        </p:txBody>
      </p:sp>
      <p:sp>
        <p:nvSpPr>
          <p:cNvPr id="32772" name="Text Box 7">
            <a:extLst>
              <a:ext uri="{FF2B5EF4-FFF2-40B4-BE49-F238E27FC236}">
                <a16:creationId xmlns:a16="http://schemas.microsoft.com/office/drawing/2014/main" id="{3A84F251-8C0C-ED47-B70F-4B5825566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CL"/>
              <a:t>Primera etapa</a:t>
            </a:r>
          </a:p>
        </p:txBody>
      </p:sp>
      <p:sp>
        <p:nvSpPr>
          <p:cNvPr id="32773" name="Line 8">
            <a:extLst>
              <a:ext uri="{FF2B5EF4-FFF2-40B4-BE49-F238E27FC236}">
                <a16:creationId xmlns:a16="http://schemas.microsoft.com/office/drawing/2014/main" id="{F845EC17-864C-3A40-86F4-2F78796197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762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2774" name="Text Box 9">
            <a:extLst>
              <a:ext uri="{FF2B5EF4-FFF2-40B4-BE49-F238E27FC236}">
                <a16:creationId xmlns:a16="http://schemas.microsoft.com/office/drawing/2014/main" id="{71AE7265-158D-4448-833A-980212667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057400"/>
            <a:ext cx="44196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 sz="2000">
                <a:latin typeface="Arial Narrow" panose="020B0604020202020204" pitchFamily="34" charset="0"/>
              </a:rPr>
              <a:t>-Desequilibrio Eco. Nacional y recuperación Eco. De quienes participaron en la Segunda Guerra Mundial (1939-1945).</a:t>
            </a:r>
          </a:p>
          <a:p>
            <a:pPr>
              <a:spcBef>
                <a:spcPct val="50000"/>
              </a:spcBef>
            </a:pPr>
            <a:r>
              <a:rPr lang="es-ES_tradnl" altLang="es-CL" sz="2000">
                <a:latin typeface="Arial Narrow" panose="020B0604020202020204" pitchFamily="34" charset="0"/>
              </a:rPr>
              <a:t>-1945 Eco. Se estancó.</a:t>
            </a:r>
          </a:p>
          <a:p>
            <a:pPr>
              <a:spcBef>
                <a:spcPct val="50000"/>
              </a:spcBef>
            </a:pPr>
            <a:r>
              <a:rPr lang="es-ES_tradnl" altLang="es-CL" sz="2000">
                <a:latin typeface="Arial Narrow" panose="020B0604020202020204" pitchFamily="34" charset="0"/>
              </a:rPr>
              <a:t>-Inversión pública o privada.</a:t>
            </a:r>
          </a:p>
          <a:p>
            <a:pPr>
              <a:spcBef>
                <a:spcPct val="50000"/>
              </a:spcBef>
            </a:pPr>
            <a:r>
              <a:rPr lang="es-ES_tradnl" altLang="es-CL" sz="2000">
                <a:latin typeface="Arial Narrow" panose="020B0604020202020204" pitchFamily="34" charset="0"/>
              </a:rPr>
              <a:t>-Cuentas nacionales.</a:t>
            </a:r>
          </a:p>
          <a:p>
            <a:pPr>
              <a:spcBef>
                <a:spcPct val="50000"/>
              </a:spcBef>
            </a:pPr>
            <a:r>
              <a:rPr lang="es-ES_tradnl" altLang="es-CL" sz="2000">
                <a:latin typeface="Arial Narrow" panose="020B0604020202020204" pitchFamily="34" charset="0"/>
              </a:rPr>
              <a:t>-siderúrgica de Huachipato                         (IANSA,1952)</a:t>
            </a:r>
          </a:p>
          <a:p>
            <a:pPr>
              <a:spcBef>
                <a:spcPct val="50000"/>
              </a:spcBef>
            </a:pPr>
            <a:r>
              <a:rPr lang="es-ES_tradnl" altLang="es-CL" sz="2000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32775" name="Text Box 10">
            <a:extLst>
              <a:ext uri="{FF2B5EF4-FFF2-40B4-BE49-F238E27FC236}">
                <a16:creationId xmlns:a16="http://schemas.microsoft.com/office/drawing/2014/main" id="{3DA977CA-7533-7741-AB2F-73C796492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06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CL"/>
              <a:t>Segunda etapa</a:t>
            </a:r>
          </a:p>
        </p:txBody>
      </p:sp>
      <p:sp>
        <p:nvSpPr>
          <p:cNvPr id="32776" name="Line 11">
            <a:extLst>
              <a:ext uri="{FF2B5EF4-FFF2-40B4-BE49-F238E27FC236}">
                <a16:creationId xmlns:a16="http://schemas.microsoft.com/office/drawing/2014/main" id="{F3D8FAF6-78A4-CD49-879B-22B6104C8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762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C086628-14EF-EB4D-9E2E-787D731423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0"/>
            <a:ext cx="8385175" cy="1431925"/>
          </a:xfrm>
        </p:spPr>
        <p:txBody>
          <a:bodyPr/>
          <a:lstStyle/>
          <a:p>
            <a:pPr algn="ctr"/>
            <a:r>
              <a:rPr lang="es-ES" altLang="es-CL">
                <a:solidFill>
                  <a:schemeClr val="tx1"/>
                </a:solidFill>
                <a:latin typeface="Verdana" panose="020B0604030504040204" pitchFamily="34" charset="0"/>
              </a:rPr>
              <a:t>Rep</a:t>
            </a:r>
            <a:r>
              <a:rPr lang="es-ES" altLang="es-CL">
                <a:solidFill>
                  <a:schemeClr val="tx1"/>
                </a:solidFill>
              </a:rPr>
              <a:t>ú</a:t>
            </a:r>
            <a:r>
              <a:rPr lang="es-ES" altLang="es-CL">
                <a:solidFill>
                  <a:schemeClr val="tx1"/>
                </a:solidFill>
                <a:latin typeface="Verdana" panose="020B0604030504040204" pitchFamily="34" charset="0"/>
              </a:rPr>
              <a:t>blica Presidencial</a:t>
            </a:r>
            <a:br>
              <a:rPr lang="es-ES" altLang="es-CL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es-ES" altLang="es-CL">
                <a:solidFill>
                  <a:schemeClr val="tx1"/>
                </a:solidFill>
                <a:latin typeface="Verdana" panose="020B0604030504040204" pitchFamily="34" charset="0"/>
              </a:rPr>
              <a:t>(1925- 1973)</a:t>
            </a: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F24D21ED-7F85-1844-BBF9-42D5DA370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24175"/>
            <a:ext cx="1476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CL" sz="1800">
              <a:latin typeface="Arial" panose="020B0604020202020204" pitchFamily="34" charset="0"/>
            </a:endParaRPr>
          </a:p>
        </p:txBody>
      </p:sp>
      <p:sp>
        <p:nvSpPr>
          <p:cNvPr id="67588" name="AutoShape 4">
            <a:extLst>
              <a:ext uri="{FF2B5EF4-FFF2-40B4-BE49-F238E27FC236}">
                <a16:creationId xmlns:a16="http://schemas.microsoft.com/office/drawing/2014/main" id="{736BF917-D023-914C-B50C-9A368CC72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068638"/>
            <a:ext cx="395288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s-ES" altLang="es-CL" sz="1800">
              <a:solidFill>
                <a:srgbClr val="CCFFCC"/>
              </a:solidFill>
              <a:latin typeface="Arial" panose="020B0604020202020204" pitchFamily="34" charset="0"/>
            </a:endParaRPr>
          </a:p>
        </p:txBody>
      </p:sp>
      <p:sp>
        <p:nvSpPr>
          <p:cNvPr id="67589" name="AutoShape 5">
            <a:extLst>
              <a:ext uri="{FF2B5EF4-FFF2-40B4-BE49-F238E27FC236}">
                <a16:creationId xmlns:a16="http://schemas.microsoft.com/office/drawing/2014/main" id="{070A925E-DF36-FF46-805F-2FA4187CF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068638"/>
            <a:ext cx="395288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CL" altLang="es-CL"/>
          </a:p>
        </p:txBody>
      </p:sp>
      <p:sp>
        <p:nvSpPr>
          <p:cNvPr id="67590" name="AutoShape 6">
            <a:extLst>
              <a:ext uri="{FF2B5EF4-FFF2-40B4-BE49-F238E27FC236}">
                <a16:creationId xmlns:a16="http://schemas.microsoft.com/office/drawing/2014/main" id="{EE2BD8BE-6555-5A49-8899-15EB9F380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068638"/>
            <a:ext cx="395287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CL" altLang="es-CL"/>
          </a:p>
        </p:txBody>
      </p:sp>
      <p:sp>
        <p:nvSpPr>
          <p:cNvPr id="67591" name="AutoShape 7">
            <a:extLst>
              <a:ext uri="{FF2B5EF4-FFF2-40B4-BE49-F238E27FC236}">
                <a16:creationId xmlns:a16="http://schemas.microsoft.com/office/drawing/2014/main" id="{BBE22123-3A96-304E-ABC7-74142397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68638"/>
            <a:ext cx="395288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CL" altLang="es-CL"/>
          </a:p>
        </p:txBody>
      </p:sp>
      <p:sp>
        <p:nvSpPr>
          <p:cNvPr id="67592" name="AutoShape 8">
            <a:extLst>
              <a:ext uri="{FF2B5EF4-FFF2-40B4-BE49-F238E27FC236}">
                <a16:creationId xmlns:a16="http://schemas.microsoft.com/office/drawing/2014/main" id="{34495CD1-BCFA-3347-8759-AF64E3C6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068638"/>
            <a:ext cx="395287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CL" altLang="es-CL"/>
          </a:p>
        </p:txBody>
      </p:sp>
      <p:sp>
        <p:nvSpPr>
          <p:cNvPr id="67593" name="AutoShape 9">
            <a:extLst>
              <a:ext uri="{FF2B5EF4-FFF2-40B4-BE49-F238E27FC236}">
                <a16:creationId xmlns:a16="http://schemas.microsoft.com/office/drawing/2014/main" id="{F58C93B7-6A73-A349-97AE-2320D585C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068638"/>
            <a:ext cx="395288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CL" altLang="es-CL"/>
          </a:p>
        </p:txBody>
      </p:sp>
      <p:sp>
        <p:nvSpPr>
          <p:cNvPr id="67594" name="Line 10">
            <a:extLst>
              <a:ext uri="{FF2B5EF4-FFF2-40B4-BE49-F238E27FC236}">
                <a16:creationId xmlns:a16="http://schemas.microsoft.com/office/drawing/2014/main" id="{9CF50862-8248-9A4B-B84E-20130210C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3573463"/>
            <a:ext cx="882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595" name="AutoShape 11">
            <a:extLst>
              <a:ext uri="{FF2B5EF4-FFF2-40B4-BE49-F238E27FC236}">
                <a16:creationId xmlns:a16="http://schemas.microsoft.com/office/drawing/2014/main" id="{D24421CD-BE15-4F45-B031-5D70D7EE5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8638"/>
            <a:ext cx="395288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s-ES" altLang="es-CL" sz="1800">
              <a:solidFill>
                <a:srgbClr val="CCFFCC"/>
              </a:solidFill>
              <a:latin typeface="Arial" panose="020B0604020202020204" pitchFamily="34" charset="0"/>
            </a:endParaRPr>
          </a:p>
        </p:txBody>
      </p:sp>
      <p:sp>
        <p:nvSpPr>
          <p:cNvPr id="67596" name="Text Box 12">
            <a:extLst>
              <a:ext uri="{FF2B5EF4-FFF2-40B4-BE49-F238E27FC236}">
                <a16:creationId xmlns:a16="http://schemas.microsoft.com/office/drawing/2014/main" id="{E3868AC0-49F6-F44F-8E69-A638965C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16338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s-ES" altLang="es-CL" sz="1200">
              <a:latin typeface="Verdana" panose="020B0604030504040204" pitchFamily="34" charset="0"/>
            </a:endParaRPr>
          </a:p>
        </p:txBody>
      </p:sp>
      <p:sp>
        <p:nvSpPr>
          <p:cNvPr id="67597" name="Text Box 13">
            <a:extLst>
              <a:ext uri="{FF2B5EF4-FFF2-40B4-BE49-F238E27FC236}">
                <a16:creationId xmlns:a16="http://schemas.microsoft.com/office/drawing/2014/main" id="{4B98F958-2FD0-BE49-9476-0DA1DE46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9363"/>
            <a:ext cx="914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altLang="es-CL" sz="900">
                <a:latin typeface="Verdana" panose="020B0604030504040204" pitchFamily="34" charset="0"/>
              </a:rPr>
              <a:t>E. Figueroa     C. Ibáñez   J.E.Montero   A. Alessandri     P. Aguirre     J.A. Ríos       G. Gonz.        C. Ibáñez     J.Aless.      E. Frei         S.Allende</a:t>
            </a:r>
          </a:p>
        </p:txBody>
      </p:sp>
      <p:sp>
        <p:nvSpPr>
          <p:cNvPr id="67598" name="AutoShape 14">
            <a:extLst>
              <a:ext uri="{FF2B5EF4-FFF2-40B4-BE49-F238E27FC236}">
                <a16:creationId xmlns:a16="http://schemas.microsoft.com/office/drawing/2014/main" id="{1090696B-C59A-0A49-8F71-2BA74495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068638"/>
            <a:ext cx="395287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s-ES" altLang="es-CL" sz="1800">
              <a:latin typeface="Verdana" panose="020B0604030504040204" pitchFamily="34" charset="0"/>
            </a:endParaRPr>
          </a:p>
        </p:txBody>
      </p:sp>
      <p:sp>
        <p:nvSpPr>
          <p:cNvPr id="67599" name="AutoShape 15">
            <a:extLst>
              <a:ext uri="{FF2B5EF4-FFF2-40B4-BE49-F238E27FC236}">
                <a16:creationId xmlns:a16="http://schemas.microsoft.com/office/drawing/2014/main" id="{069B863A-475F-EE4C-BD39-F8317382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068638"/>
            <a:ext cx="395288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s-ES" altLang="es-CL" sz="1800">
              <a:latin typeface="Verdana" panose="020B0604030504040204" pitchFamily="34" charset="0"/>
            </a:endParaRPr>
          </a:p>
        </p:txBody>
      </p:sp>
      <p:sp>
        <p:nvSpPr>
          <p:cNvPr id="67600" name="AutoShape 16">
            <a:extLst>
              <a:ext uri="{FF2B5EF4-FFF2-40B4-BE49-F238E27FC236}">
                <a16:creationId xmlns:a16="http://schemas.microsoft.com/office/drawing/2014/main" id="{AD1A8F7E-5559-5942-A966-7EDD2B303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068638"/>
            <a:ext cx="395288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s-ES" altLang="es-CL" sz="1800">
              <a:latin typeface="Verdana" panose="020B0604030504040204" pitchFamily="34" charset="0"/>
            </a:endParaRPr>
          </a:p>
        </p:txBody>
      </p:sp>
      <p:sp>
        <p:nvSpPr>
          <p:cNvPr id="67601" name="AutoShape 17">
            <a:extLst>
              <a:ext uri="{FF2B5EF4-FFF2-40B4-BE49-F238E27FC236}">
                <a16:creationId xmlns:a16="http://schemas.microsoft.com/office/drawing/2014/main" id="{4A22306E-32F2-7441-B0C4-E05EA65F7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3068638"/>
            <a:ext cx="395287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s-ES" altLang="es-CL" sz="1800">
              <a:latin typeface="Verdana" panose="020B0604030504040204" pitchFamily="34" charset="0"/>
            </a:endParaRPr>
          </a:p>
        </p:txBody>
      </p:sp>
      <p:sp>
        <p:nvSpPr>
          <p:cNvPr id="67602" name="AutoShape 18">
            <a:extLst>
              <a:ext uri="{FF2B5EF4-FFF2-40B4-BE49-F238E27FC236}">
                <a16:creationId xmlns:a16="http://schemas.microsoft.com/office/drawing/2014/main" id="{C7ADC961-DD51-8147-AC51-543FF3637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3068638"/>
            <a:ext cx="395287" cy="504825"/>
          </a:xfrm>
          <a:prstGeom prst="upArrow">
            <a:avLst>
              <a:gd name="adj1" fmla="val 50000"/>
              <a:gd name="adj2" fmla="val 3192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s-ES" altLang="es-CL" sz="1800">
              <a:latin typeface="Verdana" panose="020B0604030504040204" pitchFamily="34" charset="0"/>
            </a:endParaRPr>
          </a:p>
        </p:txBody>
      </p:sp>
      <p:sp>
        <p:nvSpPr>
          <p:cNvPr id="67603" name="Text Box 19">
            <a:extLst>
              <a:ext uri="{FF2B5EF4-FFF2-40B4-BE49-F238E27FC236}">
                <a16:creationId xmlns:a16="http://schemas.microsoft.com/office/drawing/2014/main" id="{C6F924D2-79EC-8A4E-9A58-69DE5F9CE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093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altLang="es-CL" sz="1400">
                <a:latin typeface="Verdana" panose="020B0604030504040204" pitchFamily="34" charset="0"/>
              </a:rPr>
              <a:t>1925    1927   1931      1932      1938      1941    1946     1952    1958      1964    1970       1973</a:t>
            </a:r>
          </a:p>
        </p:txBody>
      </p:sp>
      <p:sp>
        <p:nvSpPr>
          <p:cNvPr id="67604" name="Line 20">
            <a:extLst>
              <a:ext uri="{FF2B5EF4-FFF2-40B4-BE49-F238E27FC236}">
                <a16:creationId xmlns:a16="http://schemas.microsoft.com/office/drawing/2014/main" id="{A7EB2241-1FDE-3A42-99AD-CEBF621FA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2926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05" name="Line 21">
            <a:extLst>
              <a:ext uri="{FF2B5EF4-FFF2-40B4-BE49-F238E27FC236}">
                <a16:creationId xmlns:a16="http://schemas.microsoft.com/office/drawing/2014/main" id="{BCF700ED-8E47-8148-97F7-7CAEFBA4C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79742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06" name="Line 22">
            <a:extLst>
              <a:ext uri="{FF2B5EF4-FFF2-40B4-BE49-F238E27FC236}">
                <a16:creationId xmlns:a16="http://schemas.microsoft.com/office/drawing/2014/main" id="{549AF78F-4E7F-364A-8B23-438B96A78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42926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07" name="Text Box 23">
            <a:extLst>
              <a:ext uri="{FF2B5EF4-FFF2-40B4-BE49-F238E27FC236}">
                <a16:creationId xmlns:a16="http://schemas.microsoft.com/office/drawing/2014/main" id="{E4340641-CCB5-684A-B8BF-2E422551E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013325"/>
            <a:ext cx="23034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>
                <a:effectLst>
                  <a:outerShdw blurRad="38100" dist="38100" dir="2700000" algn="tl">
                    <a:srgbClr val="800000"/>
                  </a:outerShdw>
                </a:effectLst>
                <a:latin typeface="Verdana" pitchFamily="34" charset="0"/>
              </a:rPr>
              <a:t>Gobiernos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>
                <a:effectLst>
                  <a:outerShdw blurRad="38100" dist="38100" dir="2700000" algn="tl">
                    <a:srgbClr val="800000"/>
                  </a:outerShdw>
                </a:effectLst>
                <a:latin typeface="Verdana" pitchFamily="34" charset="0"/>
              </a:rPr>
              <a:t>Radicales</a:t>
            </a:r>
          </a:p>
        </p:txBody>
      </p:sp>
      <p:sp>
        <p:nvSpPr>
          <p:cNvPr id="67608" name="Line 24">
            <a:extLst>
              <a:ext uri="{FF2B5EF4-FFF2-40B4-BE49-F238E27FC236}">
                <a16:creationId xmlns:a16="http://schemas.microsoft.com/office/drawing/2014/main" id="{05F3EE48-AD04-F444-AB1F-443C05491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31416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09" name="Text Box 25">
            <a:extLst>
              <a:ext uri="{FF2B5EF4-FFF2-40B4-BE49-F238E27FC236}">
                <a16:creationId xmlns:a16="http://schemas.microsoft.com/office/drawing/2014/main" id="{98549DD8-D451-BC4B-8462-A03421D56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97425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CL" sz="1800" b="1">
                <a:latin typeface="Verdana" panose="020B0604030504040204" pitchFamily="34" charset="0"/>
              </a:rPr>
              <a:t>Anarquía</a:t>
            </a:r>
          </a:p>
        </p:txBody>
      </p:sp>
      <p:sp>
        <p:nvSpPr>
          <p:cNvPr id="67610" name="Line 26">
            <a:extLst>
              <a:ext uri="{FF2B5EF4-FFF2-40B4-BE49-F238E27FC236}">
                <a16:creationId xmlns:a16="http://schemas.microsoft.com/office/drawing/2014/main" id="{CFD4CCC9-F205-6B46-AC80-FE5217FE8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42926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11" name="Line 27">
            <a:extLst>
              <a:ext uri="{FF2B5EF4-FFF2-40B4-BE49-F238E27FC236}">
                <a16:creationId xmlns:a16="http://schemas.microsoft.com/office/drawing/2014/main" id="{412C8CBE-15B9-914A-8E5D-DF4A75CE4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47974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12" name="Line 28">
            <a:extLst>
              <a:ext uri="{FF2B5EF4-FFF2-40B4-BE49-F238E27FC236}">
                <a16:creationId xmlns:a16="http://schemas.microsoft.com/office/drawing/2014/main" id="{9DB45A41-BEBB-E745-A6BE-0BC53CA3D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5688" y="42211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13" name="Text Box 29">
            <a:extLst>
              <a:ext uri="{FF2B5EF4-FFF2-40B4-BE49-F238E27FC236}">
                <a16:creationId xmlns:a16="http://schemas.microsoft.com/office/drawing/2014/main" id="{818940F3-5065-E842-AEC8-ED963C03D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5084763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>
                <a:effectLst>
                  <a:outerShdw blurRad="38100" dist="38100" dir="2700000" algn="tl">
                    <a:srgbClr val="800000"/>
                  </a:outerShdw>
                </a:effectLst>
                <a:latin typeface="Verdana" pitchFamily="34" charset="0"/>
              </a:rPr>
              <a:t>UP</a:t>
            </a:r>
          </a:p>
        </p:txBody>
      </p:sp>
      <p:sp>
        <p:nvSpPr>
          <p:cNvPr id="67614" name="Line 30">
            <a:extLst>
              <a:ext uri="{FF2B5EF4-FFF2-40B4-BE49-F238E27FC236}">
                <a16:creationId xmlns:a16="http://schemas.microsoft.com/office/drawing/2014/main" id="{7FECD9BD-C8BF-AC4A-9C18-7BC717BD4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3141663"/>
            <a:ext cx="0" cy="316706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15" name="Text Box 31">
            <a:extLst>
              <a:ext uri="{FF2B5EF4-FFF2-40B4-BE49-F238E27FC236}">
                <a16:creationId xmlns:a16="http://schemas.microsoft.com/office/drawing/2014/main" id="{3BD10680-213A-E240-AA7A-76C92E056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16650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CL" sz="1800" b="1">
                <a:solidFill>
                  <a:schemeClr val="folHlink"/>
                </a:solidFill>
                <a:latin typeface="Verdana" panose="020B0604030504040204" pitchFamily="34" charset="0"/>
              </a:rPr>
              <a:t>La Gran Depresión</a:t>
            </a:r>
          </a:p>
        </p:txBody>
      </p:sp>
      <p:sp>
        <p:nvSpPr>
          <p:cNvPr id="67616" name="Line 32">
            <a:extLst>
              <a:ext uri="{FF2B5EF4-FFF2-40B4-BE49-F238E27FC236}">
                <a16:creationId xmlns:a16="http://schemas.microsoft.com/office/drawing/2014/main" id="{26F73755-CB82-724A-A671-69BB3C609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2997200"/>
            <a:ext cx="0" cy="32400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17" name="Line 33">
            <a:extLst>
              <a:ext uri="{FF2B5EF4-FFF2-40B4-BE49-F238E27FC236}">
                <a16:creationId xmlns:a16="http://schemas.microsoft.com/office/drawing/2014/main" id="{47A8682E-214F-4047-80B6-48F1AF8A9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97200"/>
            <a:ext cx="0" cy="32400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18" name="Text Box 34">
            <a:extLst>
              <a:ext uri="{FF2B5EF4-FFF2-40B4-BE49-F238E27FC236}">
                <a16:creationId xmlns:a16="http://schemas.microsoft.com/office/drawing/2014/main" id="{84EC14C8-A4C3-7F4B-A03C-BAE425238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156325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2ª Guerra Mundial</a:t>
            </a:r>
          </a:p>
        </p:txBody>
      </p:sp>
      <p:sp>
        <p:nvSpPr>
          <p:cNvPr id="67619" name="Line 35">
            <a:extLst>
              <a:ext uri="{FF2B5EF4-FFF2-40B4-BE49-F238E27FC236}">
                <a16:creationId xmlns:a16="http://schemas.microsoft.com/office/drawing/2014/main" id="{678BC165-FE39-9349-98B3-AF7620B85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6237288"/>
            <a:ext cx="4572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20" name="Text Box 36">
            <a:extLst>
              <a:ext uri="{FF2B5EF4-FFF2-40B4-BE49-F238E27FC236}">
                <a16:creationId xmlns:a16="http://schemas.microsoft.com/office/drawing/2014/main" id="{7FA324D4-6E81-BF4C-A9FF-4CB81F46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400800"/>
            <a:ext cx="363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GUERRA  FRÍA</a:t>
            </a:r>
            <a:r>
              <a:rPr lang="es-ES" b="1">
                <a:effectLst>
                  <a:outerShdw blurRad="38100" dist="38100" dir="2700000" algn="tl">
                    <a:srgbClr val="80000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67621" name="Line 37">
            <a:extLst>
              <a:ext uri="{FF2B5EF4-FFF2-40B4-BE49-F238E27FC236}">
                <a16:creationId xmlns:a16="http://schemas.microsoft.com/office/drawing/2014/main" id="{90E7B385-0B5F-BF4E-948D-79FFAE308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825" y="1773238"/>
            <a:ext cx="0" cy="649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622" name="Text Box 38">
            <a:extLst>
              <a:ext uri="{FF2B5EF4-FFF2-40B4-BE49-F238E27FC236}">
                <a16:creationId xmlns:a16="http://schemas.microsoft.com/office/drawing/2014/main" id="{64D4B9B0-8CEC-7D48-A9F5-842CB85F3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1619250" cy="633412"/>
          </a:xfrm>
          <a:prstGeom prst="rect">
            <a:avLst/>
          </a:prstGeom>
          <a:solidFill>
            <a:schemeClr val="tx2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Constitución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1925</a:t>
            </a:r>
          </a:p>
        </p:txBody>
      </p:sp>
      <p:sp>
        <p:nvSpPr>
          <p:cNvPr id="67623" name="AutoShape 39">
            <a:extLst>
              <a:ext uri="{FF2B5EF4-FFF2-40B4-BE49-F238E27FC236}">
                <a16:creationId xmlns:a16="http://schemas.microsoft.com/office/drawing/2014/main" id="{FEBFAC8F-025A-8843-BF96-DC8194573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484313"/>
            <a:ext cx="7489825" cy="215900"/>
          </a:xfrm>
          <a:custGeom>
            <a:avLst/>
            <a:gdLst>
              <a:gd name="T0" fmla="*/ 1947829202 w 21600"/>
              <a:gd name="T1" fmla="*/ 0 h 21600"/>
              <a:gd name="T2" fmla="*/ 0 w 21600"/>
              <a:gd name="T3" fmla="*/ 1079000 h 21600"/>
              <a:gd name="T4" fmla="*/ 1947829202 w 21600"/>
              <a:gd name="T5" fmla="*/ 2158000 h 21600"/>
              <a:gd name="T6" fmla="*/ 2147483646 w 21600"/>
              <a:gd name="T7" fmla="*/ 1079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1" dur="1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3" dur="1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  <p:bldP spid="67588" grpId="0" animBg="1"/>
      <p:bldP spid="67589" grpId="0" animBg="1"/>
      <p:bldP spid="67590" grpId="0" animBg="1"/>
      <p:bldP spid="67591" grpId="0" animBg="1"/>
      <p:bldP spid="67592" grpId="0" animBg="1"/>
      <p:bldP spid="67593" grpId="0" animBg="1"/>
      <p:bldP spid="67595" grpId="0" animBg="1"/>
      <p:bldP spid="67596" grpId="0"/>
      <p:bldP spid="67597" grpId="0"/>
      <p:bldP spid="67598" grpId="0" animBg="1"/>
      <p:bldP spid="67599" grpId="0" animBg="1"/>
      <p:bldP spid="67600" grpId="0" animBg="1"/>
      <p:bldP spid="67601" grpId="0" animBg="1"/>
      <p:bldP spid="67602" grpId="0" animBg="1"/>
      <p:bldP spid="67603" grpId="0"/>
      <p:bldP spid="67607" grpId="0"/>
      <p:bldP spid="67609" grpId="0"/>
      <p:bldP spid="67613" grpId="0"/>
      <p:bldP spid="67615" grpId="0"/>
      <p:bldP spid="67618" grpId="0"/>
      <p:bldP spid="67620" grpId="0"/>
      <p:bldP spid="676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322E80C9-AD27-3E4C-B7C6-6A36E3AAC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325" y="446088"/>
            <a:ext cx="7893050" cy="1143000"/>
          </a:xfrm>
        </p:spPr>
        <p:txBody>
          <a:bodyPr/>
          <a:lstStyle/>
          <a:p>
            <a:pPr algn="ctr"/>
            <a:r>
              <a:rPr lang="es-ES" altLang="es-CL" sz="3100">
                <a:latin typeface="Calibri" panose="020F0502020204030204" pitchFamily="34" charset="0"/>
                <a:cs typeface="Calibri" panose="020F0502020204030204" pitchFamily="34" charset="0"/>
              </a:rPr>
              <a:t>¿Como se manifestó este nuevo rol estatal?</a:t>
            </a: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211B09B2-E127-AF43-92EA-76F53F712C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03375"/>
            <a:ext cx="8250238" cy="4235450"/>
          </a:xfrm>
        </p:spPr>
        <p:txBody>
          <a:bodyPr rtlCol="0">
            <a:normAutofit/>
          </a:bodyPr>
          <a:lstStyle/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Convirtiéndose el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en un Estado benefactor o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 de Bienestar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, lo cual se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expresó mediante el aumento del gasto social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, a fin de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reducir la pobreza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en que estaba sumida la población.</a:t>
            </a: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Estado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amplió su actuación en la regulación de la economía.</a:t>
            </a: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El Estado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intervino también en los sistemas de seguridad social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y el sostenimiento de sistemas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educacionales y salud. </a:t>
            </a: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Los Estados que sostenían estos </a:t>
            </a:r>
            <a:r>
              <a:rPr lang="es-E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sistemas de protección social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se denominaron </a:t>
            </a:r>
            <a:r>
              <a:rPr lang="es-E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Estados benefactores o de bienestar.</a:t>
            </a:r>
            <a:endParaRPr lang="en-US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s-ES" sz="2400" dirty="0"/>
          </a:p>
        </p:txBody>
      </p:sp>
      <p:sp>
        <p:nvSpPr>
          <p:cNvPr id="33796" name="5 Marcador de número de diapositiva">
            <a:extLst>
              <a:ext uri="{FF2B5EF4-FFF2-40B4-BE49-F238E27FC236}">
                <a16:creationId xmlns:a16="http://schemas.microsoft.com/office/drawing/2014/main" id="{E2DBF804-FE00-8741-A9EC-EE7FC631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027EE3-23D6-274A-83D9-58CE8CE45709}" type="slidenum">
              <a:rPr lang="es-ES" altLang="es-CL" sz="1400">
                <a:latin typeface="Arial" panose="020B0604020202020204" pitchFamily="34" charset="0"/>
              </a:rPr>
              <a:pPr/>
              <a:t>20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8741B32-1A66-7543-BE6E-46EF4CDE1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Pedro Aguirre Cerda </a:t>
            </a:r>
            <a:br>
              <a:rPr lang="es-ES" altLang="es-CL"/>
            </a:br>
            <a:r>
              <a:rPr lang="es-ES" altLang="es-CL" sz="2800"/>
              <a:t>(1938 – 1941)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3743F5C-10C4-6945-8066-588522CA46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38475" y="1852613"/>
            <a:ext cx="5695950" cy="3286125"/>
          </a:xfrm>
        </p:spPr>
        <p:txBody>
          <a:bodyPr rtlCol="0">
            <a:normAutofit fontScale="85000" lnSpcReduction="20000"/>
          </a:bodyPr>
          <a:lstStyle/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400" dirty="0"/>
              <a:t>Lema: </a:t>
            </a:r>
            <a:r>
              <a:rPr lang="es-ES" sz="2400" b="1" i="1" dirty="0">
                <a:solidFill>
                  <a:srgbClr val="FF9966"/>
                </a:solidFill>
              </a:rPr>
              <a:t>“Gobernar es educar”</a:t>
            </a: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s-ES" sz="2400" dirty="0"/>
              <a:t>Características fundamentales:</a:t>
            </a: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/>
              <a:t>Estado motor de la economía.</a:t>
            </a: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/>
              <a:t>Expansión de la educación.</a:t>
            </a: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/>
              <a:t>Construcción de colegios rurales y urbanos..</a:t>
            </a: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sz="2400" dirty="0"/>
              <a:t>Creación de la CORFO </a:t>
            </a:r>
            <a:endParaRPr lang="es-ES" sz="2400" dirty="0">
              <a:solidFill>
                <a:srgbClr val="FF0000"/>
              </a:solidFill>
            </a:endParaRPr>
          </a:p>
          <a:p>
            <a:pPr marL="342906" indent="-342906" algn="just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Creó más de mil escuelas de enseñanza primaria y de unos 3.000 cargos para profesores.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También se fundaron numerosas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escuelas técnico-industriales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s-E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5 Marcador de número de diapositiva">
            <a:extLst>
              <a:ext uri="{FF2B5EF4-FFF2-40B4-BE49-F238E27FC236}">
                <a16:creationId xmlns:a16="http://schemas.microsoft.com/office/drawing/2014/main" id="{5715B10B-DDB8-EC49-BDF3-15B82FBC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F2993D-FD01-784F-8E69-7A83775DEA7C}" type="slidenum">
              <a:rPr lang="es-ES" altLang="es-CL" sz="1400">
                <a:latin typeface="Arial" panose="020B0604020202020204" pitchFamily="34" charset="0"/>
              </a:rPr>
              <a:pPr/>
              <a:t>21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35845" name="Picture 7" descr="http://www.umce.cl/~galeria/personajes_historicos/pedro_aguirre_cerda.jpg">
            <a:extLst>
              <a:ext uri="{FF2B5EF4-FFF2-40B4-BE49-F238E27FC236}">
                <a16:creationId xmlns:a16="http://schemas.microsoft.com/office/drawing/2014/main" id="{97012CCB-AF69-D646-A436-650E9C4A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00213"/>
            <a:ext cx="275272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D763D260-AA9D-8446-B6AA-47ADB9E809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592263"/>
            <a:ext cx="8304213" cy="4032250"/>
          </a:xfrm>
        </p:spPr>
        <p:txBody>
          <a:bodyPr/>
          <a:lstStyle/>
          <a:p>
            <a:r>
              <a:rPr lang="es-ES" altLang="es-CL" b="1">
                <a:solidFill>
                  <a:srgbClr val="FF9966"/>
                </a:solidFill>
              </a:rPr>
              <a:t>Incorporó el territorio Antártico Chileno 53º a 90º longitud oeste</a:t>
            </a:r>
          </a:p>
          <a:p>
            <a:endParaRPr lang="es-ES" altLang="es-CL"/>
          </a:p>
          <a:p>
            <a:r>
              <a:rPr lang="es-ES" altLang="es-CL"/>
              <a:t>Reforma electoral de 1941</a:t>
            </a:r>
          </a:p>
          <a:p>
            <a:pPr>
              <a:buFont typeface="Wingdings" pitchFamily="2" charset="2"/>
              <a:buNone/>
            </a:pPr>
            <a:r>
              <a:rPr lang="es-ES" altLang="es-CL"/>
              <a:t>1. FFAA serán las encargadas de los lugares de votación, hasta el día de hoy</a:t>
            </a:r>
          </a:p>
          <a:p>
            <a:pPr>
              <a:buFont typeface="Wingdings" pitchFamily="2" charset="2"/>
              <a:buNone/>
            </a:pPr>
            <a:r>
              <a:rPr lang="es-ES" altLang="es-CL"/>
              <a:t>2. Prohibición de campañas el día anterior a la elección </a:t>
            </a:r>
          </a:p>
          <a:p>
            <a:pPr>
              <a:buFont typeface="Wingdings" pitchFamily="2" charset="2"/>
              <a:buNone/>
            </a:pPr>
            <a:r>
              <a:rPr lang="es-ES" altLang="es-CL"/>
              <a:t>1941 Quiebre del Frente Popular y la salida de los Comunistas del Gobierno </a:t>
            </a:r>
          </a:p>
          <a:p>
            <a:endParaRPr lang="es-ES" altLang="es-CL"/>
          </a:p>
          <a:p>
            <a:pPr>
              <a:buFont typeface="Wingdings" pitchFamily="2" charset="2"/>
              <a:buNone/>
            </a:pPr>
            <a:endParaRPr lang="es-ES" altLang="es-CL"/>
          </a:p>
          <a:p>
            <a:endParaRPr lang="es-ES" altLang="es-C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2ED0CFA-3899-504F-B395-933A07D75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CL"/>
              <a:t>Juan Antonio Ríos</a:t>
            </a:r>
            <a:br>
              <a:rPr lang="es-ES" altLang="es-CL"/>
            </a:br>
            <a:r>
              <a:rPr lang="es-ES" altLang="es-CL" sz="2800"/>
              <a:t>(1942 – 1946)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043E78F-A86F-3F44-9289-D9B712E40A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2425" y="1981200"/>
            <a:ext cx="6022975" cy="37115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altLang="es-CL"/>
              <a:t>Lema: </a:t>
            </a:r>
            <a:r>
              <a:rPr lang="es-ES" altLang="es-CL" b="1" i="1">
                <a:solidFill>
                  <a:srgbClr val="FF9966"/>
                </a:solidFill>
              </a:rPr>
              <a:t>“Gobernar es producir”</a:t>
            </a:r>
          </a:p>
          <a:p>
            <a:pPr algn="just">
              <a:lnSpc>
                <a:spcPct val="90000"/>
              </a:lnSpc>
            </a:pPr>
            <a:r>
              <a:rPr lang="es-ES" altLang="es-CL"/>
              <a:t>Características fundamentales: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ES" altLang="es-CL"/>
              <a:t>Construcción de las primeras fábricas del país.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ES" altLang="es-CL"/>
              <a:t>Organización de la industria del petróleo. (ENAP)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ES" altLang="es-CL"/>
              <a:t>Creación (1944) de un plan de electrificación nacional, para lo cual se funda la Empresa Nacional de Electricidad (Endesa).</a:t>
            </a:r>
          </a:p>
        </p:txBody>
      </p:sp>
      <p:sp>
        <p:nvSpPr>
          <p:cNvPr id="37892" name="5 Marcador de número de diapositiva">
            <a:extLst>
              <a:ext uri="{FF2B5EF4-FFF2-40B4-BE49-F238E27FC236}">
                <a16:creationId xmlns:a16="http://schemas.microsoft.com/office/drawing/2014/main" id="{E3E01AED-6DCF-7044-8976-A240EED5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09F9B0-C70A-3B47-BFA4-ABDC638CB12A}" type="slidenum">
              <a:rPr lang="es-ES" altLang="es-CL" sz="1400">
                <a:latin typeface="Arial" panose="020B0604020202020204" pitchFamily="34" charset="0"/>
              </a:rPr>
              <a:pPr/>
              <a:t>23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37893" name="Picture 7" descr="http://www.educarchile.cl/ntg/personajes/1611/articles-94939_foto.jpeg">
            <a:hlinkClick r:id="rId2"/>
            <a:extLst>
              <a:ext uri="{FF2B5EF4-FFF2-40B4-BE49-F238E27FC236}">
                <a16:creationId xmlns:a16="http://schemas.microsoft.com/office/drawing/2014/main" id="{AC20A6AD-40F0-4044-B94A-E9A303CC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36613"/>
            <a:ext cx="233362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D3CD3088-441B-3C4F-A4FF-A34ACF801A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765175"/>
            <a:ext cx="8304212" cy="5330825"/>
          </a:xfrm>
        </p:spPr>
        <p:txBody>
          <a:bodyPr/>
          <a:lstStyle/>
          <a:p>
            <a:r>
              <a:rPr lang="es-ES" altLang="es-CL" sz="2400" b="1">
                <a:latin typeface="Arial Narrow" panose="020B0604020202020204" pitchFamily="34" charset="0"/>
              </a:rPr>
              <a:t>con el apoyo de su Partido Radical, de los socialistas, comunistas, democráticos y la Falange Nacional, grupo surgido del Partido Conservador</a:t>
            </a:r>
            <a:r>
              <a:rPr lang="es-ES" altLang="es-CL" sz="2400">
                <a:latin typeface="Arial Narrow" panose="020B0604020202020204" pitchFamily="34" charset="0"/>
              </a:rPr>
              <a:t> y que más tarde daría vida a la Democracia Cristiana. Ríos trató, no obstante, de hacer un gobierno nacional. </a:t>
            </a:r>
          </a:p>
          <a:p>
            <a:r>
              <a:rPr lang="es-ES" altLang="es-CL" sz="2400">
                <a:latin typeface="Arial Narrow" panose="020B0604020202020204" pitchFamily="34" charset="0"/>
              </a:rPr>
              <a:t>Debido a los constantes aumentos de salarios y sueldos se produjo en el país un </a:t>
            </a:r>
            <a:r>
              <a:rPr lang="es-ES" altLang="es-CL" sz="2400" b="1">
                <a:latin typeface="Arial Narrow" panose="020B0604020202020204" pitchFamily="34" charset="0"/>
              </a:rPr>
              <a:t>período de inflación</a:t>
            </a:r>
            <a:r>
              <a:rPr lang="es-ES" altLang="es-CL" sz="2400">
                <a:latin typeface="Arial Narrow" panose="020B0604020202020204" pitchFamily="34" charset="0"/>
              </a:rPr>
              <a:t> creciente (aumento generalizado y continuo de los precios que limita la satisfacción de la demanda). </a:t>
            </a:r>
          </a:p>
          <a:p>
            <a:r>
              <a:rPr lang="es-ES" altLang="es-CL" sz="2400">
                <a:latin typeface="Arial Narrow" panose="020B0604020202020204" pitchFamily="34" charset="0"/>
              </a:rPr>
              <a:t>En cuanto al desarrollo econó</a:t>
            </a:r>
            <a:r>
              <a:rPr lang="es-ES" altLang="es-CL" sz="2400"/>
              <a:t>mico, dio impulso a la política industrializadora. Así, llevando a la realidad su lema </a:t>
            </a:r>
            <a:r>
              <a:rPr lang="es-ES" altLang="es-CL" sz="2400" b="1"/>
              <a:t>“Gobernar es producir”,</a:t>
            </a:r>
            <a:r>
              <a:rPr lang="es-ES" altLang="es-CL" sz="2400"/>
              <a:t> construyó centrales hidroeléctricas y creó la Empresa Nacional de Petróleo (ENAP).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ADB08370-DDB0-7047-8D7F-2035744A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325438"/>
            <a:ext cx="8067675" cy="1143000"/>
          </a:xfrm>
        </p:spPr>
        <p:txBody>
          <a:bodyPr/>
          <a:lstStyle/>
          <a:p>
            <a:pPr algn="ctr"/>
            <a:r>
              <a:rPr lang="es-ES" altLang="es-CL" sz="3800">
                <a:latin typeface="Calibri" panose="020F0502020204030204" pitchFamily="34" charset="0"/>
                <a:cs typeface="Calibri" panose="020F0502020204030204" pitchFamily="34" charset="0"/>
              </a:rPr>
              <a:t>Contexto Histórico Mundial</a:t>
            </a:r>
          </a:p>
        </p:txBody>
      </p:sp>
      <p:sp>
        <p:nvSpPr>
          <p:cNvPr id="39939" name="2 Marcador de contenido">
            <a:extLst>
              <a:ext uri="{FF2B5EF4-FFF2-40B4-BE49-F238E27FC236}">
                <a16:creationId xmlns:a16="http://schemas.microsoft.com/office/drawing/2014/main" id="{2013E120-4CE6-9641-BA45-5B7C28B61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420813"/>
            <a:ext cx="8505825" cy="4308475"/>
          </a:xfrm>
        </p:spPr>
        <p:txBody>
          <a:bodyPr/>
          <a:lstStyle/>
          <a:p>
            <a:r>
              <a:rPr lang="es-ES" altLang="es-CL"/>
              <a:t>Luego de la II Guerra mundial el mundo se polariza en dos bloques.</a:t>
            </a:r>
          </a:p>
          <a:p>
            <a:r>
              <a:rPr lang="es-ES" altLang="es-CL"/>
              <a:t>Uno Capitalista y otro Socialista</a:t>
            </a:r>
          </a:p>
          <a:p>
            <a:r>
              <a:rPr lang="es-ES" altLang="es-CL"/>
              <a:t>Chile se encontraba bajo la influencia de los EE.UU.</a:t>
            </a:r>
          </a:p>
          <a:p>
            <a:r>
              <a:rPr lang="es-ES" altLang="es-CL"/>
              <a:t>EE.UU. Presiona para alejar del poder (Frente popular) a los comunistas.</a:t>
            </a:r>
          </a:p>
          <a:p>
            <a:r>
              <a:rPr lang="es-ES" altLang="es-CL"/>
              <a:t>Presión se desarrollará con la restricción de créditos externos. (Bancos internacionales)</a:t>
            </a:r>
          </a:p>
        </p:txBody>
      </p:sp>
      <p:sp>
        <p:nvSpPr>
          <p:cNvPr id="39940" name="4 Marcador de número de diapositiva">
            <a:extLst>
              <a:ext uri="{FF2B5EF4-FFF2-40B4-BE49-F238E27FC236}">
                <a16:creationId xmlns:a16="http://schemas.microsoft.com/office/drawing/2014/main" id="{19716E68-A4C2-7D48-94E4-C64A1E0B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B998D8-56BB-DE4E-A8BC-F9B4FBF8D5B9}" type="slidenum">
              <a:rPr lang="es-ES" altLang="es-CL" sz="1400">
                <a:latin typeface="Arial" panose="020B0604020202020204" pitchFamily="34" charset="0"/>
              </a:rPr>
              <a:pPr/>
              <a:t>25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514A5EDC-ECDB-7444-887D-F46FCB6E5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19075"/>
            <a:ext cx="6278562" cy="920750"/>
          </a:xfrm>
        </p:spPr>
        <p:txBody>
          <a:bodyPr rtlCol="0">
            <a:normAutofit fontScale="90000"/>
          </a:bodyPr>
          <a:lstStyle/>
          <a:p>
            <a:pPr algn="ctr" defTabSz="457207" fontAlgn="auto">
              <a:spcAft>
                <a:spcPts val="0"/>
              </a:spcAft>
              <a:defRPr/>
            </a:pPr>
            <a:r>
              <a:rPr lang="es-ES" sz="2800" dirty="0"/>
              <a:t>Gabriel González Videla</a:t>
            </a:r>
            <a:br>
              <a:rPr lang="es-ES" sz="2800" dirty="0"/>
            </a:br>
            <a:r>
              <a:rPr lang="es-ES" sz="2800" dirty="0"/>
              <a:t>(1946 – 1952)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E2E80F2-79B2-304A-8EF3-4005727612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00325" y="1092200"/>
            <a:ext cx="5988050" cy="54403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altLang="es-CL"/>
              <a:t>Características fundamentales: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ES" altLang="es-CL"/>
              <a:t>Ante la presión de los EE.UU. González Videla decide sacar a los comunistas del poder.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ES" altLang="es-CL"/>
              <a:t>1947 Excluye a los comunistas del poder.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ES" altLang="es-CL"/>
              <a:t>1948 Dicta la Ley “Defensa permanente de la Democracia, que proscribió (sacaba de la legalidad) al Partido Comunista.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s-ES" altLang="es-CL"/>
              <a:t>Esta ley significó la persecución de sus integrantes, la apertura de campos de prisioneros políticos.</a:t>
            </a:r>
          </a:p>
        </p:txBody>
      </p:sp>
      <p:sp>
        <p:nvSpPr>
          <p:cNvPr id="40964" name="5 Marcador de número de diapositiva">
            <a:extLst>
              <a:ext uri="{FF2B5EF4-FFF2-40B4-BE49-F238E27FC236}">
                <a16:creationId xmlns:a16="http://schemas.microsoft.com/office/drawing/2014/main" id="{752526C5-187E-744F-89B8-194A8AD9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DC977C-1530-5842-8918-7CE52FF49263}" type="slidenum">
              <a:rPr lang="es-ES" altLang="es-CL" sz="1400">
                <a:latin typeface="Arial" panose="020B0604020202020204" pitchFamily="34" charset="0"/>
              </a:rPr>
              <a:pPr/>
              <a:t>26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40965" name="Picture 7" descr="http://www.marxists.org/portugues/dicionario/img/videla_gonzalez.jpg">
            <a:extLst>
              <a:ext uri="{FF2B5EF4-FFF2-40B4-BE49-F238E27FC236}">
                <a16:creationId xmlns:a16="http://schemas.microsoft.com/office/drawing/2014/main" id="{85F4AE96-651A-EE42-BF62-EFDC6706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520825"/>
            <a:ext cx="2300287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EE865C4C-2E92-9D41-B448-81AAC72E7E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728663"/>
            <a:ext cx="8520112" cy="53673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altLang="es-CL" sz="2400">
                <a:latin typeface="Calibri" panose="020F0502020204030204" pitchFamily="34" charset="0"/>
                <a:cs typeface="Calibri" panose="020F0502020204030204" pitchFamily="34" charset="0"/>
              </a:rPr>
              <a:t>Realizaciones de esta administración, en el sector educativo destaca la creación de la </a:t>
            </a:r>
            <a:r>
              <a:rPr lang="es-ES" altLang="es-CL" sz="2400" b="1">
                <a:latin typeface="Calibri" panose="020F0502020204030204" pitchFamily="34" charset="0"/>
                <a:cs typeface="Calibri" panose="020F0502020204030204" pitchFamily="34" charset="0"/>
              </a:rPr>
              <a:t>Universidad Técnica del Estado (1947)</a:t>
            </a:r>
            <a:r>
              <a:rPr lang="es-ES" altLang="es-CL" sz="24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altLang="es-CL" sz="2400">
                <a:latin typeface="Calibri" panose="020F0502020204030204" pitchFamily="34" charset="0"/>
                <a:cs typeface="Calibri" panose="020F0502020204030204" pitchFamily="34" charset="0"/>
              </a:rPr>
              <a:t>En el sector económico, se continuó con el programa de la CORFO y se organizó la </a:t>
            </a:r>
            <a:r>
              <a:rPr lang="es-ES" altLang="es-CL" sz="2400" b="1">
                <a:latin typeface="Calibri" panose="020F0502020204030204" pitchFamily="34" charset="0"/>
                <a:cs typeface="Calibri" panose="020F0502020204030204" pitchFamily="34" charset="0"/>
              </a:rPr>
              <a:t>Compañía de Aceros del Pacífico (CAP),</a:t>
            </a:r>
            <a:r>
              <a:rPr lang="es-ES" altLang="es-CL" sz="2400">
                <a:latin typeface="Calibri" panose="020F0502020204030204" pitchFamily="34" charset="0"/>
                <a:cs typeface="Calibri" panose="020F0502020204030204" pitchFamily="34" charset="0"/>
              </a:rPr>
              <a:t> que construyó entre 1947 y 1950 la planta siderúrgica de </a:t>
            </a:r>
            <a:r>
              <a:rPr lang="es-ES" altLang="es-CL" sz="2400" b="1">
                <a:latin typeface="Calibri" panose="020F0502020204030204" pitchFamily="34" charset="0"/>
                <a:cs typeface="Calibri" panose="020F0502020204030204" pitchFamily="34" charset="0"/>
              </a:rPr>
              <a:t>Huachipato</a:t>
            </a:r>
            <a:r>
              <a:rPr lang="es-ES" altLang="es-CL" sz="2400">
                <a:latin typeface="Calibri" panose="020F0502020204030204" pitchFamily="34" charset="0"/>
                <a:cs typeface="Calibri" panose="020F0502020204030204" pitchFamily="34" charset="0"/>
              </a:rPr>
              <a:t>, abasteciendo de acero el mercado nacional y exportando a todos los países de Sudamérica, Estados Unidos, Canadá y Japón. Se construyó la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altLang="es-CL" sz="2400" b="1">
                <a:latin typeface="Calibri" panose="020F0502020204030204" pitchFamily="34" charset="0"/>
                <a:cs typeface="Calibri" panose="020F0502020204030204" pitchFamily="34" charset="0"/>
              </a:rPr>
              <a:t>Refinería de Petróleo de Concón</a:t>
            </a:r>
            <a:r>
              <a:rPr lang="es-ES" altLang="es-CL" sz="2400">
                <a:latin typeface="Calibri" panose="020F0502020204030204" pitchFamily="34" charset="0"/>
                <a:cs typeface="Calibri" panose="020F0502020204030204" pitchFamily="34" charset="0"/>
              </a:rPr>
              <a:t> y la </a:t>
            </a:r>
            <a:r>
              <a:rPr lang="es-ES" altLang="es-CL" sz="2400" b="1">
                <a:latin typeface="Calibri" panose="020F0502020204030204" pitchFamily="34" charset="0"/>
                <a:cs typeface="Calibri" panose="020F0502020204030204" pitchFamily="34" charset="0"/>
              </a:rPr>
              <a:t>Fundición de Paipote</a:t>
            </a:r>
            <a:r>
              <a:rPr lang="es-ES" altLang="es-CL" sz="2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altLang="es-CL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altLang="es-CL" sz="2400">
                <a:latin typeface="Calibri" panose="020F0502020204030204" pitchFamily="34" charset="0"/>
                <a:cs typeface="Calibri" panose="020F0502020204030204" pitchFamily="34" charset="0"/>
              </a:rPr>
              <a:t>En el ámbito legislativo, una de las más destacadas iniciativas del gobierno de González Videla fue la promulgación de la </a:t>
            </a:r>
            <a:r>
              <a:rPr lang="es-ES" altLang="es-CL" sz="2400" b="1">
                <a:latin typeface="Calibri" panose="020F0502020204030204" pitchFamily="34" charset="0"/>
                <a:cs typeface="Calibri" panose="020F0502020204030204" pitchFamily="34" charset="0"/>
              </a:rPr>
              <a:t>Ley que concedió derecho a voto a la mujer en las elecciones presidenciales (1949).</a:t>
            </a:r>
            <a:r>
              <a:rPr lang="es-ES" altLang="es-CL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>
            <a:extLst>
              <a:ext uri="{FF2B5EF4-FFF2-40B4-BE49-F238E27FC236}">
                <a16:creationId xmlns:a16="http://schemas.microsoft.com/office/drawing/2014/main" id="{FD88462A-C833-384B-876C-83871A93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CL" b="1">
                <a:solidFill>
                  <a:srgbClr val="FF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Gobierno de Ibáñez y la crisis del modelo ISI</a:t>
            </a:r>
          </a:p>
        </p:txBody>
      </p:sp>
      <p:sp>
        <p:nvSpPr>
          <p:cNvPr id="43011" name="4 Marcador de número de diapositiva">
            <a:extLst>
              <a:ext uri="{FF2B5EF4-FFF2-40B4-BE49-F238E27FC236}">
                <a16:creationId xmlns:a16="http://schemas.microsoft.com/office/drawing/2014/main" id="{C4FB4FB3-637E-5C47-BA53-A823C16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2A0ACB-3484-5C47-85CC-549DD203E561}" type="slidenum">
              <a:rPr lang="es-ES" altLang="es-CL" sz="1400">
                <a:latin typeface="Arial" panose="020B0604020202020204" pitchFamily="34" charset="0"/>
              </a:rPr>
              <a:pPr/>
              <a:t>28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43012" name="Picture 1" descr="http://www.uach.cl/rrpp/revista50/img/galeria/jpg_doctores/carlos_Ibanez.jpg">
            <a:extLst>
              <a:ext uri="{FF2B5EF4-FFF2-40B4-BE49-F238E27FC236}">
                <a16:creationId xmlns:a16="http://schemas.microsoft.com/office/drawing/2014/main" id="{EB839683-ED29-DC44-9AAF-DDD887203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2005013"/>
            <a:ext cx="3395662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>
            <a:extLst>
              <a:ext uri="{FF2B5EF4-FFF2-40B4-BE49-F238E27FC236}">
                <a16:creationId xmlns:a16="http://schemas.microsoft.com/office/drawing/2014/main" id="{B65318E6-F884-DD40-BF26-E01E987F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609600"/>
            <a:ext cx="8140700" cy="482600"/>
          </a:xfrm>
        </p:spPr>
        <p:txBody>
          <a:bodyPr rtlCol="0">
            <a:normAutofit fontScale="90000"/>
          </a:bodyPr>
          <a:lstStyle/>
          <a:p>
            <a:pPr algn="ctr" defTabSz="457207" fontAlgn="auto">
              <a:spcAft>
                <a:spcPts val="0"/>
              </a:spcAft>
              <a:defRPr/>
            </a:pPr>
            <a:r>
              <a:rPr lang="es-ES"/>
              <a:t>II Gobierno de Ibáñez </a:t>
            </a:r>
          </a:p>
        </p:txBody>
      </p:sp>
      <p:sp>
        <p:nvSpPr>
          <p:cNvPr id="44035" name="2 Marcador de contenido">
            <a:extLst>
              <a:ext uri="{FF2B5EF4-FFF2-40B4-BE49-F238E27FC236}">
                <a16:creationId xmlns:a16="http://schemas.microsoft.com/office/drawing/2014/main" id="{B193D865-70B8-614E-BBD2-85EA6B93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25" y="1347788"/>
            <a:ext cx="8067675" cy="4711700"/>
          </a:xfrm>
        </p:spPr>
        <p:txBody>
          <a:bodyPr/>
          <a:lstStyle/>
          <a:p>
            <a:r>
              <a:rPr lang="es-ES" altLang="es-CL"/>
              <a:t>Rompimiento de la alianza de Frente Popular, es el fin de los gobiernos radicales.</a:t>
            </a:r>
          </a:p>
          <a:p>
            <a:r>
              <a:rPr lang="es-ES" altLang="es-CL"/>
              <a:t>Desprestigio de la política (concesiones mutuas, arreglos de pasillos, oportunismo y utilización del aparato del estado para pagar favores)</a:t>
            </a:r>
          </a:p>
          <a:p>
            <a:r>
              <a:rPr lang="es-ES" altLang="es-CL"/>
              <a:t>Estos hechos explican el triunfo de Ibáñez en 1952.</a:t>
            </a:r>
          </a:p>
          <a:p>
            <a:r>
              <a:rPr lang="es-ES" altLang="es-CL"/>
              <a:t>Símbolo de Campaña será la escoba</a:t>
            </a:r>
          </a:p>
          <a:p>
            <a:r>
              <a:rPr lang="es-ES" altLang="es-CL"/>
              <a:t>Discurso anti político y populista.</a:t>
            </a:r>
          </a:p>
        </p:txBody>
      </p:sp>
      <p:sp>
        <p:nvSpPr>
          <p:cNvPr id="44036" name="4 Marcador de número de diapositiva">
            <a:extLst>
              <a:ext uri="{FF2B5EF4-FFF2-40B4-BE49-F238E27FC236}">
                <a16:creationId xmlns:a16="http://schemas.microsoft.com/office/drawing/2014/main" id="{2E8F75B8-A3A8-FB47-AABA-239D6F8F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5FE8A5-AE5D-3946-9AA6-C54A69AD6F31}" type="slidenum">
              <a:rPr lang="es-ES" altLang="es-CL" sz="1400">
                <a:latin typeface="Arial" panose="020B0604020202020204" pitchFamily="34" charset="0"/>
              </a:rPr>
              <a:pPr/>
              <a:t>29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44037" name="Picture 7" descr="http://www.une.edu.ve/kids/imagenes/escoba1.jpg">
            <a:extLst>
              <a:ext uri="{FF2B5EF4-FFF2-40B4-BE49-F238E27FC236}">
                <a16:creationId xmlns:a16="http://schemas.microsoft.com/office/drawing/2014/main" id="{04D91C70-8BD9-5142-91BF-C786475D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4633913"/>
            <a:ext cx="133826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id="{EC744967-7F44-3842-8595-8526304F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68300"/>
            <a:ext cx="8286750" cy="1143000"/>
          </a:xfrm>
        </p:spPr>
        <p:txBody>
          <a:bodyPr/>
          <a:lstStyle/>
          <a:p>
            <a:pPr algn="ctr"/>
            <a:r>
              <a:rPr lang="es-ES" altLang="es-CL"/>
              <a:t>Contexto Internacional</a:t>
            </a:r>
          </a:p>
        </p:txBody>
      </p:sp>
      <p:sp>
        <p:nvSpPr>
          <p:cNvPr id="10243" name="2 Marcador de contenido">
            <a:extLst>
              <a:ext uri="{FF2B5EF4-FFF2-40B4-BE49-F238E27FC236}">
                <a16:creationId xmlns:a16="http://schemas.microsoft.com/office/drawing/2014/main" id="{72A2D576-B08C-F749-BD90-362270F0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1530350"/>
            <a:ext cx="7921625" cy="5038725"/>
          </a:xfrm>
        </p:spPr>
        <p:txBody>
          <a:bodyPr/>
          <a:lstStyle/>
          <a:p>
            <a:r>
              <a:rPr lang="es-ES" altLang="es-CL">
                <a:latin typeface="Arial Narrow" panose="020B0604020202020204" pitchFamily="34" charset="0"/>
              </a:rPr>
              <a:t>Mediados del “30” tanto en Europa como el mundo cobra fuerza el </a:t>
            </a:r>
            <a:r>
              <a:rPr lang="es-ES" altLang="es-CL">
                <a:solidFill>
                  <a:srgbClr val="FF0000"/>
                </a:solidFill>
                <a:latin typeface="Arial Narrow" panose="020B0604020202020204" pitchFamily="34" charset="0"/>
              </a:rPr>
              <a:t>Fascismo</a:t>
            </a:r>
            <a:r>
              <a:rPr lang="es-ES" altLang="es-CL">
                <a:latin typeface="Arial Narrow" panose="020B0604020202020204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es-ES" altLang="es-CL">
              <a:latin typeface="Arial Narrow" panose="020B0604020202020204" pitchFamily="34" charset="0"/>
            </a:endParaRPr>
          </a:p>
          <a:p>
            <a:r>
              <a:rPr lang="es-ES" altLang="es-CL">
                <a:latin typeface="Arial Narrow" panose="020B0604020202020204" pitchFamily="34" charset="0"/>
              </a:rPr>
              <a:t>Como reacción, el resto de fuerzas políticas progresistas formulan </a:t>
            </a:r>
            <a:r>
              <a:rPr lang="es-ES" altLang="es-CL">
                <a:solidFill>
                  <a:srgbClr val="FF0000"/>
                </a:solidFill>
                <a:latin typeface="Arial Narrow" panose="020B0604020202020204" pitchFamily="34" charset="0"/>
              </a:rPr>
              <a:t>estrategias políticas </a:t>
            </a:r>
            <a:r>
              <a:rPr lang="es-ES" altLang="es-CL">
                <a:latin typeface="Arial Narrow" panose="020B0604020202020204" pitchFamily="34" charset="0"/>
              </a:rPr>
              <a:t>ante esta situación.</a:t>
            </a:r>
          </a:p>
          <a:p>
            <a:pPr>
              <a:buFont typeface="Wingdings" pitchFamily="2" charset="2"/>
              <a:buNone/>
            </a:pPr>
            <a:endParaRPr lang="es-ES" altLang="es-CL">
              <a:latin typeface="Arial Narrow" panose="020B0604020202020204" pitchFamily="34" charset="0"/>
            </a:endParaRPr>
          </a:p>
          <a:p>
            <a:r>
              <a:rPr lang="es-ES" altLang="es-CL">
                <a:latin typeface="Arial Narrow" panose="020B0604020202020204" pitchFamily="34" charset="0"/>
              </a:rPr>
              <a:t>1935, los </a:t>
            </a:r>
            <a:r>
              <a:rPr lang="es-ES" altLang="es-CL">
                <a:solidFill>
                  <a:srgbClr val="FF0000"/>
                </a:solidFill>
                <a:latin typeface="Arial Narrow" panose="020B0604020202020204" pitchFamily="34" charset="0"/>
              </a:rPr>
              <a:t>Comunistas</a:t>
            </a:r>
            <a:r>
              <a:rPr lang="es-ES" altLang="es-CL">
                <a:latin typeface="Arial Narrow" panose="020B0604020202020204" pitchFamily="34" charset="0"/>
              </a:rPr>
              <a:t> incentivan una </a:t>
            </a:r>
            <a:r>
              <a:rPr lang="es-ES" altLang="es-CL">
                <a:solidFill>
                  <a:srgbClr val="FF0000"/>
                </a:solidFill>
                <a:latin typeface="Arial Narrow" panose="020B0604020202020204" pitchFamily="34" charset="0"/>
              </a:rPr>
              <a:t>estrategia</a:t>
            </a:r>
            <a:r>
              <a:rPr lang="es-ES" altLang="es-CL">
                <a:latin typeface="Arial Narrow" panose="020B0604020202020204" pitchFamily="34" charset="0"/>
              </a:rPr>
              <a:t> que será conocido como </a:t>
            </a:r>
            <a:r>
              <a:rPr lang="es-ES" altLang="es-CL">
                <a:solidFill>
                  <a:srgbClr val="FF0000"/>
                </a:solidFill>
                <a:latin typeface="Arial Narrow" panose="020B0604020202020204" pitchFamily="34" charset="0"/>
              </a:rPr>
              <a:t>El Frente Popular.</a:t>
            </a:r>
          </a:p>
          <a:p>
            <a:r>
              <a:rPr lang="es-ES" altLang="es-CL">
                <a:solidFill>
                  <a:srgbClr val="FF0000"/>
                </a:solidFill>
                <a:latin typeface="Arial Narrow" panose="020B0604020202020204" pitchFamily="34" charset="0"/>
              </a:rPr>
              <a:t>Alianza</a:t>
            </a:r>
            <a:r>
              <a:rPr lang="es-ES" altLang="es-CL">
                <a:latin typeface="Arial Narrow" panose="020B0604020202020204" pitchFamily="34" charset="0"/>
              </a:rPr>
              <a:t> </a:t>
            </a:r>
            <a:r>
              <a:rPr lang="es-ES" altLang="es-CL">
                <a:solidFill>
                  <a:srgbClr val="FF0000"/>
                </a:solidFill>
                <a:latin typeface="Arial Narrow" panose="020B0604020202020204" pitchFamily="34" charset="0"/>
              </a:rPr>
              <a:t>amplia</a:t>
            </a:r>
            <a:r>
              <a:rPr lang="es-ES" altLang="es-CL">
                <a:latin typeface="Arial Narrow" panose="020B0604020202020204" pitchFamily="34" charset="0"/>
              </a:rPr>
              <a:t> de </a:t>
            </a:r>
            <a:r>
              <a:rPr lang="es-ES" altLang="es-CL">
                <a:solidFill>
                  <a:srgbClr val="FF0000"/>
                </a:solidFill>
                <a:latin typeface="Arial Narrow" panose="020B0604020202020204" pitchFamily="34" charset="0"/>
              </a:rPr>
              <a:t>todas las fuerzas democráticas y progresistas </a:t>
            </a:r>
            <a:r>
              <a:rPr lang="es-ES" altLang="es-CL">
                <a:latin typeface="Arial Narrow" panose="020B0604020202020204" pitchFamily="34" charset="0"/>
              </a:rPr>
              <a:t>para </a:t>
            </a:r>
            <a:r>
              <a:rPr lang="es-ES" altLang="es-CL">
                <a:solidFill>
                  <a:srgbClr val="FF0000"/>
                </a:solidFill>
                <a:latin typeface="Arial Narrow" panose="020B0604020202020204" pitchFamily="34" charset="0"/>
              </a:rPr>
              <a:t>oponerse</a:t>
            </a:r>
            <a:r>
              <a:rPr lang="es-ES" altLang="es-CL">
                <a:latin typeface="Arial Narrow" panose="020B0604020202020204" pitchFamily="34" charset="0"/>
              </a:rPr>
              <a:t> al </a:t>
            </a:r>
            <a:r>
              <a:rPr lang="es-ES" altLang="es-CL">
                <a:solidFill>
                  <a:srgbClr val="FF0000"/>
                </a:solidFill>
                <a:latin typeface="Arial Narrow" panose="020B0604020202020204" pitchFamily="34" charset="0"/>
              </a:rPr>
              <a:t>Fascismo</a:t>
            </a:r>
            <a:r>
              <a:rPr lang="es-ES" altLang="es-CL">
                <a:latin typeface="Arial Narrow" panose="020B0604020202020204" pitchFamily="34" charset="0"/>
              </a:rPr>
              <a:t> (Sectores burgueses)</a:t>
            </a:r>
          </a:p>
        </p:txBody>
      </p:sp>
      <p:sp>
        <p:nvSpPr>
          <p:cNvPr id="10244" name="4 Marcador de número de diapositiva">
            <a:extLst>
              <a:ext uri="{FF2B5EF4-FFF2-40B4-BE49-F238E27FC236}">
                <a16:creationId xmlns:a16="http://schemas.microsoft.com/office/drawing/2014/main" id="{D8567CF9-8CA5-F444-8521-187B214B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3AAC52-CC1B-6A4C-8A4E-A43C6F71FBA9}" type="slidenum">
              <a:rPr lang="es-ES" altLang="es-CL" sz="1400">
                <a:latin typeface="Arial" panose="020B0604020202020204" pitchFamily="34" charset="0"/>
              </a:rPr>
              <a:pPr/>
              <a:t>3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Marcador de contenido">
            <a:extLst>
              <a:ext uri="{FF2B5EF4-FFF2-40B4-BE49-F238E27FC236}">
                <a16:creationId xmlns:a16="http://schemas.microsoft.com/office/drawing/2014/main" id="{D1568391-DD9C-9245-8E61-FD910EAD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471488"/>
            <a:ext cx="8177212" cy="5842000"/>
          </a:xfrm>
        </p:spPr>
        <p:txBody>
          <a:bodyPr/>
          <a:lstStyle/>
          <a:p>
            <a:r>
              <a:rPr lang="es-ES" altLang="es-CL"/>
              <a:t>Bajo su gobierno se desarrolla la primera gran crisis del modelo ISI. (1954)</a:t>
            </a:r>
          </a:p>
          <a:p>
            <a:r>
              <a:rPr lang="es-ES" altLang="es-CL"/>
              <a:t>Principales objetivos de la industrialización no se habían cumplido. (disminuir la dependencia)</a:t>
            </a:r>
          </a:p>
          <a:p>
            <a:r>
              <a:rPr lang="es-ES" altLang="es-CL"/>
              <a:t>Las industrias creadas requerían importar constantemente repuestos y tecnologías.</a:t>
            </a:r>
          </a:p>
          <a:p>
            <a:r>
              <a:rPr lang="es-ES" altLang="es-CL"/>
              <a:t>Al desarrollarse la industria nacional más se aumentaba la dependencia con el extranjero. </a:t>
            </a:r>
          </a:p>
          <a:p>
            <a:r>
              <a:rPr lang="es-ES" altLang="es-CL"/>
              <a:t>Gatilla las movilizaciones y las Huelgas.</a:t>
            </a:r>
          </a:p>
          <a:p>
            <a:r>
              <a:rPr lang="es-ES" altLang="es-CL"/>
              <a:t>Ibáñez tratará de subsanar esta crisis mediante una política económica Liberal o Capitalista.</a:t>
            </a:r>
          </a:p>
          <a:p>
            <a:endParaRPr lang="es-ES" altLang="es-CL"/>
          </a:p>
        </p:txBody>
      </p:sp>
      <p:sp>
        <p:nvSpPr>
          <p:cNvPr id="45059" name="4 Marcador de número de diapositiva">
            <a:extLst>
              <a:ext uri="{FF2B5EF4-FFF2-40B4-BE49-F238E27FC236}">
                <a16:creationId xmlns:a16="http://schemas.microsoft.com/office/drawing/2014/main" id="{9427B5EF-5825-1E4D-9BA2-1D451299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161A0C-C9F1-D24E-8EBD-C81A6AF59620}" type="slidenum">
              <a:rPr lang="es-ES" altLang="es-CL" sz="1400">
                <a:latin typeface="Arial" panose="020B0604020202020204" pitchFamily="34" charset="0"/>
              </a:rPr>
              <a:pPr/>
              <a:t>30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>
            <a:extLst>
              <a:ext uri="{FF2B5EF4-FFF2-40B4-BE49-F238E27FC236}">
                <a16:creationId xmlns:a16="http://schemas.microsoft.com/office/drawing/2014/main" id="{23658B55-6344-FF44-BA5A-7ECEE2E9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88913"/>
            <a:ext cx="7958137" cy="738187"/>
          </a:xfrm>
        </p:spPr>
        <p:txBody>
          <a:bodyPr/>
          <a:lstStyle/>
          <a:p>
            <a:pPr algn="ctr"/>
            <a:r>
              <a:rPr lang="es-ES" altLang="es-CL"/>
              <a:t>Misión Klein-Sacks</a:t>
            </a:r>
          </a:p>
        </p:txBody>
      </p:sp>
      <p:sp>
        <p:nvSpPr>
          <p:cNvPr id="46083" name="2 Marcador de contenido">
            <a:extLst>
              <a:ext uri="{FF2B5EF4-FFF2-40B4-BE49-F238E27FC236}">
                <a16:creationId xmlns:a16="http://schemas.microsoft.com/office/drawing/2014/main" id="{BA83F3C2-62DA-FF4B-837D-BAA5BCE0B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484313"/>
            <a:ext cx="7958137" cy="4714875"/>
          </a:xfrm>
        </p:spPr>
        <p:txBody>
          <a:bodyPr/>
          <a:lstStyle/>
          <a:p>
            <a:r>
              <a:rPr lang="es-ES" altLang="es-CL"/>
              <a:t>Ibáñez contrata los servicios en 1955 de una consultora estadounidense para hacer frente a la crisis.</a:t>
            </a:r>
          </a:p>
          <a:p>
            <a:r>
              <a:rPr lang="es-ES" altLang="es-CL"/>
              <a:t>La cual propuso un plan de estabilización económica, recomendando:</a:t>
            </a:r>
          </a:p>
          <a:p>
            <a:pPr>
              <a:buFont typeface="Wingdings" pitchFamily="2" charset="2"/>
              <a:buChar char="ü"/>
            </a:pPr>
            <a:r>
              <a:rPr lang="es-ES" altLang="es-CL"/>
              <a:t>Controlar la inflación.</a:t>
            </a:r>
          </a:p>
          <a:p>
            <a:pPr>
              <a:buFont typeface="Wingdings" pitchFamily="2" charset="2"/>
              <a:buChar char="ü"/>
            </a:pPr>
            <a:r>
              <a:rPr lang="es-ES" altLang="es-CL"/>
              <a:t>Disminución del gasto del estado.</a:t>
            </a:r>
          </a:p>
          <a:p>
            <a:pPr>
              <a:buFont typeface="Wingdings" pitchFamily="2" charset="2"/>
              <a:buChar char="ü"/>
            </a:pPr>
            <a:r>
              <a:rPr lang="es-ES" altLang="es-CL"/>
              <a:t>Limitación de la intervención económica del Estado.</a:t>
            </a:r>
          </a:p>
          <a:p>
            <a:pPr>
              <a:buFont typeface="Wingdings" pitchFamily="2" charset="2"/>
              <a:buChar char="ü"/>
            </a:pPr>
            <a:r>
              <a:rPr lang="es-ES" altLang="es-CL"/>
              <a:t>Apertura de la economía chilena a capitales externos (poner fin al proteccionismo)</a:t>
            </a:r>
          </a:p>
        </p:txBody>
      </p:sp>
      <p:sp>
        <p:nvSpPr>
          <p:cNvPr id="46084" name="4 Marcador de número de diapositiva">
            <a:extLst>
              <a:ext uri="{FF2B5EF4-FFF2-40B4-BE49-F238E27FC236}">
                <a16:creationId xmlns:a16="http://schemas.microsoft.com/office/drawing/2014/main" id="{358F32DA-AD73-6840-B6EA-02EFFB04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E6278B-0F07-4947-AC93-4E2015A990DC}" type="slidenum">
              <a:rPr lang="es-ES" altLang="es-CL" sz="1400">
                <a:latin typeface="Arial" panose="020B0604020202020204" pitchFamily="34" charset="0"/>
              </a:rPr>
              <a:pPr/>
              <a:t>31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Marcador de contenido">
            <a:extLst>
              <a:ext uri="{FF2B5EF4-FFF2-40B4-BE49-F238E27FC236}">
                <a16:creationId xmlns:a16="http://schemas.microsoft.com/office/drawing/2014/main" id="{C20F0E42-684F-524F-9578-D01BEA72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520825"/>
            <a:ext cx="7958138" cy="2482850"/>
          </a:xfrm>
        </p:spPr>
        <p:txBody>
          <a:bodyPr/>
          <a:lstStyle/>
          <a:p>
            <a:r>
              <a:rPr lang="es-ES" altLang="es-CL"/>
              <a:t>Estas propuestas fueron un claro intento de instaurar un régimen capitalista puro en Chile.</a:t>
            </a:r>
          </a:p>
          <a:p>
            <a:r>
              <a:rPr lang="es-ES" altLang="es-CL"/>
              <a:t>Medidas posteriormente fracasaran, por lo que el programa de la Misión Klein-Sack fue abandonado.</a:t>
            </a:r>
          </a:p>
          <a:p>
            <a:endParaRPr lang="es-ES" altLang="es-CL"/>
          </a:p>
        </p:txBody>
      </p:sp>
      <p:sp>
        <p:nvSpPr>
          <p:cNvPr id="47107" name="4 Marcador de número de diapositiva">
            <a:extLst>
              <a:ext uri="{FF2B5EF4-FFF2-40B4-BE49-F238E27FC236}">
                <a16:creationId xmlns:a16="http://schemas.microsoft.com/office/drawing/2014/main" id="{33CE5B2A-4D94-C642-BC66-3B1EA5EB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C359A8-6E81-A046-8639-9AD205452C18}" type="slidenum">
              <a:rPr lang="es-ES" altLang="es-CL" sz="1400">
                <a:latin typeface="Arial" panose="020B0604020202020204" pitchFamily="34" charset="0"/>
              </a:rPr>
              <a:pPr/>
              <a:t>32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>
            <a:extLst>
              <a:ext uri="{FF2B5EF4-FFF2-40B4-BE49-F238E27FC236}">
                <a16:creationId xmlns:a16="http://schemas.microsoft.com/office/drawing/2014/main" id="{249EBFC7-543C-524B-9BC4-47BCEB39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533400"/>
            <a:ext cx="8323263" cy="1143000"/>
          </a:xfrm>
        </p:spPr>
        <p:txBody>
          <a:bodyPr/>
          <a:lstStyle/>
          <a:p>
            <a:r>
              <a:rPr lang="es-ES" altLang="es-CL" sz="3200">
                <a:latin typeface="Calibri" panose="020F0502020204030204" pitchFamily="34" charset="0"/>
                <a:cs typeface="Calibri" panose="020F0502020204030204" pitchFamily="34" charset="0"/>
              </a:rPr>
              <a:t>Introducción a la época de los cambios estructurales (1958-1973)</a:t>
            </a:r>
          </a:p>
        </p:txBody>
      </p:sp>
      <p:sp>
        <p:nvSpPr>
          <p:cNvPr id="48131" name="2 Marcador de contenido">
            <a:extLst>
              <a:ext uri="{FF2B5EF4-FFF2-40B4-BE49-F238E27FC236}">
                <a16:creationId xmlns:a16="http://schemas.microsoft.com/office/drawing/2014/main" id="{C2255B3C-243D-3746-9A22-B24AE6B4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43100"/>
            <a:ext cx="8286750" cy="4114800"/>
          </a:xfrm>
        </p:spPr>
        <p:txBody>
          <a:bodyPr/>
          <a:lstStyle/>
          <a:p>
            <a:r>
              <a:rPr lang="es-ES" altLang="es-CL"/>
              <a:t>Desde 1958 a 1973, se caracterizo por la búsqueda de alternativas de desarrollo.</a:t>
            </a:r>
          </a:p>
          <a:p>
            <a:r>
              <a:rPr lang="es-ES" altLang="es-CL"/>
              <a:t>Fracaso de la solución capitalista de Carlos Ibáñez del Campo.</a:t>
            </a:r>
          </a:p>
          <a:p>
            <a:r>
              <a:rPr lang="es-ES" altLang="es-CL"/>
              <a:t>Permitió la Formulación de programas globales de gobierno, organizados en tres proyectos políticos-ideológicos claramente definidos: la derecha, centro y la izquierda.</a:t>
            </a:r>
          </a:p>
          <a:p>
            <a:endParaRPr lang="es-ES" alt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ECF55E0-9E26-6F4E-A66E-96F24ABBB1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85919432-6F95-49AD-A071-2125729BD9D7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48133" name="4 Marcador de número de diapositiva">
            <a:extLst>
              <a:ext uri="{FF2B5EF4-FFF2-40B4-BE49-F238E27FC236}">
                <a16:creationId xmlns:a16="http://schemas.microsoft.com/office/drawing/2014/main" id="{95566990-279F-744E-8112-AA0D650F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1E0D85-5CBF-2040-8AE4-6B4159753463}" type="slidenum">
              <a:rPr lang="es-ES" altLang="es-CL" sz="1400">
                <a:latin typeface="Arial" panose="020B0604020202020204" pitchFamily="34" charset="0"/>
              </a:rPr>
              <a:pPr/>
              <a:t>33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>
            <a:extLst>
              <a:ext uri="{FF2B5EF4-FFF2-40B4-BE49-F238E27FC236}">
                <a16:creationId xmlns:a16="http://schemas.microsoft.com/office/drawing/2014/main" id="{0D20E248-80F5-6C40-9A70-6ABDD262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398463"/>
            <a:ext cx="7958138" cy="1143000"/>
          </a:xfrm>
        </p:spPr>
        <p:txBody>
          <a:bodyPr/>
          <a:lstStyle/>
          <a:p>
            <a:pPr algn="ctr"/>
            <a:r>
              <a:rPr lang="es-ES" altLang="es-CL"/>
              <a:t>Cambios del panorama político</a:t>
            </a:r>
          </a:p>
        </p:txBody>
      </p:sp>
      <p:sp>
        <p:nvSpPr>
          <p:cNvPr id="49155" name="2 Marcador de contenido">
            <a:extLst>
              <a:ext uri="{FF2B5EF4-FFF2-40B4-BE49-F238E27FC236}">
                <a16:creationId xmlns:a16="http://schemas.microsoft.com/office/drawing/2014/main" id="{68E92CE4-8957-4346-9D8D-28AA0922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3350" y="1822450"/>
            <a:ext cx="5876925" cy="1935163"/>
          </a:xfrm>
        </p:spPr>
        <p:txBody>
          <a:bodyPr/>
          <a:lstStyle/>
          <a:p>
            <a:r>
              <a:rPr lang="es-ES" altLang="es-CL"/>
              <a:t>1956 se forma el FRAP (Frente de Acción Popular), coalición de Izquierda que reunía a </a:t>
            </a:r>
            <a:r>
              <a:rPr lang="es-ES" altLang="es-CL" b="1">
                <a:solidFill>
                  <a:srgbClr val="FF9966"/>
                </a:solidFill>
              </a:rPr>
              <a:t>socialistas y comunistas </a:t>
            </a:r>
            <a:r>
              <a:rPr lang="es-ES" altLang="es-CL"/>
              <a:t>en torno a la Figura de Salvador Allende.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6696270-DF73-D841-9BF7-33F499C0EE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85919432-6F95-49AD-A071-2125729BD9D7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49157" name="4 Marcador de número de diapositiva">
            <a:extLst>
              <a:ext uri="{FF2B5EF4-FFF2-40B4-BE49-F238E27FC236}">
                <a16:creationId xmlns:a16="http://schemas.microsoft.com/office/drawing/2014/main" id="{7658DDE5-7739-CC4F-9F1A-90280275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10ACFD-873B-524D-8C4B-1836DCDA04D1}" type="slidenum">
              <a:rPr lang="es-ES" altLang="es-CL" sz="1400">
                <a:latin typeface="Arial" panose="020B0604020202020204" pitchFamily="34" charset="0"/>
              </a:rPr>
              <a:pPr/>
              <a:t>34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49158" name="Picture 2" descr="http://fund-edlb.org/Galeria%20ExAlumnos/allende-01.jpg">
            <a:extLst>
              <a:ext uri="{FF2B5EF4-FFF2-40B4-BE49-F238E27FC236}">
                <a16:creationId xmlns:a16="http://schemas.microsoft.com/office/drawing/2014/main" id="{EB2D551A-B8DA-9146-9426-DF03FBF2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6188"/>
            <a:ext cx="2409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2 Marcador de contenido">
            <a:extLst>
              <a:ext uri="{FF2B5EF4-FFF2-40B4-BE49-F238E27FC236}">
                <a16:creationId xmlns:a16="http://schemas.microsoft.com/office/drawing/2014/main" id="{E002C99B-EB0F-B84D-93F3-57A23B066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5" y="2241550"/>
            <a:ext cx="5621338" cy="3140075"/>
          </a:xfrm>
        </p:spPr>
        <p:txBody>
          <a:bodyPr/>
          <a:lstStyle/>
          <a:p>
            <a:r>
              <a:rPr lang="es-ES" altLang="es-CL"/>
              <a:t>1957, La falange nacional se transforma en la Democracia Cristiana, con un proyecto político de centro.</a:t>
            </a:r>
          </a:p>
          <a:p>
            <a:r>
              <a:rPr lang="es-ES" altLang="es-CL"/>
              <a:t>Derecha (Partido Conservador y el Liberal)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1F793E2-84EB-F145-B363-80EE057C5F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85919432-6F95-49AD-A071-2125729BD9D7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0180" name="4 Marcador de número de diapositiva">
            <a:extLst>
              <a:ext uri="{FF2B5EF4-FFF2-40B4-BE49-F238E27FC236}">
                <a16:creationId xmlns:a16="http://schemas.microsoft.com/office/drawing/2014/main" id="{76D59BE5-32A9-034A-83D9-995C52ED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9D6ACF-65B5-D240-A147-5300AEE621C2}" type="slidenum">
              <a:rPr lang="es-ES" altLang="es-CL" sz="1400">
                <a:latin typeface="Arial" panose="020B0604020202020204" pitchFamily="34" charset="0"/>
              </a:rPr>
              <a:pPr/>
              <a:t>35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50181" name="Picture 2" descr="http://www.elmorrocotudo.cl/tmp_images/220/noticia_10995_normal.jpg">
            <a:extLst>
              <a:ext uri="{FF2B5EF4-FFF2-40B4-BE49-F238E27FC236}">
                <a16:creationId xmlns:a16="http://schemas.microsoft.com/office/drawing/2014/main" id="{40BF50B4-0F72-6448-AACE-F99BADCC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333"/>
          <a:stretch>
            <a:fillRect/>
          </a:stretch>
        </p:blipFill>
        <p:spPr bwMode="auto">
          <a:xfrm>
            <a:off x="503238" y="1665288"/>
            <a:ext cx="2157412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752DBC3-5804-EE42-A1A5-FA640E8A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050" y="2224088"/>
            <a:ext cx="5292725" cy="1143000"/>
          </a:xfrm>
        </p:spPr>
        <p:txBody>
          <a:bodyPr rtlCol="0">
            <a:normAutofit fontScale="90000"/>
          </a:bodyPr>
          <a:lstStyle/>
          <a:p>
            <a:pPr algn="ctr" defTabSz="457207" fontAlgn="auto">
              <a:spcAft>
                <a:spcPts val="0"/>
              </a:spcAft>
              <a:defRPr/>
            </a:pPr>
            <a:r>
              <a:rPr lang="es-ES" sz="4000"/>
              <a:t>Periodo de las reformas estructurales.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D830592-1BB0-F04A-A3C9-01AAE7E511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BF6068D8-CC44-41A0-A265-5D59D4399533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1204" name="4 Marcador de número de diapositiva">
            <a:extLst>
              <a:ext uri="{FF2B5EF4-FFF2-40B4-BE49-F238E27FC236}">
                <a16:creationId xmlns:a16="http://schemas.microsoft.com/office/drawing/2014/main" id="{1DD7E1B2-28AE-D143-8499-D01B2BC4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3C4916-6621-7E42-8ADC-FC3CC241570D}" type="slidenum">
              <a:rPr lang="es-ES" altLang="es-CL" sz="1400">
                <a:latin typeface="Arial" panose="020B0604020202020204" pitchFamily="34" charset="0"/>
              </a:rPr>
              <a:pPr/>
              <a:t>36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>
            <a:extLst>
              <a:ext uri="{FF2B5EF4-FFF2-40B4-BE49-F238E27FC236}">
                <a16:creationId xmlns:a16="http://schemas.microsoft.com/office/drawing/2014/main" id="{51DD8CB2-9F93-BA44-8CD2-BEB8D594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975" y="609600"/>
            <a:ext cx="7337425" cy="1143000"/>
          </a:xfrm>
        </p:spPr>
        <p:txBody>
          <a:bodyPr rtlCol="0">
            <a:normAutofit fontScale="90000"/>
          </a:bodyPr>
          <a:lstStyle/>
          <a:p>
            <a:pPr algn="ctr" defTabSz="457207" fontAlgn="auto">
              <a:spcAft>
                <a:spcPts val="0"/>
              </a:spcAft>
              <a:defRPr/>
            </a:pPr>
            <a:r>
              <a:rPr lang="es-ES" sz="3600">
                <a:solidFill>
                  <a:schemeClr val="tx1"/>
                </a:solidFill>
                <a:latin typeface="Trebuchet MS" panose="020B0603020202020204" pitchFamily="34" charset="0"/>
              </a:rPr>
              <a:t> JORGE ALESSANDRI R.</a:t>
            </a:r>
            <a:br>
              <a:rPr lang="es-ES" sz="360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s-ES" sz="3600">
                <a:solidFill>
                  <a:schemeClr val="tx1"/>
                </a:solidFill>
                <a:latin typeface="Trebuchet MS" panose="020B0603020202020204" pitchFamily="34" charset="0"/>
              </a:rPr>
              <a:t>(1958 – 1964)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52227" name="2 Marcador de contenido">
            <a:extLst>
              <a:ext uri="{FF2B5EF4-FFF2-40B4-BE49-F238E27FC236}">
                <a16:creationId xmlns:a16="http://schemas.microsoft.com/office/drawing/2014/main" id="{D5F56441-8991-AD43-8AC8-53DF625F6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676400"/>
            <a:ext cx="6827837" cy="4527550"/>
          </a:xfrm>
        </p:spPr>
        <p:txBody>
          <a:bodyPr/>
          <a:lstStyle/>
          <a:p>
            <a:r>
              <a:rPr lang="es-ES" altLang="es-CL" i="1">
                <a:latin typeface="Trebuchet MS" panose="020B0703020202090204" pitchFamily="34" charset="0"/>
              </a:rPr>
              <a:t>“La revolución de los gerentes”</a:t>
            </a:r>
            <a:r>
              <a:rPr lang="es-ES" altLang="es-CL">
                <a:latin typeface="Trebuchet MS" panose="020B0703020202090204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es-ES" altLang="es-CL">
                <a:latin typeface="Trebuchet MS" panose="020B0703020202090204" pitchFamily="34" charset="0"/>
              </a:rPr>
              <a:t>Intentó dar una </a:t>
            </a:r>
            <a:r>
              <a:rPr lang="es-ES" altLang="es-CL">
                <a:solidFill>
                  <a:srgbClr val="FF0000"/>
                </a:solidFill>
                <a:latin typeface="Trebuchet MS" panose="020B0703020202090204" pitchFamily="34" charset="0"/>
              </a:rPr>
              <a:t>solución de corte liberal.</a:t>
            </a:r>
            <a:endParaRPr lang="es-ES" altLang="es-CL" i="1">
              <a:solidFill>
                <a:srgbClr val="FF0000"/>
              </a:solidFill>
              <a:latin typeface="Trebuchet MS" panose="020B070302020209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" altLang="es-CL">
                <a:latin typeface="Trebuchet MS" panose="020B0703020202090204" pitchFamily="34" charset="0"/>
              </a:rPr>
              <a:t>Se pondría énfasis en el </a:t>
            </a:r>
            <a:r>
              <a:rPr lang="es-ES" altLang="es-CL">
                <a:solidFill>
                  <a:srgbClr val="FF0000"/>
                </a:solidFill>
                <a:latin typeface="Trebuchet MS" panose="020B0703020202090204" pitchFamily="34" charset="0"/>
              </a:rPr>
              <a:t>comercio exterior, privilegiando al sector exportador </a:t>
            </a:r>
            <a:r>
              <a:rPr lang="es-ES" altLang="es-CL">
                <a:latin typeface="Trebuchet MS" panose="020B0703020202090204" pitchFamily="34" charset="0"/>
              </a:rPr>
              <a:t>y a la </a:t>
            </a:r>
            <a:r>
              <a:rPr lang="es-ES" altLang="es-CL">
                <a:solidFill>
                  <a:srgbClr val="FF0000"/>
                </a:solidFill>
                <a:latin typeface="Trebuchet MS" panose="020B0703020202090204" pitchFamily="34" charset="0"/>
              </a:rPr>
              <a:t>iniciativa privada.</a:t>
            </a:r>
          </a:p>
          <a:p>
            <a:pPr algn="just">
              <a:lnSpc>
                <a:spcPct val="90000"/>
              </a:lnSpc>
            </a:pPr>
            <a:r>
              <a:rPr lang="es-ES" altLang="es-CL">
                <a:solidFill>
                  <a:srgbClr val="FF0000"/>
                </a:solidFill>
                <a:latin typeface="Trebuchet MS" panose="020B0703020202090204" pitchFamily="34" charset="0"/>
              </a:rPr>
              <a:t>El Estado debía apoyar la producción</a:t>
            </a:r>
            <a:r>
              <a:rPr lang="es-ES" altLang="es-CL">
                <a:latin typeface="Trebuchet MS" panose="020B0703020202090204" pitchFamily="34" charset="0"/>
              </a:rPr>
              <a:t>, sin dejar de lado su labor productiva.</a:t>
            </a:r>
          </a:p>
          <a:p>
            <a:pPr algn="just">
              <a:lnSpc>
                <a:spcPct val="90000"/>
              </a:lnSpc>
            </a:pPr>
            <a:r>
              <a:rPr lang="es-ES" altLang="es-CL">
                <a:latin typeface="Trebuchet MS" panose="020B0703020202090204" pitchFamily="34" charset="0"/>
              </a:rPr>
              <a:t>Se logró controlar la inflación en sus primeros años, pero a principios de los años “60”.</a:t>
            </a:r>
          </a:p>
          <a:p>
            <a:endParaRPr lang="es-ES" alt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913A789-D53A-754D-874F-947E4957C7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BF6068D8-CC44-41A0-A265-5D59D4399533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2229" name="4 Marcador de número de diapositiva">
            <a:extLst>
              <a:ext uri="{FF2B5EF4-FFF2-40B4-BE49-F238E27FC236}">
                <a16:creationId xmlns:a16="http://schemas.microsoft.com/office/drawing/2014/main" id="{CADB2B84-D047-6F4F-8ECF-F9495C5D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0462AB-3277-464F-905F-9EDA3088948A}" type="slidenum">
              <a:rPr lang="es-ES" altLang="es-CL" sz="1400">
                <a:latin typeface="Arial" panose="020B0604020202020204" pitchFamily="34" charset="0"/>
              </a:rPr>
              <a:pPr/>
              <a:t>37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52230" name="Picture 2" descr="http://www.uchile.cl/image.jsp?document=4785&amp;property=image&amp;index=0">
            <a:extLst>
              <a:ext uri="{FF2B5EF4-FFF2-40B4-BE49-F238E27FC236}">
                <a16:creationId xmlns:a16="http://schemas.microsoft.com/office/drawing/2014/main" id="{ADD84F32-F16A-8240-A11B-9C13A59C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5180" r="19899" b="9346"/>
          <a:stretch>
            <a:fillRect/>
          </a:stretch>
        </p:blipFill>
        <p:spPr bwMode="auto">
          <a:xfrm>
            <a:off x="7310438" y="1238250"/>
            <a:ext cx="15779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>
            <a:extLst>
              <a:ext uri="{FF2B5EF4-FFF2-40B4-BE49-F238E27FC236}">
                <a16:creationId xmlns:a16="http://schemas.microsoft.com/office/drawing/2014/main" id="{62809E55-F764-0441-9432-54ACF81F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88" y="471488"/>
            <a:ext cx="6096000" cy="1143000"/>
          </a:xfrm>
        </p:spPr>
        <p:txBody>
          <a:bodyPr/>
          <a:lstStyle/>
          <a:p>
            <a:pPr algn="ctr"/>
            <a:r>
              <a:rPr lang="es-ES" altLang="es-CL"/>
              <a:t>Obras</a:t>
            </a:r>
          </a:p>
        </p:txBody>
      </p:sp>
      <p:sp>
        <p:nvSpPr>
          <p:cNvPr id="53251" name="2 Marcador de contenido">
            <a:extLst>
              <a:ext uri="{FF2B5EF4-FFF2-40B4-BE49-F238E27FC236}">
                <a16:creationId xmlns:a16="http://schemas.microsoft.com/office/drawing/2014/main" id="{217F5EAC-399C-474A-A8B6-CA0392AEC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6863"/>
            <a:ext cx="7959725" cy="27019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altLang="es-CL">
                <a:solidFill>
                  <a:srgbClr val="FF9966"/>
                </a:solidFill>
              </a:rPr>
              <a:t>Inicio de la </a:t>
            </a:r>
            <a:r>
              <a:rPr lang="es-ES" altLang="es-CL">
                <a:solidFill>
                  <a:srgbClr val="FF9966"/>
                </a:solidFill>
                <a:latin typeface="Trebuchet MS" panose="020B0703020202090204" pitchFamily="34" charset="0"/>
              </a:rPr>
              <a:t>Reforma Agraria (1962) (</a:t>
            </a:r>
            <a:r>
              <a:rPr lang="es-ES" altLang="es-CL" i="1">
                <a:solidFill>
                  <a:srgbClr val="FF9966"/>
                </a:solidFill>
                <a:latin typeface="Trebuchet MS" panose="020B0703020202090204" pitchFamily="34" charset="0"/>
              </a:rPr>
              <a:t>Reforma de macetero</a:t>
            </a:r>
            <a:r>
              <a:rPr lang="es-ES" altLang="es-CL">
                <a:solidFill>
                  <a:srgbClr val="FF9966"/>
                </a:solidFill>
                <a:latin typeface="Trebuchet MS" panose="020B0703020202090204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s-ES" altLang="es-CL">
                <a:solidFill>
                  <a:srgbClr val="FF9966"/>
                </a:solidFill>
                <a:latin typeface="Trebuchet MS" panose="020B0703020202090204" pitchFamily="34" charset="0"/>
              </a:rPr>
              <a:t>Es parte de la alianza por el progreso.</a:t>
            </a:r>
          </a:p>
          <a:p>
            <a:pPr>
              <a:buFont typeface="Wingdings" pitchFamily="2" charset="2"/>
              <a:buChar char="Ø"/>
            </a:pPr>
            <a:r>
              <a:rPr lang="es-ES" altLang="es-CL">
                <a:latin typeface="Trebuchet MS" panose="020B0703020202090204" pitchFamily="34" charset="0"/>
              </a:rPr>
              <a:t>Para llevarla a efecto, se creó la </a:t>
            </a:r>
            <a:r>
              <a:rPr lang="es-ES" altLang="es-CL">
                <a:solidFill>
                  <a:srgbClr val="FF9966"/>
                </a:solidFill>
                <a:latin typeface="Trebuchet MS" panose="020B0703020202090204" pitchFamily="34" charset="0"/>
              </a:rPr>
              <a:t>Corporación de la Reforma Agraria </a:t>
            </a:r>
            <a:r>
              <a:rPr lang="es-ES" altLang="es-CL">
                <a:latin typeface="Trebuchet MS" panose="020B0703020202090204" pitchFamily="34" charset="0"/>
              </a:rPr>
              <a:t>(CORA) y el </a:t>
            </a:r>
            <a:r>
              <a:rPr lang="es-ES" altLang="es-CL">
                <a:solidFill>
                  <a:srgbClr val="FF9966"/>
                </a:solidFill>
                <a:latin typeface="Trebuchet MS" panose="020B0703020202090204" pitchFamily="34" charset="0"/>
              </a:rPr>
              <a:t>Instituto de Desarrollo Agropecuario </a:t>
            </a:r>
            <a:r>
              <a:rPr lang="es-ES" altLang="es-CL">
                <a:latin typeface="Trebuchet MS" panose="020B0703020202090204" pitchFamily="34" charset="0"/>
              </a:rPr>
              <a:t>(INDAP).</a:t>
            </a:r>
          </a:p>
          <a:p>
            <a:pPr>
              <a:buFont typeface="Wingdings" pitchFamily="2" charset="2"/>
              <a:buChar char="Ø"/>
            </a:pPr>
            <a:endParaRPr lang="es-ES" altLang="es-CL">
              <a:solidFill>
                <a:srgbClr val="FF0000"/>
              </a:solidFill>
              <a:latin typeface="Trebuchet MS" panose="020B070302020209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" altLang="es-CL">
              <a:solidFill>
                <a:srgbClr val="FF0000"/>
              </a:solidFill>
            </a:endParaRP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E2FAAA0-2A83-EB4D-9298-29B9B26160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BF6068D8-CC44-41A0-A265-5D59D4399533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3253" name="4 Marcador de número de diapositiva">
            <a:extLst>
              <a:ext uri="{FF2B5EF4-FFF2-40B4-BE49-F238E27FC236}">
                <a16:creationId xmlns:a16="http://schemas.microsoft.com/office/drawing/2014/main" id="{A92CE012-C005-E94F-B223-24F4CEE9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54E8B7-C86D-654F-8D24-45498D805F33}" type="slidenum">
              <a:rPr lang="es-ES" altLang="es-CL" sz="1400">
                <a:latin typeface="Arial" panose="020B0604020202020204" pitchFamily="34" charset="0"/>
              </a:rPr>
              <a:pPr/>
              <a:t>38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>
            <a:extLst>
              <a:ext uri="{FF2B5EF4-FFF2-40B4-BE49-F238E27FC236}">
                <a16:creationId xmlns:a16="http://schemas.microsoft.com/office/drawing/2014/main" id="{2849E3FA-C47F-9F4C-89EB-56BB44D0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3" y="288925"/>
            <a:ext cx="8104187" cy="1314450"/>
          </a:xfrm>
        </p:spPr>
        <p:txBody>
          <a:bodyPr/>
          <a:lstStyle/>
          <a:p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Eduardo Frei Montalva</a:t>
            </a:r>
            <a:b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 (1964 – 1970)</a:t>
            </a:r>
          </a:p>
        </p:txBody>
      </p:sp>
      <p:sp>
        <p:nvSpPr>
          <p:cNvPr id="54275" name="2 Marcador de contenido">
            <a:extLst>
              <a:ext uri="{FF2B5EF4-FFF2-40B4-BE49-F238E27FC236}">
                <a16:creationId xmlns:a16="http://schemas.microsoft.com/office/drawing/2014/main" id="{1CFC7A22-3B17-9743-84BF-D3D6DB16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63" y="2344738"/>
            <a:ext cx="5878512" cy="41624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altLang="es-CL"/>
              <a:t>Estableció el principio de “Revolución en Libertad”</a:t>
            </a:r>
          </a:p>
          <a:p>
            <a:pPr>
              <a:buFont typeface="Wingdings" pitchFamily="2" charset="2"/>
              <a:buChar char="Ø"/>
            </a:pPr>
            <a:r>
              <a:rPr lang="es-ES" altLang="es-CL"/>
              <a:t>Profundización de la reforma Agraria.</a:t>
            </a:r>
          </a:p>
          <a:p>
            <a:pPr>
              <a:buFont typeface="Wingdings" pitchFamily="2" charset="2"/>
              <a:buChar char="Ø"/>
            </a:pPr>
            <a:r>
              <a:rPr lang="es-ES" altLang="es-CL"/>
              <a:t>Chilenización del cobre.</a:t>
            </a:r>
          </a:p>
          <a:p>
            <a:pPr>
              <a:buFont typeface="Wingdings" pitchFamily="2" charset="2"/>
              <a:buChar char="Ø"/>
            </a:pPr>
            <a:r>
              <a:rPr lang="es-ES" altLang="es-CL"/>
              <a:t>Programa de promoción popular.</a:t>
            </a:r>
          </a:p>
          <a:p>
            <a:pPr>
              <a:buFont typeface="Wingdings" pitchFamily="2" charset="2"/>
              <a:buChar char="Ø"/>
            </a:pPr>
            <a:r>
              <a:rPr lang="es-ES" altLang="es-CL"/>
              <a:t>Reforma Universitaria</a:t>
            </a:r>
          </a:p>
          <a:p>
            <a:pPr>
              <a:buFont typeface="Wingdings" pitchFamily="2" charset="2"/>
              <a:buChar char="Ø"/>
            </a:pPr>
            <a:r>
              <a:rPr lang="es-ES" altLang="es-CL"/>
              <a:t>Reforma a la educación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3B95797-736B-FE49-8AAC-1938CEF88B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BF6068D8-CC44-41A0-A265-5D59D4399533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4277" name="4 Marcador de número de diapositiva">
            <a:extLst>
              <a:ext uri="{FF2B5EF4-FFF2-40B4-BE49-F238E27FC236}">
                <a16:creationId xmlns:a16="http://schemas.microsoft.com/office/drawing/2014/main" id="{E78EFF70-FDC6-274F-97E5-33861E87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1698B6-7232-6D44-9D4A-8FA05024FD59}" type="slidenum">
              <a:rPr lang="es-ES" altLang="es-CL" sz="1400">
                <a:latin typeface="Arial" panose="020B0604020202020204" pitchFamily="34" charset="0"/>
              </a:rPr>
              <a:pPr/>
              <a:t>39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54278" name="Picture 2" descr="http://coop.altavoz.net/p4_noticias/imag/contingencias/home_frei.jpg">
            <a:extLst>
              <a:ext uri="{FF2B5EF4-FFF2-40B4-BE49-F238E27FC236}">
                <a16:creationId xmlns:a16="http://schemas.microsoft.com/office/drawing/2014/main" id="{8C49AD4A-68CD-864D-B5C3-8283CC81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055688"/>
            <a:ext cx="2357437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>
            <a:extLst>
              <a:ext uri="{FF2B5EF4-FFF2-40B4-BE49-F238E27FC236}">
                <a16:creationId xmlns:a16="http://schemas.microsoft.com/office/drawing/2014/main" id="{2078E5CA-23A4-094D-B801-B30835967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4988" y="398463"/>
            <a:ext cx="5840412" cy="730250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s-ES" sz="3600"/>
              <a:t>El Frente Popular  y los gobiernos radicales.</a:t>
            </a:r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DE976605-184D-3140-BC8F-5EFD69DA2A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19400" y="1347788"/>
            <a:ext cx="6096000" cy="5148262"/>
          </a:xfrm>
        </p:spPr>
        <p:txBody>
          <a:bodyPr/>
          <a:lstStyle/>
          <a:p>
            <a:pPr algn="just"/>
            <a:r>
              <a:rPr lang="es-ES" altLang="es-CL">
                <a:latin typeface="Arial Narrow" panose="020B0604020202020204" pitchFamily="34" charset="0"/>
              </a:rPr>
              <a:t>Esta estrategia fue seguida por Francia, España y Chile.</a:t>
            </a:r>
          </a:p>
          <a:p>
            <a:pPr algn="just"/>
            <a:endParaRPr lang="es-ES" altLang="es-CL">
              <a:latin typeface="Arial Narrow" panose="020B0604020202020204" pitchFamily="34" charset="0"/>
            </a:endParaRPr>
          </a:p>
          <a:p>
            <a:pPr algn="just"/>
            <a:r>
              <a:rPr lang="es-ES" altLang="es-CL">
                <a:latin typeface="Arial Narrow" panose="020B0604020202020204" pitchFamily="34" charset="0"/>
              </a:rPr>
              <a:t>Caso Chileno:</a:t>
            </a:r>
          </a:p>
          <a:p>
            <a:pPr algn="just"/>
            <a:r>
              <a:rPr lang="es-ES" altLang="es-CL">
                <a:latin typeface="Arial Narrow" panose="020B0604020202020204" pitchFamily="34" charset="0"/>
              </a:rPr>
              <a:t>En </a:t>
            </a:r>
            <a:r>
              <a:rPr lang="es-ES" altLang="es-CL">
                <a:solidFill>
                  <a:srgbClr val="FF0000"/>
                </a:solidFill>
                <a:latin typeface="Arial Narrow" panose="020B0604020202020204" pitchFamily="34" charset="0"/>
              </a:rPr>
              <a:t>1936</a:t>
            </a:r>
            <a:r>
              <a:rPr lang="es-ES" altLang="es-CL">
                <a:latin typeface="Arial Narrow" panose="020B0604020202020204" pitchFamily="34" charset="0"/>
              </a:rPr>
              <a:t> nace el frente popular chileno, el cual se compondrá de los Partidos:</a:t>
            </a:r>
          </a:p>
          <a:p>
            <a:pPr algn="just">
              <a:buFont typeface="Wingdings" pitchFamily="2" charset="2"/>
              <a:buChar char="ü"/>
            </a:pPr>
            <a:r>
              <a:rPr lang="es-ES" altLang="es-CL">
                <a:latin typeface="Arial Narrow" panose="020B0604020202020204" pitchFamily="34" charset="0"/>
              </a:rPr>
              <a:t>Radical.</a:t>
            </a:r>
          </a:p>
          <a:p>
            <a:pPr algn="just">
              <a:buFont typeface="Wingdings" pitchFamily="2" charset="2"/>
              <a:buChar char="ü"/>
            </a:pPr>
            <a:r>
              <a:rPr lang="es-ES" altLang="es-CL">
                <a:latin typeface="Arial Narrow" panose="020B0604020202020204" pitchFamily="34" charset="0"/>
              </a:rPr>
              <a:t>Comunista.</a:t>
            </a:r>
          </a:p>
          <a:p>
            <a:pPr algn="just">
              <a:buFont typeface="Wingdings" pitchFamily="2" charset="2"/>
              <a:buChar char="ü"/>
            </a:pPr>
            <a:r>
              <a:rPr lang="es-ES" altLang="es-CL">
                <a:latin typeface="Arial Narrow" panose="020B0604020202020204" pitchFamily="34" charset="0"/>
              </a:rPr>
              <a:t>Socialista.</a:t>
            </a:r>
          </a:p>
          <a:p>
            <a:pPr algn="just">
              <a:buFont typeface="Wingdings" pitchFamily="2" charset="2"/>
              <a:buChar char="ü"/>
            </a:pPr>
            <a:r>
              <a:rPr lang="es-ES" altLang="es-CL">
                <a:latin typeface="Arial Narrow" panose="020B0604020202020204" pitchFamily="34" charset="0"/>
              </a:rPr>
              <a:t>Demócrata.</a:t>
            </a:r>
            <a:r>
              <a:rPr lang="es-ES" altLang="es-CL"/>
              <a:t> 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68D62B7-3356-2F4F-B115-7EC54FCCEB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A2E7D879-CAC3-47CC-B4FB-8432027BE368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11269" name="5 Marcador de número de diapositiva">
            <a:extLst>
              <a:ext uri="{FF2B5EF4-FFF2-40B4-BE49-F238E27FC236}">
                <a16:creationId xmlns:a16="http://schemas.microsoft.com/office/drawing/2014/main" id="{182174C7-FA26-8141-90FD-112B2CE1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412731-1430-BC49-BB51-7DFE4F4D7DD1}" type="slidenum">
              <a:rPr lang="es-ES" altLang="es-CL" sz="1400">
                <a:latin typeface="Arial" panose="020B0604020202020204" pitchFamily="34" charset="0"/>
              </a:rPr>
              <a:pPr/>
              <a:t>4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11270" name="Picture 9" descr="Imagen:LocationSpain.svg">
            <a:hlinkClick r:id="rId3"/>
            <a:extLst>
              <a:ext uri="{FF2B5EF4-FFF2-40B4-BE49-F238E27FC236}">
                <a16:creationId xmlns:a16="http://schemas.microsoft.com/office/drawing/2014/main" id="{7F362EA6-645E-B34F-A4C5-D10BFD3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3" t="2875" r="15186" b="20457"/>
          <a:stretch>
            <a:fillRect/>
          </a:stretch>
        </p:blipFill>
        <p:spPr bwMode="auto">
          <a:xfrm>
            <a:off x="0" y="581025"/>
            <a:ext cx="30670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Imagen:LocationChile.svg">
            <a:hlinkClick r:id="rId5"/>
            <a:extLst>
              <a:ext uri="{FF2B5EF4-FFF2-40B4-BE49-F238E27FC236}">
                <a16:creationId xmlns:a16="http://schemas.microsoft.com/office/drawing/2014/main" id="{50E8C5E3-2746-B44A-A644-B642CDED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2" t="16292" r="30521"/>
          <a:stretch>
            <a:fillRect/>
          </a:stretch>
        </p:blipFill>
        <p:spPr bwMode="auto">
          <a:xfrm>
            <a:off x="263525" y="3668713"/>
            <a:ext cx="1862138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8 Elipse">
            <a:extLst>
              <a:ext uri="{FF2B5EF4-FFF2-40B4-BE49-F238E27FC236}">
                <a16:creationId xmlns:a16="http://schemas.microsoft.com/office/drawing/2014/main" id="{2AE66C43-D416-AC4F-B485-49377FBF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1201738"/>
            <a:ext cx="731837" cy="693737"/>
          </a:xfrm>
          <a:prstGeom prst="ellipse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CL" sz="1800">
                <a:solidFill>
                  <a:srgbClr val="FF0000"/>
                </a:solidFill>
              </a:rPr>
              <a:t>   1</a:t>
            </a:r>
          </a:p>
        </p:txBody>
      </p:sp>
      <p:sp>
        <p:nvSpPr>
          <p:cNvPr id="11273" name="9 Elipse">
            <a:extLst>
              <a:ext uri="{FF2B5EF4-FFF2-40B4-BE49-F238E27FC236}">
                <a16:creationId xmlns:a16="http://schemas.microsoft.com/office/drawing/2014/main" id="{10C0BC02-3B93-2A48-9999-E7BF6FFDB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406650"/>
            <a:ext cx="731838" cy="693738"/>
          </a:xfrm>
          <a:prstGeom prst="ellipse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CL" sz="1800"/>
              <a:t>   2</a:t>
            </a:r>
          </a:p>
        </p:txBody>
      </p:sp>
      <p:sp>
        <p:nvSpPr>
          <p:cNvPr id="11" name="10 Elipse">
            <a:extLst>
              <a:ext uri="{FF2B5EF4-FFF2-40B4-BE49-F238E27FC236}">
                <a16:creationId xmlns:a16="http://schemas.microsoft.com/office/drawing/2014/main" id="{1948AD51-8241-1340-9CF7-894B499C5731}"/>
              </a:ext>
            </a:extLst>
          </p:cNvPr>
          <p:cNvSpPr/>
          <p:nvPr/>
        </p:nvSpPr>
        <p:spPr bwMode="auto">
          <a:xfrm>
            <a:off x="738188" y="4670425"/>
            <a:ext cx="731837" cy="693738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s-ES" sz="1800" dirty="0">
                <a:solidFill>
                  <a:schemeClr val="accent4">
                    <a:lumMod val="10000"/>
                  </a:schemeClr>
                </a:solidFill>
                <a:latin typeface="Times New Roman" charset="0"/>
              </a:rPr>
              <a:t>   3</a:t>
            </a: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>
            <a:extLst>
              <a:ext uri="{FF2B5EF4-FFF2-40B4-BE49-F238E27FC236}">
                <a16:creationId xmlns:a16="http://schemas.microsoft.com/office/drawing/2014/main" id="{B83E27EA-D183-4347-BBD0-66466C40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1025"/>
            <a:ext cx="7958138" cy="1143000"/>
          </a:xfrm>
        </p:spPr>
        <p:txBody>
          <a:bodyPr/>
          <a:lstStyle/>
          <a:p>
            <a:pPr algn="ctr"/>
            <a:r>
              <a:rPr lang="es-ES" altLang="es-CL"/>
              <a:t>La Reforma Agraria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7FC326C-195B-EB4E-967D-B61A258A0E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BF6068D8-CC44-41A0-A265-5D59D4399533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5300" name="4 Marcador de número de diapositiva">
            <a:extLst>
              <a:ext uri="{FF2B5EF4-FFF2-40B4-BE49-F238E27FC236}">
                <a16:creationId xmlns:a16="http://schemas.microsoft.com/office/drawing/2014/main" id="{E41B7E8D-4998-F040-B2AD-5EED29E4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634E6B-7C83-BD46-BE11-38C1EA269623}" type="slidenum">
              <a:rPr lang="es-ES" altLang="es-CL" sz="1400">
                <a:latin typeface="Arial" panose="020B0604020202020204" pitchFamily="34" charset="0"/>
              </a:rPr>
              <a:pPr/>
              <a:t>40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55301" name="Picture 8" descr="Lámina">
            <a:extLst>
              <a:ext uri="{FF2B5EF4-FFF2-40B4-BE49-F238E27FC236}">
                <a16:creationId xmlns:a16="http://schemas.microsoft.com/office/drawing/2014/main" id="{E0C1BB0F-89B6-C84E-ABDB-4E77BA03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4010025"/>
            <a:ext cx="43529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2" descr="http://www.elhabanero.cubaweb.cu/2004/mayo/nro975_04may/reforma.jpg">
            <a:extLst>
              <a:ext uri="{FF2B5EF4-FFF2-40B4-BE49-F238E27FC236}">
                <a16:creationId xmlns:a16="http://schemas.microsoft.com/office/drawing/2014/main" id="{B25139CF-F727-5F4C-9DDC-A17D0DB0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457325"/>
            <a:ext cx="37607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0" descr="Lámina">
            <a:extLst>
              <a:ext uri="{FF2B5EF4-FFF2-40B4-BE49-F238E27FC236}">
                <a16:creationId xmlns:a16="http://schemas.microsoft.com/office/drawing/2014/main" id="{CBA36D48-A27F-B949-A6F2-5ECB073B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493838"/>
            <a:ext cx="43529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>
            <a:extLst>
              <a:ext uri="{FF2B5EF4-FFF2-40B4-BE49-F238E27FC236}">
                <a16:creationId xmlns:a16="http://schemas.microsoft.com/office/drawing/2014/main" id="{24F7EDE4-4099-384E-8F92-CC17AE37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38" y="617538"/>
            <a:ext cx="7593012" cy="1143000"/>
          </a:xfrm>
        </p:spPr>
        <p:txBody>
          <a:bodyPr/>
          <a:lstStyle/>
          <a:p>
            <a:pPr algn="ctr"/>
            <a:r>
              <a:rPr lang="es-ES" altLang="es-CL"/>
              <a:t>Chilenización del Cobre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2326434-1CE9-5243-AFAE-252026DF83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BF6068D8-CC44-41A0-A265-5D59D4399533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6324" name="4 Marcador de número de diapositiva">
            <a:extLst>
              <a:ext uri="{FF2B5EF4-FFF2-40B4-BE49-F238E27FC236}">
                <a16:creationId xmlns:a16="http://schemas.microsoft.com/office/drawing/2014/main" id="{7FBF7E36-307D-6E41-AE27-612D9273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38EF6C-02D4-B841-9FC1-BA2CC305612A}" type="slidenum">
              <a:rPr lang="es-ES" altLang="es-CL" sz="1400">
                <a:latin typeface="Arial" panose="020B0604020202020204" pitchFamily="34" charset="0"/>
              </a:rPr>
              <a:pPr/>
              <a:t>41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56325" name="Picture 3" descr="Chilenización del cobre ">
            <a:extLst>
              <a:ext uri="{FF2B5EF4-FFF2-40B4-BE49-F238E27FC236}">
                <a16:creationId xmlns:a16="http://schemas.microsoft.com/office/drawing/2014/main" id="{DBD850DB-CF1D-3645-AB4A-7CE64F41C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676400"/>
            <a:ext cx="41624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 descr="http://www.mining-technology.com/projects/radomiro/images/image_2.jpg">
            <a:extLst>
              <a:ext uri="{FF2B5EF4-FFF2-40B4-BE49-F238E27FC236}">
                <a16:creationId xmlns:a16="http://schemas.microsoft.com/office/drawing/2014/main" id="{20C35ADD-28D2-3349-8089-CED87A06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676400"/>
            <a:ext cx="4762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>
            <a:extLst>
              <a:ext uri="{FF2B5EF4-FFF2-40B4-BE49-F238E27FC236}">
                <a16:creationId xmlns:a16="http://schemas.microsoft.com/office/drawing/2014/main" id="{6C5C709C-2CD6-7E4C-B4EE-99F98119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617538"/>
            <a:ext cx="8067675" cy="1143000"/>
          </a:xfrm>
        </p:spPr>
        <p:txBody>
          <a:bodyPr/>
          <a:lstStyle/>
          <a:p>
            <a:pPr algn="ctr"/>
            <a:r>
              <a:rPr lang="es-ES" altLang="es-CL"/>
              <a:t>Promoción Popular</a:t>
            </a:r>
          </a:p>
        </p:txBody>
      </p:sp>
      <p:sp>
        <p:nvSpPr>
          <p:cNvPr id="57347" name="2 Marcador de contenido">
            <a:extLst>
              <a:ext uri="{FF2B5EF4-FFF2-40B4-BE49-F238E27FC236}">
                <a16:creationId xmlns:a16="http://schemas.microsoft.com/office/drawing/2014/main" id="{F7ECB6D2-ECAB-0946-878F-BB6EB67F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493838"/>
            <a:ext cx="8361363" cy="1643062"/>
          </a:xfrm>
        </p:spPr>
        <p:txBody>
          <a:bodyPr/>
          <a:lstStyle/>
          <a:p>
            <a:r>
              <a:rPr lang="es-ES" altLang="es-CL"/>
              <a:t>Tenía como objetivo generar espacios de participación, en la vida pública, a los grupos marginados.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2B0D859-A47B-F043-ACC3-631AE1D0AC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BF6068D8-CC44-41A0-A265-5D59D4399533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7349" name="4 Marcador de número de diapositiva">
            <a:extLst>
              <a:ext uri="{FF2B5EF4-FFF2-40B4-BE49-F238E27FC236}">
                <a16:creationId xmlns:a16="http://schemas.microsoft.com/office/drawing/2014/main" id="{78E76B9C-F98B-0B4E-B1AA-E649B040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64BF08-ED72-1C45-9A95-16EA0A7712D7}" type="slidenum">
              <a:rPr lang="es-ES" altLang="es-CL" sz="1400">
                <a:latin typeface="Arial" panose="020B0604020202020204" pitchFamily="34" charset="0"/>
              </a:rPr>
              <a:pPr/>
              <a:t>42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57350" name="Picture 2" descr="http://www.elamaule.cl/tmp_images/178/noticia_8896_normal.jpg">
            <a:extLst>
              <a:ext uri="{FF2B5EF4-FFF2-40B4-BE49-F238E27FC236}">
                <a16:creationId xmlns:a16="http://schemas.microsoft.com/office/drawing/2014/main" id="{8DCF28B1-F037-B14B-8710-5BA82931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100388"/>
            <a:ext cx="3810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4" descr="http://www.expreso.ec/especial_gye/images/especial18.jpg">
            <a:extLst>
              <a:ext uri="{FF2B5EF4-FFF2-40B4-BE49-F238E27FC236}">
                <a16:creationId xmlns:a16="http://schemas.microsoft.com/office/drawing/2014/main" id="{D1ABB251-FD9F-2147-9754-B7BFA38D1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3027363"/>
            <a:ext cx="38338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>
            <a:extLst>
              <a:ext uri="{FF2B5EF4-FFF2-40B4-BE49-F238E27FC236}">
                <a16:creationId xmlns:a16="http://schemas.microsoft.com/office/drawing/2014/main" id="{523A04CD-52EE-3C42-AF7A-49AA6F8F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609600"/>
            <a:ext cx="8359775" cy="1143000"/>
          </a:xfrm>
        </p:spPr>
        <p:txBody>
          <a:bodyPr/>
          <a:lstStyle/>
          <a:p>
            <a:pPr algn="ctr"/>
            <a:r>
              <a:rPr lang="es-ES" altLang="es-CL"/>
              <a:t>Reforma universitaria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4AB5DCD-B917-5C4B-AB75-FCA7296FB0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BF6068D8-CC44-41A0-A265-5D59D4399533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8372" name="4 Marcador de número de diapositiva">
            <a:extLst>
              <a:ext uri="{FF2B5EF4-FFF2-40B4-BE49-F238E27FC236}">
                <a16:creationId xmlns:a16="http://schemas.microsoft.com/office/drawing/2014/main" id="{1AFE0CCC-C587-3A46-A2D8-87003162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527704-F90E-A04E-B90A-4DD576C80453}" type="slidenum">
              <a:rPr lang="es-ES" altLang="es-CL" sz="1400">
                <a:latin typeface="Arial" panose="020B0604020202020204" pitchFamily="34" charset="0"/>
              </a:rPr>
              <a:pPr/>
              <a:t>43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218E2A61-442D-2249-9869-5C5686824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/>
          <a:stretch>
            <a:fillRect/>
          </a:stretch>
        </p:blipFill>
        <p:spPr bwMode="auto">
          <a:xfrm>
            <a:off x="665163" y="1676400"/>
            <a:ext cx="77406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>
            <a:extLst>
              <a:ext uri="{FF2B5EF4-FFF2-40B4-BE49-F238E27FC236}">
                <a16:creationId xmlns:a16="http://schemas.microsoft.com/office/drawing/2014/main" id="{89B2CAC6-7A57-614D-B3DA-213F5760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44513"/>
            <a:ext cx="7958137" cy="1143000"/>
          </a:xfrm>
        </p:spPr>
        <p:txBody>
          <a:bodyPr/>
          <a:lstStyle/>
          <a:p>
            <a:pPr algn="ctr"/>
            <a:r>
              <a:rPr lang="es-ES" altLang="es-CL"/>
              <a:t>Reforma a la Educación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EE5A81D-7DFC-C34E-AD38-BDBFB1EBD1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BF6068D8-CC44-41A0-A265-5D59D4399533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59396" name="4 Marcador de número de diapositiva">
            <a:extLst>
              <a:ext uri="{FF2B5EF4-FFF2-40B4-BE49-F238E27FC236}">
                <a16:creationId xmlns:a16="http://schemas.microsoft.com/office/drawing/2014/main" id="{77BD8E78-4427-AE4D-903E-1CD48183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760217-7924-6C4C-A669-99E66ACF7C2D}" type="slidenum">
              <a:rPr lang="es-ES" altLang="es-CL" sz="1400">
                <a:latin typeface="Arial" panose="020B0604020202020204" pitchFamily="34" charset="0"/>
              </a:rPr>
              <a:pPr/>
              <a:t>44</a:t>
            </a:fld>
            <a:endParaRPr lang="es-ES" altLang="es-CL" sz="1400">
              <a:latin typeface="Arial" panose="020B0604020202020204" pitchFamily="34" charset="0"/>
            </a:endParaRPr>
          </a:p>
        </p:txBody>
      </p:sp>
      <p:pic>
        <p:nvPicPr>
          <p:cNvPr id="59397" name="Picture 2" descr="http://www.icda.edu.do/espanol/colegio/images/colegiog.jpg">
            <a:extLst>
              <a:ext uri="{FF2B5EF4-FFF2-40B4-BE49-F238E27FC236}">
                <a16:creationId xmlns:a16="http://schemas.microsoft.com/office/drawing/2014/main" id="{BC90AA6B-5EEA-6A4A-9AA0-705ADC310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931988"/>
            <a:ext cx="2905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" descr="http://www.exsscc.cl/archivo/foto%20kinder%20berni.JPG">
            <a:extLst>
              <a:ext uri="{FF2B5EF4-FFF2-40B4-BE49-F238E27FC236}">
                <a16:creationId xmlns:a16="http://schemas.microsoft.com/office/drawing/2014/main" id="{CCF41606-093D-B44B-8533-FC3461B1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931988"/>
            <a:ext cx="5265738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CuadroTexto 1">
            <a:extLst>
              <a:ext uri="{FF2B5EF4-FFF2-40B4-BE49-F238E27FC236}">
                <a16:creationId xmlns:a16="http://schemas.microsoft.com/office/drawing/2014/main" id="{3165D4B4-2A70-A142-ABE2-60FDC2E55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768975"/>
            <a:ext cx="7885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Desaparecen los conceptos de </a:t>
            </a:r>
            <a:r>
              <a:rPr lang="es-ES" altLang="es-CL">
                <a:solidFill>
                  <a:srgbClr val="FF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Preparatoria y Humanidades</a:t>
            </a:r>
            <a:r>
              <a:rPr lang="es-ES" altLang="es-CL">
                <a:latin typeface="Calibri" panose="020F0502020204030204" pitchFamily="34" charset="0"/>
                <a:cs typeface="Calibri" panose="020F0502020204030204" pitchFamily="34" charset="0"/>
              </a:rPr>
              <a:t>, se reemplazan por </a:t>
            </a:r>
            <a:r>
              <a:rPr lang="es-ES" altLang="es-CL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Básica y E. Media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E3601907-01DA-6F4A-A81E-BD995C5B6F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6088" y="142875"/>
            <a:ext cx="8397875" cy="6124575"/>
          </a:xfrm>
        </p:spPr>
        <p:txBody>
          <a:bodyPr/>
          <a:lstStyle/>
          <a:p>
            <a:pPr algn="just"/>
            <a:r>
              <a:rPr lang="es-ES" altLang="es-CL" sz="3200">
                <a:latin typeface="Arial Narrow" panose="020B0604020202020204" pitchFamily="34" charset="0"/>
              </a:rPr>
              <a:t>A los cuales se les </a:t>
            </a:r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sumó</a:t>
            </a:r>
            <a:r>
              <a:rPr lang="es-ES" altLang="es-CL" sz="3200">
                <a:latin typeface="Arial Narrow" panose="020B0604020202020204" pitchFamily="34" charset="0"/>
              </a:rPr>
              <a:t> la </a:t>
            </a:r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Confederación de Trabajadores de Chile, CTCH</a:t>
            </a:r>
            <a:r>
              <a:rPr lang="es-ES" altLang="es-CL" sz="3200">
                <a:latin typeface="Arial Narrow" panose="020B0604020202020204" pitchFamily="34" charset="0"/>
              </a:rPr>
              <a:t>.</a:t>
            </a:r>
          </a:p>
          <a:p>
            <a:pPr algn="just">
              <a:buFont typeface="Wingdings" pitchFamily="2" charset="2"/>
              <a:buNone/>
            </a:pPr>
            <a:endParaRPr lang="es-ES" altLang="es-CL" sz="3200">
              <a:latin typeface="Arial Narrow" panose="020B0604020202020204" pitchFamily="34" charset="0"/>
            </a:endParaRPr>
          </a:p>
          <a:p>
            <a:pPr algn="just"/>
            <a:r>
              <a:rPr lang="es-ES" altLang="es-CL" sz="3200">
                <a:latin typeface="Arial Narrow" panose="020B0604020202020204" pitchFamily="34" charset="0"/>
              </a:rPr>
              <a:t>El </a:t>
            </a:r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triunfo electoral </a:t>
            </a:r>
            <a:r>
              <a:rPr lang="es-ES" altLang="es-CL" sz="3200">
                <a:latin typeface="Arial Narrow" panose="020B0604020202020204" pitchFamily="34" charset="0"/>
              </a:rPr>
              <a:t>del Frente Popular en las presidenciales de </a:t>
            </a:r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1938, llevó a los radicales</a:t>
            </a:r>
            <a:r>
              <a:rPr lang="es-ES" altLang="es-CL" sz="3200">
                <a:latin typeface="Arial Narrow" panose="020B0604020202020204" pitchFamily="34" charset="0"/>
              </a:rPr>
              <a:t> al poder.</a:t>
            </a:r>
          </a:p>
          <a:p>
            <a:pPr algn="just">
              <a:buFont typeface="Wingdings" pitchFamily="2" charset="2"/>
              <a:buNone/>
            </a:pPr>
            <a:endParaRPr lang="es-ES" altLang="es-CL" sz="3200">
              <a:latin typeface="Arial Narrow" panose="020B0604020202020204" pitchFamily="34" charset="0"/>
            </a:endParaRPr>
          </a:p>
          <a:p>
            <a:pPr algn="just"/>
            <a:r>
              <a:rPr lang="es-ES" altLang="es-CL" sz="3200">
                <a:latin typeface="Arial Narrow" panose="020B0604020202020204" pitchFamily="34" charset="0"/>
              </a:rPr>
              <a:t>Ascenso de la </a:t>
            </a:r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clase media </a:t>
            </a:r>
            <a:r>
              <a:rPr lang="es-ES" altLang="es-CL" sz="3200">
                <a:latin typeface="Arial Narrow" panose="020B0604020202020204" pitchFamily="34" charset="0"/>
              </a:rPr>
              <a:t>al poder.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35D07EB1-D911-994E-82BE-27C07351EC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19848B70-2E72-47C3-806E-C1DFBD71FE40}" type="datetime1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13316" name="5 Marcador de número de diapositiva">
            <a:extLst>
              <a:ext uri="{FF2B5EF4-FFF2-40B4-BE49-F238E27FC236}">
                <a16:creationId xmlns:a16="http://schemas.microsoft.com/office/drawing/2014/main" id="{AE13B1EA-E0CE-FA4B-8D88-3D6ABF40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593589-98BD-7D49-8772-572603103E6B}" type="slidenum">
              <a:rPr lang="es-ES" altLang="es-CL" sz="1400">
                <a:latin typeface="Arial" panose="020B0604020202020204" pitchFamily="34" charset="0"/>
              </a:rPr>
              <a:pPr/>
              <a:t>5</a:t>
            </a:fld>
            <a:endParaRPr lang="es-ES" altLang="es-CL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2E8E4B99-5528-B744-8416-584221E1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657225"/>
            <a:ext cx="795655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CL" sz="3200">
                <a:latin typeface="Arial Narrow" panose="020B0604020202020204" pitchFamily="34" charset="0"/>
              </a:rPr>
              <a:t>Caracterizando el período por el:</a:t>
            </a:r>
          </a:p>
          <a:p>
            <a:r>
              <a:rPr lang="es-ES" altLang="es-CL" sz="3200">
                <a:latin typeface="Arial Narrow" panose="020B0604020202020204" pitchFamily="34" charset="0"/>
              </a:rPr>
              <a:t>Rol preponderante del Estado.</a:t>
            </a:r>
          </a:p>
          <a:p>
            <a:endParaRPr lang="es-ES" altLang="es-CL" sz="3200">
              <a:latin typeface="Arial Narrow" panose="020B0604020202020204" pitchFamily="34" charset="0"/>
            </a:endParaRPr>
          </a:p>
          <a:p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Estabilidad Política </a:t>
            </a:r>
            <a:r>
              <a:rPr lang="es-ES" altLang="es-CL" sz="3200">
                <a:latin typeface="Arial Narrow" panose="020B0604020202020204" pitchFamily="34" charset="0"/>
              </a:rPr>
              <a:t>(negociación y consensos, falta de mayoría en el congreso.)</a:t>
            </a:r>
          </a:p>
          <a:p>
            <a:r>
              <a:rPr lang="es-ES" altLang="es-CL" sz="3200">
                <a:latin typeface="Arial Narrow" panose="020B0604020202020204" pitchFamily="34" charset="0"/>
              </a:rPr>
              <a:t>Avances en la </a:t>
            </a:r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industrialización</a:t>
            </a:r>
            <a:r>
              <a:rPr lang="es-ES" altLang="es-CL" sz="3200">
                <a:latin typeface="Arial Narrow" panose="020B0604020202020204" pitchFamily="34" charset="0"/>
              </a:rPr>
              <a:t> del país.</a:t>
            </a:r>
          </a:p>
          <a:p>
            <a:r>
              <a:rPr lang="es-ES" altLang="es-CL" sz="3200">
                <a:latin typeface="Arial Narrow" panose="020B0604020202020204" pitchFamily="34" charset="0"/>
              </a:rPr>
              <a:t>Aumento de la </a:t>
            </a:r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sindicalización</a:t>
            </a:r>
            <a:r>
              <a:rPr lang="es-ES" altLang="es-CL" sz="3200">
                <a:latin typeface="Arial Narrow" panose="020B0604020202020204" pitchFamily="34" charset="0"/>
              </a:rPr>
              <a:t> de los obreros urbanos.</a:t>
            </a:r>
          </a:p>
          <a:p>
            <a:r>
              <a:rPr lang="es-ES" altLang="es-CL" sz="3200">
                <a:latin typeface="Arial Narrow" panose="020B0604020202020204" pitchFamily="34" charset="0"/>
              </a:rPr>
              <a:t>Participación activa de los </a:t>
            </a:r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sectores medios </a:t>
            </a:r>
            <a:r>
              <a:rPr lang="es-ES" altLang="es-CL" sz="3200">
                <a:latin typeface="Arial Narrow" panose="020B0604020202020204" pitchFamily="34" charset="0"/>
              </a:rPr>
              <a:t>en importantes </a:t>
            </a:r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ámbitos</a:t>
            </a:r>
            <a:r>
              <a:rPr lang="es-ES" altLang="es-CL" sz="3200">
                <a:latin typeface="Arial Narrow" panose="020B0604020202020204" pitchFamily="34" charset="0"/>
              </a:rPr>
              <a:t> de la vida nacional. </a:t>
            </a:r>
          </a:p>
          <a:p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Desarrollo económico </a:t>
            </a:r>
            <a:r>
              <a:rPr lang="es-ES" altLang="es-CL" sz="3200">
                <a:latin typeface="Arial Narrow" panose="020B0604020202020204" pitchFamily="34" charset="0"/>
              </a:rPr>
              <a:t>emprendido desde el </a:t>
            </a:r>
            <a:r>
              <a:rPr lang="es-ES" altLang="es-CL" sz="3200">
                <a:solidFill>
                  <a:srgbClr val="FF0000"/>
                </a:solidFill>
                <a:latin typeface="Arial Narrow" panose="020B0604020202020204" pitchFamily="34" charset="0"/>
              </a:rPr>
              <a:t>Estado</a:t>
            </a:r>
            <a:r>
              <a:rPr lang="es-ES" altLang="es-CL" sz="3200">
                <a:latin typeface="Arial Narrow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54" name="Group 138">
            <a:extLst>
              <a:ext uri="{FF2B5EF4-FFF2-40B4-BE49-F238E27FC236}">
                <a16:creationId xmlns:a16="http://schemas.microsoft.com/office/drawing/2014/main" id="{DAA80397-6FFC-5B4F-8ACB-5B2315A1C7CA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1371600"/>
            <a:ext cx="6248400" cy="5486400"/>
            <a:chOff x="2400" y="720"/>
            <a:chExt cx="3936" cy="3456"/>
          </a:xfrm>
        </p:grpSpPr>
        <p:grpSp>
          <p:nvGrpSpPr>
            <p:cNvPr id="15364" name="Group 139">
              <a:extLst>
                <a:ext uri="{FF2B5EF4-FFF2-40B4-BE49-F238E27FC236}">
                  <a16:creationId xmlns:a16="http://schemas.microsoft.com/office/drawing/2014/main" id="{9CB27231-C61E-AC44-98CE-E253958240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720"/>
              <a:ext cx="3936" cy="3456"/>
              <a:chOff x="2400" y="720"/>
              <a:chExt cx="3936" cy="3456"/>
            </a:xfrm>
          </p:grpSpPr>
          <p:grpSp>
            <p:nvGrpSpPr>
              <p:cNvPr id="15429" name="Group 140">
                <a:extLst>
                  <a:ext uri="{FF2B5EF4-FFF2-40B4-BE49-F238E27FC236}">
                    <a16:creationId xmlns:a16="http://schemas.microsoft.com/office/drawing/2014/main" id="{14A37E80-1622-6A4D-8597-9527AC9807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720"/>
                <a:ext cx="3936" cy="3456"/>
                <a:chOff x="2400" y="720"/>
                <a:chExt cx="3936" cy="3456"/>
              </a:xfrm>
            </p:grpSpPr>
            <p:sp>
              <p:nvSpPr>
                <p:cNvPr id="15437" name="Rectangle 141">
                  <a:extLst>
                    <a:ext uri="{FF2B5EF4-FFF2-40B4-BE49-F238E27FC236}">
                      <a16:creationId xmlns:a16="http://schemas.microsoft.com/office/drawing/2014/main" id="{504B1976-2172-D847-8506-75B6F7AB9D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720"/>
                  <a:ext cx="3936" cy="601"/>
                </a:xfrm>
                <a:prstGeom prst="rect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s-CL" altLang="en-US" sz="2800">
                      <a:latin typeface="Arial" panose="020B0604020202020204" pitchFamily="34" charset="0"/>
                    </a:rPr>
                    <a:t>Producción Total</a:t>
                  </a:r>
                </a:p>
                <a:p>
                  <a:pPr algn="ctr"/>
                  <a:r>
                    <a:rPr lang="es-CL" altLang="en-US" sz="1800">
                      <a:latin typeface="Arial" panose="020B0604020202020204" pitchFamily="34" charset="0"/>
                    </a:rPr>
                    <a:t>(índice 1925=100)</a:t>
                  </a:r>
                  <a:endParaRPr lang="es-CL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38" name="Rectangle 142">
                  <a:extLst>
                    <a:ext uri="{FF2B5EF4-FFF2-40B4-BE49-F238E27FC236}">
                      <a16:creationId xmlns:a16="http://schemas.microsoft.com/office/drawing/2014/main" id="{42CC98AA-F17B-D94A-89FD-9977AC4F7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1321"/>
                  <a:ext cx="3936" cy="2855"/>
                </a:xfrm>
                <a:prstGeom prst="rect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endParaRPr lang="es-ES_tradnl" altLang="es-CL" sz="1600"/>
                </a:p>
              </p:txBody>
            </p:sp>
          </p:grpSp>
          <p:grpSp>
            <p:nvGrpSpPr>
              <p:cNvPr id="15430" name="Group 143">
                <a:extLst>
                  <a:ext uri="{FF2B5EF4-FFF2-40B4-BE49-F238E27FC236}">
                    <a16:creationId xmlns:a16="http://schemas.microsoft.com/office/drawing/2014/main" id="{CE394D5F-7CE7-5B41-8D1F-5009EDEA38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3888"/>
                <a:ext cx="3056" cy="173"/>
                <a:chOff x="2640" y="3888"/>
                <a:chExt cx="3056" cy="173"/>
              </a:xfrm>
            </p:grpSpPr>
            <p:sp>
              <p:nvSpPr>
                <p:cNvPr id="15431" name="Line 144">
                  <a:extLst>
                    <a:ext uri="{FF2B5EF4-FFF2-40B4-BE49-F238E27FC236}">
                      <a16:creationId xmlns:a16="http://schemas.microsoft.com/office/drawing/2014/main" id="{9301041D-69B3-C447-BECC-E8DF633F97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3956"/>
                  <a:ext cx="348" cy="1"/>
                </a:xfrm>
                <a:prstGeom prst="line">
                  <a:avLst/>
                </a:prstGeom>
                <a:noFill/>
                <a:ln w="76200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5432" name="Rectangle 145">
                  <a:extLst>
                    <a:ext uri="{FF2B5EF4-FFF2-40B4-BE49-F238E27FC236}">
                      <a16:creationId xmlns:a16="http://schemas.microsoft.com/office/drawing/2014/main" id="{E7596E7E-2123-3146-9925-AD744FFAA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5" y="3888"/>
                  <a:ext cx="328" cy="173"/>
                </a:xfrm>
                <a:prstGeom prst="rect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s-CL" altLang="es-CL" sz="1800">
                      <a:latin typeface="Arial" panose="020B0604020202020204" pitchFamily="34" charset="0"/>
                    </a:rPr>
                    <a:t>Chile</a:t>
                  </a:r>
                </a:p>
              </p:txBody>
            </p:sp>
            <p:sp>
              <p:nvSpPr>
                <p:cNvPr id="15433" name="Line 146">
                  <a:extLst>
                    <a:ext uri="{FF2B5EF4-FFF2-40B4-BE49-F238E27FC236}">
                      <a16:creationId xmlns:a16="http://schemas.microsoft.com/office/drawing/2014/main" id="{020169C4-FB47-2745-8D0C-2E17B4F26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9" y="3956"/>
                  <a:ext cx="347" cy="1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5434" name="Rectangle 147">
                  <a:extLst>
                    <a:ext uri="{FF2B5EF4-FFF2-40B4-BE49-F238E27FC236}">
                      <a16:creationId xmlns:a16="http://schemas.microsoft.com/office/drawing/2014/main" id="{A766107A-0937-1748-8872-215C5ABF4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4" y="3888"/>
                  <a:ext cx="480" cy="173"/>
                </a:xfrm>
                <a:prstGeom prst="rect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s-CL" altLang="es-CL" sz="1800">
                      <a:latin typeface="Arial" panose="020B0604020202020204" pitchFamily="34" charset="0"/>
                    </a:rPr>
                    <a:t>EE.UU.</a:t>
                  </a:r>
                </a:p>
              </p:txBody>
            </p:sp>
            <p:sp>
              <p:nvSpPr>
                <p:cNvPr id="15435" name="Line 148">
                  <a:extLst>
                    <a:ext uri="{FF2B5EF4-FFF2-40B4-BE49-F238E27FC236}">
                      <a16:creationId xmlns:a16="http://schemas.microsoft.com/office/drawing/2014/main" id="{399AE69E-4DEE-FE41-9845-56ECBED08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51" y="3956"/>
                  <a:ext cx="347" cy="1"/>
                </a:xfrm>
                <a:prstGeom prst="line">
                  <a:avLst/>
                </a:prstGeom>
                <a:noFill/>
                <a:ln w="76200">
                  <a:solidFill>
                    <a:srgbClr val="B2B2B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5436" name="Rectangle 149">
                  <a:extLst>
                    <a:ext uri="{FF2B5EF4-FFF2-40B4-BE49-F238E27FC236}">
                      <a16:creationId xmlns:a16="http://schemas.microsoft.com/office/drawing/2014/main" id="{F0BEF5F8-4204-FE41-9014-84E752110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6" y="3888"/>
                  <a:ext cx="560" cy="173"/>
                </a:xfrm>
                <a:prstGeom prst="rect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s-CL" altLang="es-CL" sz="1800">
                      <a:latin typeface="Arial" panose="020B0604020202020204" pitchFamily="34" charset="0"/>
                    </a:rPr>
                    <a:t>R. Unido</a:t>
                  </a:r>
                </a:p>
              </p:txBody>
            </p:sp>
          </p:grpSp>
        </p:grpSp>
        <p:grpSp>
          <p:nvGrpSpPr>
            <p:cNvPr id="15365" name="Group 150">
              <a:extLst>
                <a:ext uri="{FF2B5EF4-FFF2-40B4-BE49-F238E27FC236}">
                  <a16:creationId xmlns:a16="http://schemas.microsoft.com/office/drawing/2014/main" id="{53BBBC35-8C37-364D-AF55-724A221C15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440"/>
              <a:ext cx="3611" cy="2365"/>
              <a:chOff x="2592" y="1632"/>
              <a:chExt cx="3611" cy="2175"/>
            </a:xfrm>
          </p:grpSpPr>
          <p:sp>
            <p:nvSpPr>
              <p:cNvPr id="15366" name="Rectangle 151">
                <a:extLst>
                  <a:ext uri="{FF2B5EF4-FFF2-40B4-BE49-F238E27FC236}">
                    <a16:creationId xmlns:a16="http://schemas.microsoft.com/office/drawing/2014/main" id="{095B6F44-B052-7040-9DA4-DD4853075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719"/>
                <a:ext cx="3099" cy="1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15367" name="Rectangle 152">
                <a:extLst>
                  <a:ext uri="{FF2B5EF4-FFF2-40B4-BE49-F238E27FC236}">
                    <a16:creationId xmlns:a16="http://schemas.microsoft.com/office/drawing/2014/main" id="{B44DC657-3B05-7B49-93DC-156026C2A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719"/>
                <a:ext cx="3099" cy="1809"/>
              </a:xfrm>
              <a:prstGeom prst="rect">
                <a:avLst/>
              </a:prstGeom>
              <a:noFill/>
              <a:ln w="0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15368" name="Line 153">
                <a:extLst>
                  <a:ext uri="{FF2B5EF4-FFF2-40B4-BE49-F238E27FC236}">
                    <a16:creationId xmlns:a16="http://schemas.microsoft.com/office/drawing/2014/main" id="{50787EB3-0F4A-DD40-9E9A-420DB9930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352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69" name="Line 154">
                <a:extLst>
                  <a:ext uri="{FF2B5EF4-FFF2-40B4-BE49-F238E27FC236}">
                    <a16:creationId xmlns:a16="http://schemas.microsoft.com/office/drawing/2014/main" id="{FCD21112-58C3-A546-B4D3-CC378A663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3226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70" name="Line 155">
                <a:extLst>
                  <a:ext uri="{FF2B5EF4-FFF2-40B4-BE49-F238E27FC236}">
                    <a16:creationId xmlns:a16="http://schemas.microsoft.com/office/drawing/2014/main" id="{75FCC896-0EEC-A74D-A41F-EFC7128FD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925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71" name="Line 156">
                <a:extLst>
                  <a:ext uri="{FF2B5EF4-FFF2-40B4-BE49-F238E27FC236}">
                    <a16:creationId xmlns:a16="http://schemas.microsoft.com/office/drawing/2014/main" id="{44F77915-DE56-A94F-89BE-3A5ADA021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623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72" name="Line 157">
                <a:extLst>
                  <a:ext uri="{FF2B5EF4-FFF2-40B4-BE49-F238E27FC236}">
                    <a16:creationId xmlns:a16="http://schemas.microsoft.com/office/drawing/2014/main" id="{8FD3B0CC-AF41-F942-9706-1F0FE3838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322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73" name="Line 158">
                <a:extLst>
                  <a:ext uri="{FF2B5EF4-FFF2-40B4-BE49-F238E27FC236}">
                    <a16:creationId xmlns:a16="http://schemas.microsoft.com/office/drawing/2014/main" id="{EE06771E-3940-624E-9783-6CA348DCA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02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74" name="Line 159">
                <a:extLst>
                  <a:ext uri="{FF2B5EF4-FFF2-40B4-BE49-F238E27FC236}">
                    <a16:creationId xmlns:a16="http://schemas.microsoft.com/office/drawing/2014/main" id="{FEB179AC-6909-FE43-9FE3-EF07061B0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1719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75" name="Line 160">
                <a:extLst>
                  <a:ext uri="{FF2B5EF4-FFF2-40B4-BE49-F238E27FC236}">
                    <a16:creationId xmlns:a16="http://schemas.microsoft.com/office/drawing/2014/main" id="{C6258780-C7F0-4B44-BCE0-AB07C5A07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5" y="3528"/>
                <a:ext cx="1" cy="35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76" name="Line 161">
                <a:extLst>
                  <a:ext uri="{FF2B5EF4-FFF2-40B4-BE49-F238E27FC236}">
                    <a16:creationId xmlns:a16="http://schemas.microsoft.com/office/drawing/2014/main" id="{95C81C70-081C-AB48-83E8-8112EE3B3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5" y="3528"/>
                <a:ext cx="1" cy="35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77" name="Line 162">
                <a:extLst>
                  <a:ext uri="{FF2B5EF4-FFF2-40B4-BE49-F238E27FC236}">
                    <a16:creationId xmlns:a16="http://schemas.microsoft.com/office/drawing/2014/main" id="{757C2CDA-CE81-2F41-90BB-3ABE72BA2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5" y="3528"/>
                <a:ext cx="1" cy="35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78" name="Line 163">
                <a:extLst>
                  <a:ext uri="{FF2B5EF4-FFF2-40B4-BE49-F238E27FC236}">
                    <a16:creationId xmlns:a16="http://schemas.microsoft.com/office/drawing/2014/main" id="{09FA6496-B22E-974A-8B64-D8D0D4935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4" y="3528"/>
                <a:ext cx="1" cy="35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79" name="Line 164">
                <a:extLst>
                  <a:ext uri="{FF2B5EF4-FFF2-40B4-BE49-F238E27FC236}">
                    <a16:creationId xmlns:a16="http://schemas.microsoft.com/office/drawing/2014/main" id="{385CC8DF-FC77-5544-89B1-328CE822F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4" y="3528"/>
                <a:ext cx="1" cy="35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80" name="Line 165">
                <a:extLst>
                  <a:ext uri="{FF2B5EF4-FFF2-40B4-BE49-F238E27FC236}">
                    <a16:creationId xmlns:a16="http://schemas.microsoft.com/office/drawing/2014/main" id="{401E50CD-752B-634D-B00B-3E4710E71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4" y="3528"/>
                <a:ext cx="1" cy="35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81" name="Line 166">
                <a:extLst>
                  <a:ext uri="{FF2B5EF4-FFF2-40B4-BE49-F238E27FC236}">
                    <a16:creationId xmlns:a16="http://schemas.microsoft.com/office/drawing/2014/main" id="{74EC63FD-111B-014D-928C-E121530AC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4" y="3528"/>
                <a:ext cx="1" cy="35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82" name="Line 167">
                <a:extLst>
                  <a:ext uri="{FF2B5EF4-FFF2-40B4-BE49-F238E27FC236}">
                    <a16:creationId xmlns:a16="http://schemas.microsoft.com/office/drawing/2014/main" id="{902DB4CF-171A-D24F-818E-D74899389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4" y="3528"/>
                <a:ext cx="1" cy="35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83" name="Line 168">
                <a:extLst>
                  <a:ext uri="{FF2B5EF4-FFF2-40B4-BE49-F238E27FC236}">
                    <a16:creationId xmlns:a16="http://schemas.microsoft.com/office/drawing/2014/main" id="{B09A4A4D-0D5C-3249-90B0-5214165CD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4" y="3528"/>
                <a:ext cx="1" cy="35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84" name="Line 169">
                <a:extLst>
                  <a:ext uri="{FF2B5EF4-FFF2-40B4-BE49-F238E27FC236}">
                    <a16:creationId xmlns:a16="http://schemas.microsoft.com/office/drawing/2014/main" id="{CE425FE5-E736-2E45-9211-E539C3DBD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44" y="3528"/>
                <a:ext cx="1" cy="35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85" name="Line 170">
                <a:extLst>
                  <a:ext uri="{FF2B5EF4-FFF2-40B4-BE49-F238E27FC236}">
                    <a16:creationId xmlns:a16="http://schemas.microsoft.com/office/drawing/2014/main" id="{0E940694-68C0-504E-90E8-606062F19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54" y="3528"/>
                <a:ext cx="1" cy="35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86" name="Line 171">
                <a:extLst>
                  <a:ext uri="{FF2B5EF4-FFF2-40B4-BE49-F238E27FC236}">
                    <a16:creationId xmlns:a16="http://schemas.microsoft.com/office/drawing/2014/main" id="{E151E402-1481-644A-9DB2-65DBA6FA8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5" y="2322"/>
                <a:ext cx="310" cy="248"/>
              </a:xfrm>
              <a:prstGeom prst="line">
                <a:avLst/>
              </a:prstGeom>
              <a:noFill/>
              <a:ln w="762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87" name="Line 172">
                <a:extLst>
                  <a:ext uri="{FF2B5EF4-FFF2-40B4-BE49-F238E27FC236}">
                    <a16:creationId xmlns:a16="http://schemas.microsoft.com/office/drawing/2014/main" id="{A987478F-6E25-8046-B21D-1009AA0ED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5" y="2570"/>
                <a:ext cx="310" cy="53"/>
              </a:xfrm>
              <a:prstGeom prst="line">
                <a:avLst/>
              </a:prstGeom>
              <a:noFill/>
              <a:ln w="762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88" name="Line 173">
                <a:extLst>
                  <a:ext uri="{FF2B5EF4-FFF2-40B4-BE49-F238E27FC236}">
                    <a16:creationId xmlns:a16="http://schemas.microsoft.com/office/drawing/2014/main" id="{F9A79718-A9FF-2B45-8CBE-82B02B6C7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5" y="2011"/>
                <a:ext cx="309" cy="612"/>
              </a:xfrm>
              <a:prstGeom prst="line">
                <a:avLst/>
              </a:prstGeom>
              <a:noFill/>
              <a:ln w="762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89" name="Line 174">
                <a:extLst>
                  <a:ext uri="{FF2B5EF4-FFF2-40B4-BE49-F238E27FC236}">
                    <a16:creationId xmlns:a16="http://schemas.microsoft.com/office/drawing/2014/main" id="{156BD122-C7B8-9B44-A877-13480D4F8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4" y="1834"/>
                <a:ext cx="310" cy="177"/>
              </a:xfrm>
              <a:prstGeom prst="line">
                <a:avLst/>
              </a:prstGeom>
              <a:noFill/>
              <a:ln w="762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90" name="Line 175">
                <a:extLst>
                  <a:ext uri="{FF2B5EF4-FFF2-40B4-BE49-F238E27FC236}">
                    <a16:creationId xmlns:a16="http://schemas.microsoft.com/office/drawing/2014/main" id="{D1569140-FDFF-DE40-99D9-D4D4F4FF6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4" y="1834"/>
                <a:ext cx="310" cy="568"/>
              </a:xfrm>
              <a:prstGeom prst="line">
                <a:avLst/>
              </a:prstGeom>
              <a:noFill/>
              <a:ln w="762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91" name="Line 176">
                <a:extLst>
                  <a:ext uri="{FF2B5EF4-FFF2-40B4-BE49-F238E27FC236}">
                    <a16:creationId xmlns:a16="http://schemas.microsoft.com/office/drawing/2014/main" id="{11B7E1F5-AFC9-574E-8FD4-D77EB5575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4" y="2402"/>
                <a:ext cx="310" cy="620"/>
              </a:xfrm>
              <a:prstGeom prst="line">
                <a:avLst/>
              </a:prstGeom>
              <a:noFill/>
              <a:ln w="762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92" name="Line 177">
                <a:extLst>
                  <a:ext uri="{FF2B5EF4-FFF2-40B4-BE49-F238E27FC236}">
                    <a16:creationId xmlns:a16="http://schemas.microsoft.com/office/drawing/2014/main" id="{03498891-5EC0-2744-8C42-BA11966C4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4" y="3022"/>
                <a:ext cx="310" cy="355"/>
              </a:xfrm>
              <a:prstGeom prst="line">
                <a:avLst/>
              </a:prstGeom>
              <a:noFill/>
              <a:ln w="762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93" name="Line 178">
                <a:extLst>
                  <a:ext uri="{FF2B5EF4-FFF2-40B4-BE49-F238E27FC236}">
                    <a16:creationId xmlns:a16="http://schemas.microsoft.com/office/drawing/2014/main" id="{E2E3906B-4D04-7B40-8114-566091B36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4" y="2925"/>
                <a:ext cx="310" cy="452"/>
              </a:xfrm>
              <a:prstGeom prst="line">
                <a:avLst/>
              </a:prstGeom>
              <a:noFill/>
              <a:ln w="762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94" name="Line 179">
                <a:extLst>
                  <a:ext uri="{FF2B5EF4-FFF2-40B4-BE49-F238E27FC236}">
                    <a16:creationId xmlns:a16="http://schemas.microsoft.com/office/drawing/2014/main" id="{DB1F78C2-AF0E-9D47-8021-AAA2E4D46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4" y="2428"/>
                <a:ext cx="310" cy="497"/>
              </a:xfrm>
              <a:prstGeom prst="line">
                <a:avLst/>
              </a:prstGeom>
              <a:noFill/>
              <a:ln w="762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95" name="Line 180">
                <a:extLst>
                  <a:ext uri="{FF2B5EF4-FFF2-40B4-BE49-F238E27FC236}">
                    <a16:creationId xmlns:a16="http://schemas.microsoft.com/office/drawing/2014/main" id="{B7A95DAC-DD6F-2B48-A620-A98899D7E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44" y="2260"/>
                <a:ext cx="310" cy="168"/>
              </a:xfrm>
              <a:prstGeom prst="line">
                <a:avLst/>
              </a:prstGeom>
              <a:noFill/>
              <a:ln w="762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96" name="Line 181">
                <a:extLst>
                  <a:ext uri="{FF2B5EF4-FFF2-40B4-BE49-F238E27FC236}">
                    <a16:creationId xmlns:a16="http://schemas.microsoft.com/office/drawing/2014/main" id="{52D61041-089D-374F-9733-E372B66AD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5" y="2127"/>
                <a:ext cx="310" cy="195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97" name="Line 182">
                <a:extLst>
                  <a:ext uri="{FF2B5EF4-FFF2-40B4-BE49-F238E27FC236}">
                    <a16:creationId xmlns:a16="http://schemas.microsoft.com/office/drawing/2014/main" id="{19640911-04F3-7C40-958D-BC3263C0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5" y="2091"/>
                <a:ext cx="310" cy="3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98" name="Line 183">
                <a:extLst>
                  <a:ext uri="{FF2B5EF4-FFF2-40B4-BE49-F238E27FC236}">
                    <a16:creationId xmlns:a16="http://schemas.microsoft.com/office/drawing/2014/main" id="{C8A9FF03-3150-B341-90F7-907D2F9E2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5" y="2056"/>
                <a:ext cx="309" cy="35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399" name="Line 184">
                <a:extLst>
                  <a:ext uri="{FF2B5EF4-FFF2-40B4-BE49-F238E27FC236}">
                    <a16:creationId xmlns:a16="http://schemas.microsoft.com/office/drawing/2014/main" id="{4E48ECEF-F81B-F640-A473-4CF2FA05C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4" y="1852"/>
                <a:ext cx="310" cy="20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00" name="Line 185">
                <a:extLst>
                  <a:ext uri="{FF2B5EF4-FFF2-40B4-BE49-F238E27FC236}">
                    <a16:creationId xmlns:a16="http://schemas.microsoft.com/office/drawing/2014/main" id="{77F0572D-8018-3445-AB52-F767371E3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4" y="1852"/>
                <a:ext cx="310" cy="31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01" name="Line 186">
                <a:extLst>
                  <a:ext uri="{FF2B5EF4-FFF2-40B4-BE49-F238E27FC236}">
                    <a16:creationId xmlns:a16="http://schemas.microsoft.com/office/drawing/2014/main" id="{8323F6BA-2592-7043-AA40-5180345C7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4" y="2162"/>
                <a:ext cx="310" cy="24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02" name="Line 187">
                <a:extLst>
                  <a:ext uri="{FF2B5EF4-FFF2-40B4-BE49-F238E27FC236}">
                    <a16:creationId xmlns:a16="http://schemas.microsoft.com/office/drawing/2014/main" id="{91A22555-0C5A-DB49-9862-FA593A9EB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4" y="2410"/>
                <a:ext cx="310" cy="38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03" name="Line 188">
                <a:extLst>
                  <a:ext uri="{FF2B5EF4-FFF2-40B4-BE49-F238E27FC236}">
                    <a16:creationId xmlns:a16="http://schemas.microsoft.com/office/drawing/2014/main" id="{1E21DF54-D7D0-2242-8D34-1AA209500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4" y="2792"/>
                <a:ext cx="310" cy="5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04" name="Line 189">
                <a:extLst>
                  <a:ext uri="{FF2B5EF4-FFF2-40B4-BE49-F238E27FC236}">
                    <a16:creationId xmlns:a16="http://schemas.microsoft.com/office/drawing/2014/main" id="{0A423C53-8BC6-394D-8593-531EAE2C2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4" y="2659"/>
                <a:ext cx="310" cy="18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05" name="Line 190">
                <a:extLst>
                  <a:ext uri="{FF2B5EF4-FFF2-40B4-BE49-F238E27FC236}">
                    <a16:creationId xmlns:a16="http://schemas.microsoft.com/office/drawing/2014/main" id="{C5CE1972-B508-CB42-8CD1-D164ADAEE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44" y="2455"/>
                <a:ext cx="310" cy="20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06" name="Line 191">
                <a:extLst>
                  <a:ext uri="{FF2B5EF4-FFF2-40B4-BE49-F238E27FC236}">
                    <a16:creationId xmlns:a16="http://schemas.microsoft.com/office/drawing/2014/main" id="{7D3F5E67-CF53-084E-8132-6B9EC0808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5" y="2322"/>
                <a:ext cx="310" cy="115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07" name="Line 192">
                <a:extLst>
                  <a:ext uri="{FF2B5EF4-FFF2-40B4-BE49-F238E27FC236}">
                    <a16:creationId xmlns:a16="http://schemas.microsoft.com/office/drawing/2014/main" id="{AB9D3A1C-CFD3-1146-8724-78DF8013F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5" y="2198"/>
                <a:ext cx="310" cy="239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08" name="Line 193">
                <a:extLst>
                  <a:ext uri="{FF2B5EF4-FFF2-40B4-BE49-F238E27FC236}">
                    <a16:creationId xmlns:a16="http://schemas.microsoft.com/office/drawing/2014/main" id="{B58215C7-7848-384D-BFE0-9C582DF52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5" y="2162"/>
                <a:ext cx="309" cy="36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09" name="Line 194">
                <a:extLst>
                  <a:ext uri="{FF2B5EF4-FFF2-40B4-BE49-F238E27FC236}">
                    <a16:creationId xmlns:a16="http://schemas.microsoft.com/office/drawing/2014/main" id="{ED9A4C19-6070-274E-A5C2-355F06A48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4" y="2065"/>
                <a:ext cx="310" cy="97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10" name="Line 195">
                <a:extLst>
                  <a:ext uri="{FF2B5EF4-FFF2-40B4-BE49-F238E27FC236}">
                    <a16:creationId xmlns:a16="http://schemas.microsoft.com/office/drawing/2014/main" id="{2B5F3570-78E8-FA43-8684-49701A69F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4" y="2065"/>
                <a:ext cx="310" cy="26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11" name="Line 196">
                <a:extLst>
                  <a:ext uri="{FF2B5EF4-FFF2-40B4-BE49-F238E27FC236}">
                    <a16:creationId xmlns:a16="http://schemas.microsoft.com/office/drawing/2014/main" id="{8FE8F1EF-8E60-2049-90AB-E1C4C0AD8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4" y="2091"/>
                <a:ext cx="310" cy="169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12" name="Line 197">
                <a:extLst>
                  <a:ext uri="{FF2B5EF4-FFF2-40B4-BE49-F238E27FC236}">
                    <a16:creationId xmlns:a16="http://schemas.microsoft.com/office/drawing/2014/main" id="{3A04CC41-8178-6F46-B168-511D577D2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4" y="2233"/>
                <a:ext cx="310" cy="27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13" name="Line 198">
                <a:extLst>
                  <a:ext uri="{FF2B5EF4-FFF2-40B4-BE49-F238E27FC236}">
                    <a16:creationId xmlns:a16="http://schemas.microsoft.com/office/drawing/2014/main" id="{E662A4D2-05BD-0D48-86FF-79F1E13F7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4" y="2144"/>
                <a:ext cx="310" cy="89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14" name="Line 199">
                <a:extLst>
                  <a:ext uri="{FF2B5EF4-FFF2-40B4-BE49-F238E27FC236}">
                    <a16:creationId xmlns:a16="http://schemas.microsoft.com/office/drawing/2014/main" id="{EE328EC3-70DD-2C49-87E7-D8787F4F4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4" y="1931"/>
                <a:ext cx="310" cy="213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15" name="Line 200">
                <a:extLst>
                  <a:ext uri="{FF2B5EF4-FFF2-40B4-BE49-F238E27FC236}">
                    <a16:creationId xmlns:a16="http://schemas.microsoft.com/office/drawing/2014/main" id="{EB5F5D34-F6C2-3248-977C-53C713951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44" y="1798"/>
                <a:ext cx="310" cy="133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5416" name="Rectangle 201">
                <a:extLst>
                  <a:ext uri="{FF2B5EF4-FFF2-40B4-BE49-F238E27FC236}">
                    <a16:creationId xmlns:a16="http://schemas.microsoft.com/office/drawing/2014/main" id="{762303A9-BD06-C349-8125-09DCAA170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3441"/>
                <a:ext cx="16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5417" name="Rectangle 202">
                <a:extLst>
                  <a:ext uri="{FF2B5EF4-FFF2-40B4-BE49-F238E27FC236}">
                    <a16:creationId xmlns:a16="http://schemas.microsoft.com/office/drawing/2014/main" id="{32F0C15E-BE1C-C041-B8D1-A611A010C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3139"/>
                <a:ext cx="16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70</a:t>
                </a:r>
              </a:p>
            </p:txBody>
          </p:sp>
          <p:sp>
            <p:nvSpPr>
              <p:cNvPr id="15418" name="Rectangle 203">
                <a:extLst>
                  <a:ext uri="{FF2B5EF4-FFF2-40B4-BE49-F238E27FC236}">
                    <a16:creationId xmlns:a16="http://schemas.microsoft.com/office/drawing/2014/main" id="{7522625D-8CA0-134D-8CCC-45A1E3A12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2838"/>
                <a:ext cx="16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15419" name="Rectangle 204">
                <a:extLst>
                  <a:ext uri="{FF2B5EF4-FFF2-40B4-BE49-F238E27FC236}">
                    <a16:creationId xmlns:a16="http://schemas.microsoft.com/office/drawing/2014/main" id="{84CA27A9-4BED-0C4E-8337-650D2CA7A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2536"/>
                <a:ext cx="16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90</a:t>
                </a:r>
              </a:p>
            </p:txBody>
          </p:sp>
          <p:sp>
            <p:nvSpPr>
              <p:cNvPr id="15420" name="Rectangle 205">
                <a:extLst>
                  <a:ext uri="{FF2B5EF4-FFF2-40B4-BE49-F238E27FC236}">
                    <a16:creationId xmlns:a16="http://schemas.microsoft.com/office/drawing/2014/main" id="{92BE77B5-ECFC-B34B-8300-5606FDEE5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235"/>
                <a:ext cx="24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15421" name="Rectangle 206">
                <a:extLst>
                  <a:ext uri="{FF2B5EF4-FFF2-40B4-BE49-F238E27FC236}">
                    <a16:creationId xmlns:a16="http://schemas.microsoft.com/office/drawing/2014/main" id="{CE41C5A5-5EE7-DB45-8A32-D1EBC7C28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933"/>
                <a:ext cx="24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110</a:t>
                </a:r>
              </a:p>
            </p:txBody>
          </p:sp>
          <p:sp>
            <p:nvSpPr>
              <p:cNvPr id="15422" name="Rectangle 207">
                <a:extLst>
                  <a:ext uri="{FF2B5EF4-FFF2-40B4-BE49-F238E27FC236}">
                    <a16:creationId xmlns:a16="http://schemas.microsoft.com/office/drawing/2014/main" id="{4071E673-5C77-3546-A5B2-E7D190D7A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24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120</a:t>
                </a:r>
              </a:p>
            </p:txBody>
          </p:sp>
          <p:sp>
            <p:nvSpPr>
              <p:cNvPr id="15423" name="Rectangle 208">
                <a:extLst>
                  <a:ext uri="{FF2B5EF4-FFF2-40B4-BE49-F238E27FC236}">
                    <a16:creationId xmlns:a16="http://schemas.microsoft.com/office/drawing/2014/main" id="{5AA8A035-22AF-B645-8B64-F50880669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648"/>
                <a:ext cx="32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1925</a:t>
                </a:r>
              </a:p>
            </p:txBody>
          </p:sp>
          <p:sp>
            <p:nvSpPr>
              <p:cNvPr id="15424" name="Rectangle 209">
                <a:extLst>
                  <a:ext uri="{FF2B5EF4-FFF2-40B4-BE49-F238E27FC236}">
                    <a16:creationId xmlns:a16="http://schemas.microsoft.com/office/drawing/2014/main" id="{5DA712E0-8F68-E247-B4D8-0048BD070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4" y="3648"/>
                <a:ext cx="32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1927</a:t>
                </a:r>
              </a:p>
            </p:txBody>
          </p:sp>
          <p:sp>
            <p:nvSpPr>
              <p:cNvPr id="15425" name="Rectangle 210">
                <a:extLst>
                  <a:ext uri="{FF2B5EF4-FFF2-40B4-BE49-F238E27FC236}">
                    <a16:creationId xmlns:a16="http://schemas.microsoft.com/office/drawing/2014/main" id="{F1EBBCB9-FF5F-AC40-AFD8-4889C8297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" y="3648"/>
                <a:ext cx="32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1929</a:t>
                </a:r>
              </a:p>
            </p:txBody>
          </p:sp>
          <p:sp>
            <p:nvSpPr>
              <p:cNvPr id="15426" name="Rectangle 211">
                <a:extLst>
                  <a:ext uri="{FF2B5EF4-FFF2-40B4-BE49-F238E27FC236}">
                    <a16:creationId xmlns:a16="http://schemas.microsoft.com/office/drawing/2014/main" id="{56940E3C-0E34-2F4A-B402-895702821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3" y="3648"/>
                <a:ext cx="32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1931</a:t>
                </a:r>
              </a:p>
            </p:txBody>
          </p:sp>
          <p:sp>
            <p:nvSpPr>
              <p:cNvPr id="15427" name="Rectangle 212">
                <a:extLst>
                  <a:ext uri="{FF2B5EF4-FFF2-40B4-BE49-F238E27FC236}">
                    <a16:creationId xmlns:a16="http://schemas.microsoft.com/office/drawing/2014/main" id="{C94A09C2-EDAF-2049-B87D-386297010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" y="3648"/>
                <a:ext cx="32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1933</a:t>
                </a:r>
              </a:p>
            </p:txBody>
          </p:sp>
          <p:sp>
            <p:nvSpPr>
              <p:cNvPr id="15428" name="Rectangle 213">
                <a:extLst>
                  <a:ext uri="{FF2B5EF4-FFF2-40B4-BE49-F238E27FC236}">
                    <a16:creationId xmlns:a16="http://schemas.microsoft.com/office/drawing/2014/main" id="{090A40EE-6FA3-1B41-A802-E778FEB33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3" y="3648"/>
                <a:ext cx="32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1935</a:t>
                </a:r>
              </a:p>
            </p:txBody>
          </p:sp>
        </p:grpSp>
      </p:grpSp>
      <p:sp>
        <p:nvSpPr>
          <p:cNvPr id="15363" name="Rectangle 6">
            <a:extLst>
              <a:ext uri="{FF2B5EF4-FFF2-40B4-BE49-F238E27FC236}">
                <a16:creationId xmlns:a16="http://schemas.microsoft.com/office/drawing/2014/main" id="{3D4D2842-14C5-D942-8E7F-930397DDD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3375"/>
            <a:ext cx="785018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s-ES" altLang="es-CL" sz="3200" b="1">
                <a:solidFill>
                  <a:schemeClr val="tx2"/>
                </a:solidFill>
                <a:latin typeface="Arial Narrow" panose="020B0604020202020204" pitchFamily="34" charset="0"/>
              </a:rPr>
              <a:t>El Impacto de la Gran Crisis y sus repercusiones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4" name="Group 4">
            <a:extLst>
              <a:ext uri="{FF2B5EF4-FFF2-40B4-BE49-F238E27FC236}">
                <a16:creationId xmlns:a16="http://schemas.microsoft.com/office/drawing/2014/main" id="{52C19B3B-CF3F-014D-AE7E-EA9B95520FDC}"/>
              </a:ext>
            </a:extLst>
          </p:cNvPr>
          <p:cNvGrpSpPr>
            <a:grpSpLocks/>
          </p:cNvGrpSpPr>
          <p:nvPr/>
        </p:nvGrpSpPr>
        <p:grpSpPr bwMode="auto">
          <a:xfrm>
            <a:off x="1655763" y="873125"/>
            <a:ext cx="6248400" cy="5486400"/>
            <a:chOff x="2400" y="720"/>
            <a:chExt cx="3936" cy="3456"/>
          </a:xfrm>
        </p:grpSpPr>
        <p:grpSp>
          <p:nvGrpSpPr>
            <p:cNvPr id="16387" name="Group 5">
              <a:extLst>
                <a:ext uri="{FF2B5EF4-FFF2-40B4-BE49-F238E27FC236}">
                  <a16:creationId xmlns:a16="http://schemas.microsoft.com/office/drawing/2014/main" id="{BAB25490-BBFA-1249-AF53-F66060139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720"/>
              <a:ext cx="3936" cy="3456"/>
              <a:chOff x="2400" y="720"/>
              <a:chExt cx="3936" cy="3456"/>
            </a:xfrm>
          </p:grpSpPr>
          <p:sp>
            <p:nvSpPr>
              <p:cNvPr id="16471" name="Rectangle 6">
                <a:extLst>
                  <a:ext uri="{FF2B5EF4-FFF2-40B4-BE49-F238E27FC236}">
                    <a16:creationId xmlns:a16="http://schemas.microsoft.com/office/drawing/2014/main" id="{BAE3BD72-1858-5346-85D7-C1A9BA59F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720"/>
                <a:ext cx="3936" cy="601"/>
              </a:xfrm>
              <a:prstGeom prst="rect">
                <a:avLst/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s-CL" altLang="en-US" sz="2800">
                    <a:latin typeface="Arial" panose="020B0604020202020204" pitchFamily="34" charset="0"/>
                  </a:rPr>
                  <a:t>Valor de las Exportaciones Totales</a:t>
                </a:r>
              </a:p>
              <a:p>
                <a:pPr algn="ctr"/>
                <a:r>
                  <a:rPr lang="es-CL" altLang="en-US" sz="1800">
                    <a:latin typeface="Arial" panose="020B0604020202020204" pitchFamily="34" charset="0"/>
                  </a:rPr>
                  <a:t>(índice 1910=100)</a:t>
                </a:r>
                <a:endParaRPr lang="es-CL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6472" name="Rectangle 7">
                <a:extLst>
                  <a:ext uri="{FF2B5EF4-FFF2-40B4-BE49-F238E27FC236}">
                    <a16:creationId xmlns:a16="http://schemas.microsoft.com/office/drawing/2014/main" id="{0C9E9123-585D-EA46-8D24-2D7B134CA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321"/>
                <a:ext cx="3936" cy="2855"/>
              </a:xfrm>
              <a:prstGeom prst="rect">
                <a:avLst/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s-ES_tradnl" altLang="es-CL" sz="1600"/>
              </a:p>
            </p:txBody>
          </p:sp>
        </p:grpSp>
        <p:grpSp>
          <p:nvGrpSpPr>
            <p:cNvPr id="16388" name="Group 8">
              <a:extLst>
                <a:ext uri="{FF2B5EF4-FFF2-40B4-BE49-F238E27FC236}">
                  <a16:creationId xmlns:a16="http://schemas.microsoft.com/office/drawing/2014/main" id="{B2A1911D-784A-0643-89A9-D70F6E40C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440"/>
              <a:ext cx="3676" cy="2465"/>
              <a:chOff x="2592" y="1536"/>
              <a:chExt cx="3676" cy="2369"/>
            </a:xfrm>
          </p:grpSpPr>
          <p:sp>
            <p:nvSpPr>
              <p:cNvPr id="16389" name="Rectangle 9">
                <a:extLst>
                  <a:ext uri="{FF2B5EF4-FFF2-40B4-BE49-F238E27FC236}">
                    <a16:creationId xmlns:a16="http://schemas.microsoft.com/office/drawing/2014/main" id="{6FF5F6EE-7680-2B4E-89EE-5B69A587B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645"/>
                <a:ext cx="3099" cy="1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16390" name="Rectangle 10">
                <a:extLst>
                  <a:ext uri="{FF2B5EF4-FFF2-40B4-BE49-F238E27FC236}">
                    <a16:creationId xmlns:a16="http://schemas.microsoft.com/office/drawing/2014/main" id="{E842C8B3-C610-0147-BF50-3EC0BE5F6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645"/>
                <a:ext cx="3099" cy="1987"/>
              </a:xfrm>
              <a:prstGeom prst="rect">
                <a:avLst/>
              </a:prstGeom>
              <a:noFill/>
              <a:ln w="0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16391" name="Line 11">
                <a:extLst>
                  <a:ext uri="{FF2B5EF4-FFF2-40B4-BE49-F238E27FC236}">
                    <a16:creationId xmlns:a16="http://schemas.microsoft.com/office/drawing/2014/main" id="{29288EA0-E847-0A47-A39B-54ABF42E3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3632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392" name="Line 12">
                <a:extLst>
                  <a:ext uri="{FF2B5EF4-FFF2-40B4-BE49-F238E27FC236}">
                    <a16:creationId xmlns:a16="http://schemas.microsoft.com/office/drawing/2014/main" id="{F1414ACB-72F4-B943-BEDB-09B4968F7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3233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393" name="Line 13">
                <a:extLst>
                  <a:ext uri="{FF2B5EF4-FFF2-40B4-BE49-F238E27FC236}">
                    <a16:creationId xmlns:a16="http://schemas.microsoft.com/office/drawing/2014/main" id="{C916B042-F95E-F141-A1B9-B1ECDDAFC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833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394" name="Line 14">
                <a:extLst>
                  <a:ext uri="{FF2B5EF4-FFF2-40B4-BE49-F238E27FC236}">
                    <a16:creationId xmlns:a16="http://schemas.microsoft.com/office/drawing/2014/main" id="{C596BBA7-34CF-9446-9BA0-39FAE5C03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44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395" name="Line 15">
                <a:extLst>
                  <a:ext uri="{FF2B5EF4-FFF2-40B4-BE49-F238E27FC236}">
                    <a16:creationId xmlns:a16="http://schemas.microsoft.com/office/drawing/2014/main" id="{A69D0351-2257-E540-AF87-5C761E118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045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396" name="Line 16">
                <a:extLst>
                  <a:ext uri="{FF2B5EF4-FFF2-40B4-BE49-F238E27FC236}">
                    <a16:creationId xmlns:a16="http://schemas.microsoft.com/office/drawing/2014/main" id="{938AB298-B0C0-624A-BD46-472F68329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1645"/>
                <a:ext cx="30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397" name="Line 17">
                <a:extLst>
                  <a:ext uri="{FF2B5EF4-FFF2-40B4-BE49-F238E27FC236}">
                    <a16:creationId xmlns:a16="http://schemas.microsoft.com/office/drawing/2014/main" id="{D3191E03-0CDA-7547-A79B-F8B4356F2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5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398" name="Line 18">
                <a:extLst>
                  <a:ext uri="{FF2B5EF4-FFF2-40B4-BE49-F238E27FC236}">
                    <a16:creationId xmlns:a16="http://schemas.microsoft.com/office/drawing/2014/main" id="{D74E68F4-B7A0-404D-8DD1-2B4A40D61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1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399" name="Line 19">
                <a:extLst>
                  <a:ext uri="{FF2B5EF4-FFF2-40B4-BE49-F238E27FC236}">
                    <a16:creationId xmlns:a16="http://schemas.microsoft.com/office/drawing/2014/main" id="{E1180765-BFAE-A642-828C-C0EC39383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9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00" name="Line 20">
                <a:extLst>
                  <a:ext uri="{FF2B5EF4-FFF2-40B4-BE49-F238E27FC236}">
                    <a16:creationId xmlns:a16="http://schemas.microsoft.com/office/drawing/2014/main" id="{C2336A44-73D2-C34D-88E0-3E641976C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5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01" name="Line 21">
                <a:extLst>
                  <a:ext uri="{FF2B5EF4-FFF2-40B4-BE49-F238E27FC236}">
                    <a16:creationId xmlns:a16="http://schemas.microsoft.com/office/drawing/2014/main" id="{74ABEFCC-AC67-CF45-B32C-10427A601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1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02" name="Line 22">
                <a:extLst>
                  <a:ext uri="{FF2B5EF4-FFF2-40B4-BE49-F238E27FC236}">
                    <a16:creationId xmlns:a16="http://schemas.microsoft.com/office/drawing/2014/main" id="{235FE162-67B4-B143-9427-673697A3F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9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03" name="Line 23">
                <a:extLst>
                  <a:ext uri="{FF2B5EF4-FFF2-40B4-BE49-F238E27FC236}">
                    <a16:creationId xmlns:a16="http://schemas.microsoft.com/office/drawing/2014/main" id="{33D21AC5-60EC-ED41-9066-6CBB4AB8A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5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04" name="Line 24">
                <a:extLst>
                  <a:ext uri="{FF2B5EF4-FFF2-40B4-BE49-F238E27FC236}">
                    <a16:creationId xmlns:a16="http://schemas.microsoft.com/office/drawing/2014/main" id="{4B1DB71E-29E0-E849-A715-A8C7F7F66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0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05" name="Line 25">
                <a:extLst>
                  <a:ext uri="{FF2B5EF4-FFF2-40B4-BE49-F238E27FC236}">
                    <a16:creationId xmlns:a16="http://schemas.microsoft.com/office/drawing/2014/main" id="{C8241261-2BCA-584B-B946-CCD893FCB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9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06" name="Line 26">
                <a:extLst>
                  <a:ext uri="{FF2B5EF4-FFF2-40B4-BE49-F238E27FC236}">
                    <a16:creationId xmlns:a16="http://schemas.microsoft.com/office/drawing/2014/main" id="{A3EB3E58-A1E1-C849-854F-E923008A1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4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07" name="Line 27">
                <a:extLst>
                  <a:ext uri="{FF2B5EF4-FFF2-40B4-BE49-F238E27FC236}">
                    <a16:creationId xmlns:a16="http://schemas.microsoft.com/office/drawing/2014/main" id="{E41558A2-226F-F640-91B9-6C958E159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0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08" name="Line 28">
                <a:extLst>
                  <a:ext uri="{FF2B5EF4-FFF2-40B4-BE49-F238E27FC236}">
                    <a16:creationId xmlns:a16="http://schemas.microsoft.com/office/drawing/2014/main" id="{F5ACA25A-9321-2E4D-95CB-052A26455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9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09" name="Line 29">
                <a:extLst>
                  <a:ext uri="{FF2B5EF4-FFF2-40B4-BE49-F238E27FC236}">
                    <a16:creationId xmlns:a16="http://schemas.microsoft.com/office/drawing/2014/main" id="{2DB51E2E-C944-B143-B2BC-BF492DC77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4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10" name="Line 30">
                <a:extLst>
                  <a:ext uri="{FF2B5EF4-FFF2-40B4-BE49-F238E27FC236}">
                    <a16:creationId xmlns:a16="http://schemas.microsoft.com/office/drawing/2014/main" id="{8CC1BFE4-F1B8-E144-BEBF-30EDD3506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0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11" name="Line 31">
                <a:extLst>
                  <a:ext uri="{FF2B5EF4-FFF2-40B4-BE49-F238E27FC236}">
                    <a16:creationId xmlns:a16="http://schemas.microsoft.com/office/drawing/2014/main" id="{81E2DFB1-9850-D44B-9A2C-EF2DCCF9B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8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12" name="Line 32">
                <a:extLst>
                  <a:ext uri="{FF2B5EF4-FFF2-40B4-BE49-F238E27FC236}">
                    <a16:creationId xmlns:a16="http://schemas.microsoft.com/office/drawing/2014/main" id="{965B586D-C911-9141-8DB2-43D112362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4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13" name="Line 33">
                <a:extLst>
                  <a:ext uri="{FF2B5EF4-FFF2-40B4-BE49-F238E27FC236}">
                    <a16:creationId xmlns:a16="http://schemas.microsoft.com/office/drawing/2014/main" id="{BFA87D0A-047E-DD49-94CC-EFA3B88B3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0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14" name="Line 34">
                <a:extLst>
                  <a:ext uri="{FF2B5EF4-FFF2-40B4-BE49-F238E27FC236}">
                    <a16:creationId xmlns:a16="http://schemas.microsoft.com/office/drawing/2014/main" id="{525A53ED-CF84-AC45-A75D-549B90102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8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15" name="Line 35">
                <a:extLst>
                  <a:ext uri="{FF2B5EF4-FFF2-40B4-BE49-F238E27FC236}">
                    <a16:creationId xmlns:a16="http://schemas.microsoft.com/office/drawing/2014/main" id="{AD6D0305-BF14-5245-89AB-80F1669DA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4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16" name="Line 36">
                <a:extLst>
                  <a:ext uri="{FF2B5EF4-FFF2-40B4-BE49-F238E27FC236}">
                    <a16:creationId xmlns:a16="http://schemas.microsoft.com/office/drawing/2014/main" id="{7BBB0087-9F1A-FC4E-B58E-A9DC8FC17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20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17" name="Line 37">
                <a:extLst>
                  <a:ext uri="{FF2B5EF4-FFF2-40B4-BE49-F238E27FC236}">
                    <a16:creationId xmlns:a16="http://schemas.microsoft.com/office/drawing/2014/main" id="{DC87C1F2-186B-2E42-BB9E-274E51396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8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18" name="Line 38">
                <a:extLst>
                  <a:ext uri="{FF2B5EF4-FFF2-40B4-BE49-F238E27FC236}">
                    <a16:creationId xmlns:a16="http://schemas.microsoft.com/office/drawing/2014/main" id="{88614046-A538-ED4A-89E4-7165E89A0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4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19" name="Line 39">
                <a:extLst>
                  <a:ext uri="{FF2B5EF4-FFF2-40B4-BE49-F238E27FC236}">
                    <a16:creationId xmlns:a16="http://schemas.microsoft.com/office/drawing/2014/main" id="{6A9691F2-98E7-5A4E-B5E4-5456CCC4E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0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20" name="Line 40">
                <a:extLst>
                  <a:ext uri="{FF2B5EF4-FFF2-40B4-BE49-F238E27FC236}">
                    <a16:creationId xmlns:a16="http://schemas.microsoft.com/office/drawing/2014/main" id="{95A656AC-F194-1448-A4DC-9F8DCAC84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21" name="Line 41">
                <a:extLst>
                  <a:ext uri="{FF2B5EF4-FFF2-40B4-BE49-F238E27FC236}">
                    <a16:creationId xmlns:a16="http://schemas.microsoft.com/office/drawing/2014/main" id="{30A13097-434D-C443-A931-2BE3F78D2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4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22" name="Line 42">
                <a:extLst>
                  <a:ext uri="{FF2B5EF4-FFF2-40B4-BE49-F238E27FC236}">
                    <a16:creationId xmlns:a16="http://schemas.microsoft.com/office/drawing/2014/main" id="{0E1A931D-AD3E-7348-9964-C967AF673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0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23" name="Line 43">
                <a:extLst>
                  <a:ext uri="{FF2B5EF4-FFF2-40B4-BE49-F238E27FC236}">
                    <a16:creationId xmlns:a16="http://schemas.microsoft.com/office/drawing/2014/main" id="{5011BA12-7EEF-AC47-AE37-8769D9A50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8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24" name="Line 44">
                <a:extLst>
                  <a:ext uri="{FF2B5EF4-FFF2-40B4-BE49-F238E27FC236}">
                    <a16:creationId xmlns:a16="http://schemas.microsoft.com/office/drawing/2014/main" id="{840F5382-319D-7F43-9BB6-BE73CC94F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44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25" name="Line 45">
                <a:extLst>
                  <a:ext uri="{FF2B5EF4-FFF2-40B4-BE49-F238E27FC236}">
                    <a16:creationId xmlns:a16="http://schemas.microsoft.com/office/drawing/2014/main" id="{388C9E06-FB71-3B4A-B360-101CAB18B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50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26" name="Line 46">
                <a:extLst>
                  <a:ext uri="{FF2B5EF4-FFF2-40B4-BE49-F238E27FC236}">
                    <a16:creationId xmlns:a16="http://schemas.microsoft.com/office/drawing/2014/main" id="{52274B68-C422-394C-91D8-CB8E532F0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48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27" name="Line 47">
                <a:extLst>
                  <a:ext uri="{FF2B5EF4-FFF2-40B4-BE49-F238E27FC236}">
                    <a16:creationId xmlns:a16="http://schemas.microsoft.com/office/drawing/2014/main" id="{3BC90877-E8DA-0D42-A603-6F072A0D5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54" y="363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28" name="Line 48">
                <a:extLst>
                  <a:ext uri="{FF2B5EF4-FFF2-40B4-BE49-F238E27FC236}">
                    <a16:creationId xmlns:a16="http://schemas.microsoft.com/office/drawing/2014/main" id="{367D33B1-FB3A-8745-A1E8-225C793A6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5" y="2814"/>
                <a:ext cx="106" cy="19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29" name="Line 49">
                <a:extLst>
                  <a:ext uri="{FF2B5EF4-FFF2-40B4-BE49-F238E27FC236}">
                    <a16:creationId xmlns:a16="http://schemas.microsoft.com/office/drawing/2014/main" id="{CDB7D996-3CD4-0946-A4D8-E610A52E4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1" y="2707"/>
                <a:ext cx="98" cy="107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30" name="Line 50">
                <a:extLst>
                  <a:ext uri="{FF2B5EF4-FFF2-40B4-BE49-F238E27FC236}">
                    <a16:creationId xmlns:a16="http://schemas.microsoft.com/office/drawing/2014/main" id="{14E73AA6-4A8C-2E48-86C8-8E0408BBB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9" y="2678"/>
                <a:ext cx="106" cy="29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31" name="Line 51">
                <a:extLst>
                  <a:ext uri="{FF2B5EF4-FFF2-40B4-BE49-F238E27FC236}">
                    <a16:creationId xmlns:a16="http://schemas.microsoft.com/office/drawing/2014/main" id="{FD05B101-5C76-E44C-8EA1-9E99590FE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5" y="2678"/>
                <a:ext cx="106" cy="23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32" name="Line 52">
                <a:extLst>
                  <a:ext uri="{FF2B5EF4-FFF2-40B4-BE49-F238E27FC236}">
                    <a16:creationId xmlns:a16="http://schemas.microsoft.com/office/drawing/2014/main" id="{59B1A9E3-999F-644B-9D2E-6C3ED8ECB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1" y="2843"/>
                <a:ext cx="98" cy="68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33" name="Line 53">
                <a:extLst>
                  <a:ext uri="{FF2B5EF4-FFF2-40B4-BE49-F238E27FC236}">
                    <a16:creationId xmlns:a16="http://schemas.microsoft.com/office/drawing/2014/main" id="{F717F1BD-CB6C-FF4A-8630-BF5E64DD6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9" y="2395"/>
                <a:ext cx="106" cy="448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34" name="Line 54">
                <a:extLst>
                  <a:ext uri="{FF2B5EF4-FFF2-40B4-BE49-F238E27FC236}">
                    <a16:creationId xmlns:a16="http://schemas.microsoft.com/office/drawing/2014/main" id="{DE1BD171-C23C-2341-A880-7CF30568B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5" y="1908"/>
                <a:ext cx="105" cy="487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35" name="Line 55">
                <a:extLst>
                  <a:ext uri="{FF2B5EF4-FFF2-40B4-BE49-F238E27FC236}">
                    <a16:creationId xmlns:a16="http://schemas.microsoft.com/office/drawing/2014/main" id="{03BF5898-8B05-8743-BD83-52979866E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0" y="1869"/>
                <a:ext cx="99" cy="39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36" name="Line 56">
                <a:extLst>
                  <a:ext uri="{FF2B5EF4-FFF2-40B4-BE49-F238E27FC236}">
                    <a16:creationId xmlns:a16="http://schemas.microsoft.com/office/drawing/2014/main" id="{1E7C44BE-ADB1-CD40-B3DE-8F4267A55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9" y="1869"/>
                <a:ext cx="105" cy="103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37" name="Line 57">
                <a:extLst>
                  <a:ext uri="{FF2B5EF4-FFF2-40B4-BE49-F238E27FC236}">
                    <a16:creationId xmlns:a16="http://schemas.microsoft.com/office/drawing/2014/main" id="{8FF5A58E-8AF2-E942-BEC6-772CCBC06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4" y="1752"/>
                <a:ext cx="106" cy="115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38" name="Line 58">
                <a:extLst>
                  <a:ext uri="{FF2B5EF4-FFF2-40B4-BE49-F238E27FC236}">
                    <a16:creationId xmlns:a16="http://schemas.microsoft.com/office/drawing/2014/main" id="{F2A5CDA2-8201-1F49-8AEA-7870349B7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0" y="1752"/>
                <a:ext cx="99" cy="828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39" name="Line 59">
                <a:extLst>
                  <a:ext uri="{FF2B5EF4-FFF2-40B4-BE49-F238E27FC236}">
                    <a16:creationId xmlns:a16="http://schemas.microsoft.com/office/drawing/2014/main" id="{218074D5-A849-5F44-ACDB-ACFDF1CAF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9" y="2580"/>
                <a:ext cx="105" cy="25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40" name="Line 60">
                <a:extLst>
                  <a:ext uri="{FF2B5EF4-FFF2-40B4-BE49-F238E27FC236}">
                    <a16:creationId xmlns:a16="http://schemas.microsoft.com/office/drawing/2014/main" id="{441CA018-AD7D-A34B-8AF3-FB8551B9D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4" y="2337"/>
                <a:ext cx="106" cy="49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41" name="Line 61">
                <a:extLst>
                  <a:ext uri="{FF2B5EF4-FFF2-40B4-BE49-F238E27FC236}">
                    <a16:creationId xmlns:a16="http://schemas.microsoft.com/office/drawing/2014/main" id="{CB22B0B9-14DD-C840-97C8-6336FB859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0" y="2181"/>
                <a:ext cx="98" cy="15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42" name="Line 62">
                <a:extLst>
                  <a:ext uri="{FF2B5EF4-FFF2-40B4-BE49-F238E27FC236}">
                    <a16:creationId xmlns:a16="http://schemas.microsoft.com/office/drawing/2014/main" id="{1CA7691D-AC49-8849-9A2F-93A922090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8" y="2122"/>
                <a:ext cx="106" cy="59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43" name="Line 63">
                <a:extLst>
                  <a:ext uri="{FF2B5EF4-FFF2-40B4-BE49-F238E27FC236}">
                    <a16:creationId xmlns:a16="http://schemas.microsoft.com/office/drawing/2014/main" id="{EA5BE21F-E9D0-BA4C-B49E-D5D2385E6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4" y="2122"/>
                <a:ext cx="106" cy="17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44" name="Line 64">
                <a:extLst>
                  <a:ext uri="{FF2B5EF4-FFF2-40B4-BE49-F238E27FC236}">
                    <a16:creationId xmlns:a16="http://schemas.microsoft.com/office/drawing/2014/main" id="{FB7A84A3-F06E-914F-8D63-A33A54607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0" y="2269"/>
                <a:ext cx="98" cy="29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45" name="Line 65">
                <a:extLst>
                  <a:ext uri="{FF2B5EF4-FFF2-40B4-BE49-F238E27FC236}">
                    <a16:creationId xmlns:a16="http://schemas.microsoft.com/office/drawing/2014/main" id="{5B75FAE7-02EC-0744-9621-A9E7CD6FE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8" y="2074"/>
                <a:ext cx="106" cy="195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46" name="Line 66">
                <a:extLst>
                  <a:ext uri="{FF2B5EF4-FFF2-40B4-BE49-F238E27FC236}">
                    <a16:creationId xmlns:a16="http://schemas.microsoft.com/office/drawing/2014/main" id="{A59839A1-3232-FB49-B22B-6847B38DE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4" y="1782"/>
                <a:ext cx="106" cy="292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47" name="Line 67">
                <a:extLst>
                  <a:ext uri="{FF2B5EF4-FFF2-40B4-BE49-F238E27FC236}">
                    <a16:creationId xmlns:a16="http://schemas.microsoft.com/office/drawing/2014/main" id="{EA504111-7796-6F4F-BE2C-061ABD1F8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782"/>
                <a:ext cx="98" cy="779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48" name="Line 68">
                <a:extLst>
                  <a:ext uri="{FF2B5EF4-FFF2-40B4-BE49-F238E27FC236}">
                    <a16:creationId xmlns:a16="http://schemas.microsoft.com/office/drawing/2014/main" id="{D564619E-AA88-C040-8809-7A2C0B50A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8" y="2561"/>
                <a:ext cx="106" cy="418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49" name="Line 69">
                <a:extLst>
                  <a:ext uri="{FF2B5EF4-FFF2-40B4-BE49-F238E27FC236}">
                    <a16:creationId xmlns:a16="http://schemas.microsoft.com/office/drawing/2014/main" id="{964F0A42-5BD6-9D4F-B2EC-0DBCD2BC4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4" y="2979"/>
                <a:ext cx="106" cy="429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50" name="Line 70">
                <a:extLst>
                  <a:ext uri="{FF2B5EF4-FFF2-40B4-BE49-F238E27FC236}">
                    <a16:creationId xmlns:a16="http://schemas.microsoft.com/office/drawing/2014/main" id="{4744AF1F-3DE2-A348-8C40-A9408BBCA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0" y="3311"/>
                <a:ext cx="98" cy="97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51" name="Line 71">
                <a:extLst>
                  <a:ext uri="{FF2B5EF4-FFF2-40B4-BE49-F238E27FC236}">
                    <a16:creationId xmlns:a16="http://schemas.microsoft.com/office/drawing/2014/main" id="{A171ADD0-DC45-2C46-892D-5A6053B46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3009"/>
                <a:ext cx="106" cy="302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52" name="Line 72">
                <a:extLst>
                  <a:ext uri="{FF2B5EF4-FFF2-40B4-BE49-F238E27FC236}">
                    <a16:creationId xmlns:a16="http://schemas.microsoft.com/office/drawing/2014/main" id="{A1AA9B39-AF00-A049-B5FE-C0F5E6243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4" y="2999"/>
                <a:ext cx="106" cy="1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53" name="Line 73">
                <a:extLst>
                  <a:ext uri="{FF2B5EF4-FFF2-40B4-BE49-F238E27FC236}">
                    <a16:creationId xmlns:a16="http://schemas.microsoft.com/office/drawing/2014/main" id="{49DA6314-E883-1A46-82F2-1ECF29CFB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0" y="2892"/>
                <a:ext cx="98" cy="107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54" name="Line 74">
                <a:extLst>
                  <a:ext uri="{FF2B5EF4-FFF2-40B4-BE49-F238E27FC236}">
                    <a16:creationId xmlns:a16="http://schemas.microsoft.com/office/drawing/2014/main" id="{808F4B2E-F98B-4447-9A29-404C8352E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8" y="2366"/>
                <a:ext cx="106" cy="52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55" name="Line 75">
                <a:extLst>
                  <a:ext uri="{FF2B5EF4-FFF2-40B4-BE49-F238E27FC236}">
                    <a16:creationId xmlns:a16="http://schemas.microsoft.com/office/drawing/2014/main" id="{307C7372-DE66-B045-8D18-89AB5EC96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4" y="2366"/>
                <a:ext cx="106" cy="351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56" name="Line 76">
                <a:extLst>
                  <a:ext uri="{FF2B5EF4-FFF2-40B4-BE49-F238E27FC236}">
                    <a16:creationId xmlns:a16="http://schemas.microsoft.com/office/drawing/2014/main" id="{EA2136F3-9BFF-4048-AE31-102BCB6DF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0" y="2717"/>
                <a:ext cx="98" cy="19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57" name="Line 77">
                <a:extLst>
                  <a:ext uri="{FF2B5EF4-FFF2-40B4-BE49-F238E27FC236}">
                    <a16:creationId xmlns:a16="http://schemas.microsoft.com/office/drawing/2014/main" id="{853ED6EA-2B8B-EF4F-A340-B069FF120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48" y="2707"/>
                <a:ext cx="106" cy="29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6458" name="Rectangle 78">
                <a:extLst>
                  <a:ext uri="{FF2B5EF4-FFF2-40B4-BE49-F238E27FC236}">
                    <a16:creationId xmlns:a16="http://schemas.microsoft.com/office/drawing/2014/main" id="{F24B2492-EE07-254B-AC94-B7B05EDFE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3523"/>
                <a:ext cx="8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6459" name="Rectangle 79">
                <a:extLst>
                  <a:ext uri="{FF2B5EF4-FFF2-40B4-BE49-F238E27FC236}">
                    <a16:creationId xmlns:a16="http://schemas.microsoft.com/office/drawing/2014/main" id="{4000CA3E-C222-8448-9BFB-F48A5A02B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3124"/>
                <a:ext cx="16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16460" name="Rectangle 80">
                <a:extLst>
                  <a:ext uri="{FF2B5EF4-FFF2-40B4-BE49-F238E27FC236}">
                    <a16:creationId xmlns:a16="http://schemas.microsoft.com/office/drawing/2014/main" id="{3E066F1C-3780-A848-9528-1EB773BCC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724"/>
                <a:ext cx="24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16461" name="Rectangle 81">
                <a:extLst>
                  <a:ext uri="{FF2B5EF4-FFF2-40B4-BE49-F238E27FC236}">
                    <a16:creationId xmlns:a16="http://schemas.microsoft.com/office/drawing/2014/main" id="{C936030F-CC29-074D-8651-EC4216EC3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335"/>
                <a:ext cx="24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150</a:t>
                </a:r>
              </a:p>
            </p:txBody>
          </p:sp>
          <p:sp>
            <p:nvSpPr>
              <p:cNvPr id="16462" name="Rectangle 82">
                <a:extLst>
                  <a:ext uri="{FF2B5EF4-FFF2-40B4-BE49-F238E27FC236}">
                    <a16:creationId xmlns:a16="http://schemas.microsoft.com/office/drawing/2014/main" id="{BA2172CA-B20C-7748-BD41-40C5550D1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936"/>
                <a:ext cx="24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16463" name="Rectangle 83">
                <a:extLst>
                  <a:ext uri="{FF2B5EF4-FFF2-40B4-BE49-F238E27FC236}">
                    <a16:creationId xmlns:a16="http://schemas.microsoft.com/office/drawing/2014/main" id="{5C047B5D-5A9A-984D-9C66-18E522B67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536"/>
                <a:ext cx="24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250</a:t>
                </a:r>
              </a:p>
            </p:txBody>
          </p:sp>
          <p:sp>
            <p:nvSpPr>
              <p:cNvPr id="16464" name="Rectangle 84">
                <a:extLst>
                  <a:ext uri="{FF2B5EF4-FFF2-40B4-BE49-F238E27FC236}">
                    <a16:creationId xmlns:a16="http://schemas.microsoft.com/office/drawing/2014/main" id="{CF3F2AA1-CFF9-1B42-BB8A-AC6A0E411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739"/>
                <a:ext cx="32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1910</a:t>
                </a:r>
              </a:p>
            </p:txBody>
          </p:sp>
          <p:sp>
            <p:nvSpPr>
              <p:cNvPr id="16465" name="Rectangle 85">
                <a:extLst>
                  <a:ext uri="{FF2B5EF4-FFF2-40B4-BE49-F238E27FC236}">
                    <a16:creationId xmlns:a16="http://schemas.microsoft.com/office/drawing/2014/main" id="{D53FDE7C-022B-D041-8FFC-CE8A5B007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3" y="3739"/>
                <a:ext cx="32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1915</a:t>
                </a:r>
              </a:p>
            </p:txBody>
          </p:sp>
          <p:sp>
            <p:nvSpPr>
              <p:cNvPr id="16466" name="Rectangle 86">
                <a:extLst>
                  <a:ext uri="{FF2B5EF4-FFF2-40B4-BE49-F238E27FC236}">
                    <a16:creationId xmlns:a16="http://schemas.microsoft.com/office/drawing/2014/main" id="{87DD2083-BDCD-8E4C-A87A-44F076BEB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3739"/>
                <a:ext cx="32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1920</a:t>
                </a:r>
              </a:p>
            </p:txBody>
          </p:sp>
          <p:sp>
            <p:nvSpPr>
              <p:cNvPr id="16467" name="Rectangle 87">
                <a:extLst>
                  <a:ext uri="{FF2B5EF4-FFF2-40B4-BE49-F238E27FC236}">
                    <a16:creationId xmlns:a16="http://schemas.microsoft.com/office/drawing/2014/main" id="{A4EA1D59-26CC-4F4A-8B28-25E3D674E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3739"/>
                <a:ext cx="32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1925</a:t>
                </a:r>
              </a:p>
            </p:txBody>
          </p:sp>
          <p:sp>
            <p:nvSpPr>
              <p:cNvPr id="16468" name="Rectangle 88">
                <a:extLst>
                  <a:ext uri="{FF2B5EF4-FFF2-40B4-BE49-F238E27FC236}">
                    <a16:creationId xmlns:a16="http://schemas.microsoft.com/office/drawing/2014/main" id="{C4B58E16-7E6F-9948-B235-976A54351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2" y="3739"/>
                <a:ext cx="32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1930</a:t>
                </a:r>
              </a:p>
            </p:txBody>
          </p:sp>
          <p:sp>
            <p:nvSpPr>
              <p:cNvPr id="16469" name="Rectangle 89">
                <a:extLst>
                  <a:ext uri="{FF2B5EF4-FFF2-40B4-BE49-F238E27FC236}">
                    <a16:creationId xmlns:a16="http://schemas.microsoft.com/office/drawing/2014/main" id="{3D5CBAE1-0E20-404C-8995-4EB1F9B04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4" y="3739"/>
                <a:ext cx="32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1935</a:t>
                </a:r>
              </a:p>
            </p:txBody>
          </p:sp>
          <p:sp>
            <p:nvSpPr>
              <p:cNvPr id="16470" name="Rectangle 90">
                <a:extLst>
                  <a:ext uri="{FF2B5EF4-FFF2-40B4-BE49-F238E27FC236}">
                    <a16:creationId xmlns:a16="http://schemas.microsoft.com/office/drawing/2014/main" id="{D5E3472C-E2CA-064E-8B76-355E1C15D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8" y="3739"/>
                <a:ext cx="32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1940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8" name="Group 4">
            <a:extLst>
              <a:ext uri="{FF2B5EF4-FFF2-40B4-BE49-F238E27FC236}">
                <a16:creationId xmlns:a16="http://schemas.microsoft.com/office/drawing/2014/main" id="{B0A2ABDE-0E51-D04E-BD17-48B66C885E5D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944563"/>
            <a:ext cx="6248400" cy="5486400"/>
            <a:chOff x="2400" y="720"/>
            <a:chExt cx="3936" cy="3456"/>
          </a:xfrm>
        </p:grpSpPr>
        <p:grpSp>
          <p:nvGrpSpPr>
            <p:cNvPr id="17411" name="Group 5">
              <a:extLst>
                <a:ext uri="{FF2B5EF4-FFF2-40B4-BE49-F238E27FC236}">
                  <a16:creationId xmlns:a16="http://schemas.microsoft.com/office/drawing/2014/main" id="{31DDD2C5-8C3A-D247-BF6F-8236C543A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720"/>
              <a:ext cx="3936" cy="3456"/>
              <a:chOff x="2400" y="720"/>
              <a:chExt cx="3936" cy="3456"/>
            </a:xfrm>
          </p:grpSpPr>
          <p:sp>
            <p:nvSpPr>
              <p:cNvPr id="17458" name="Rectangle 6">
                <a:extLst>
                  <a:ext uri="{FF2B5EF4-FFF2-40B4-BE49-F238E27FC236}">
                    <a16:creationId xmlns:a16="http://schemas.microsoft.com/office/drawing/2014/main" id="{2ECA4D2C-F124-2341-B8BF-057047B90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720"/>
                <a:ext cx="3936" cy="601"/>
              </a:xfrm>
              <a:prstGeom prst="rect">
                <a:avLst/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s-CL" altLang="en-US" sz="2800">
                    <a:latin typeface="Arial" panose="020B0604020202020204" pitchFamily="34" charset="0"/>
                  </a:rPr>
                  <a:t>Tasa de Crecimiento PIB Real</a:t>
                </a:r>
              </a:p>
              <a:p>
                <a:pPr algn="ctr"/>
                <a:r>
                  <a:rPr lang="es-CL" altLang="en-US" sz="1800">
                    <a:latin typeface="Arial" panose="020B0604020202020204" pitchFamily="34" charset="0"/>
                  </a:rPr>
                  <a:t>(%)</a:t>
                </a:r>
                <a:endParaRPr lang="es-CL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7459" name="Rectangle 7">
                <a:extLst>
                  <a:ext uri="{FF2B5EF4-FFF2-40B4-BE49-F238E27FC236}">
                    <a16:creationId xmlns:a16="http://schemas.microsoft.com/office/drawing/2014/main" id="{A31B4BB7-10E5-B741-8AEB-F8B797765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321"/>
                <a:ext cx="3936" cy="2855"/>
              </a:xfrm>
              <a:prstGeom prst="rect">
                <a:avLst/>
              </a:prstGeom>
              <a:solidFill>
                <a:srgbClr val="0000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s-ES_tradnl" altLang="es-CL" sz="1600"/>
              </a:p>
            </p:txBody>
          </p:sp>
        </p:grpSp>
        <p:grpSp>
          <p:nvGrpSpPr>
            <p:cNvPr id="17412" name="Group 8">
              <a:extLst>
                <a:ext uri="{FF2B5EF4-FFF2-40B4-BE49-F238E27FC236}">
                  <a16:creationId xmlns:a16="http://schemas.microsoft.com/office/drawing/2014/main" id="{587ADC80-912F-7F4C-8163-7119280DA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1" y="1488"/>
              <a:ext cx="3663" cy="2381"/>
              <a:chOff x="2561" y="1488"/>
              <a:chExt cx="3663" cy="2381"/>
            </a:xfrm>
          </p:grpSpPr>
          <p:sp>
            <p:nvSpPr>
              <p:cNvPr id="17413" name="Rectangle 9">
                <a:extLst>
                  <a:ext uri="{FF2B5EF4-FFF2-40B4-BE49-F238E27FC236}">
                    <a16:creationId xmlns:a16="http://schemas.microsoft.com/office/drawing/2014/main" id="{EBA10364-89C4-5D4C-93D5-58CEB88D6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554"/>
                <a:ext cx="3162" cy="2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17414" name="Rectangle 10">
                <a:extLst>
                  <a:ext uri="{FF2B5EF4-FFF2-40B4-BE49-F238E27FC236}">
                    <a16:creationId xmlns:a16="http://schemas.microsoft.com/office/drawing/2014/main" id="{239B4037-35C6-7849-9AA2-D91FFC2D9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554"/>
                <a:ext cx="3162" cy="2022"/>
              </a:xfrm>
              <a:prstGeom prst="rect">
                <a:avLst/>
              </a:prstGeom>
              <a:noFill/>
              <a:ln w="0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17415" name="Line 11">
                <a:extLst>
                  <a:ext uri="{FF2B5EF4-FFF2-40B4-BE49-F238E27FC236}">
                    <a16:creationId xmlns:a16="http://schemas.microsoft.com/office/drawing/2014/main" id="{00B36484-3073-494E-9EFF-A556DBF75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8" y="3576"/>
                <a:ext cx="31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16" name="Line 12">
                <a:extLst>
                  <a:ext uri="{FF2B5EF4-FFF2-40B4-BE49-F238E27FC236}">
                    <a16:creationId xmlns:a16="http://schemas.microsoft.com/office/drawing/2014/main" id="{63D52BFE-8DDB-2149-9E5E-FD671A663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8" y="323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17" name="Line 13">
                <a:extLst>
                  <a:ext uri="{FF2B5EF4-FFF2-40B4-BE49-F238E27FC236}">
                    <a16:creationId xmlns:a16="http://schemas.microsoft.com/office/drawing/2014/main" id="{179CEEF4-870D-BD45-AC2E-84619810D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8" y="2902"/>
                <a:ext cx="31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18" name="Line 14">
                <a:extLst>
                  <a:ext uri="{FF2B5EF4-FFF2-40B4-BE49-F238E27FC236}">
                    <a16:creationId xmlns:a16="http://schemas.microsoft.com/office/drawing/2014/main" id="{0E746B04-7B76-5B47-B7DC-BA326F9FA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8" y="2565"/>
                <a:ext cx="31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19" name="Line 15">
                <a:extLst>
                  <a:ext uri="{FF2B5EF4-FFF2-40B4-BE49-F238E27FC236}">
                    <a16:creationId xmlns:a16="http://schemas.microsoft.com/office/drawing/2014/main" id="{7CE9860D-2573-FD4A-B4F3-CF5D6651A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8" y="2228"/>
                <a:ext cx="31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20" name="Line 16">
                <a:extLst>
                  <a:ext uri="{FF2B5EF4-FFF2-40B4-BE49-F238E27FC236}">
                    <a16:creationId xmlns:a16="http://schemas.microsoft.com/office/drawing/2014/main" id="{F70CCEFB-EC07-B44D-A490-AEF3DE59A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8" y="1891"/>
                <a:ext cx="31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21" name="Line 17">
                <a:extLst>
                  <a:ext uri="{FF2B5EF4-FFF2-40B4-BE49-F238E27FC236}">
                    <a16:creationId xmlns:a16="http://schemas.microsoft.com/office/drawing/2014/main" id="{489EAE42-656C-E441-B2B5-F7BD1EE25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8" y="1554"/>
                <a:ext cx="31" cy="1"/>
              </a:xfrm>
              <a:prstGeom prst="line">
                <a:avLst/>
              </a:prstGeom>
              <a:noFill/>
              <a:ln w="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22" name="Line 18">
                <a:extLst>
                  <a:ext uri="{FF2B5EF4-FFF2-40B4-BE49-F238E27FC236}">
                    <a16:creationId xmlns:a16="http://schemas.microsoft.com/office/drawing/2014/main" id="{F8EB017B-A45D-6F46-BD82-B686F7064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9" y="2228"/>
                <a:ext cx="3162" cy="1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grpSp>
            <p:nvGrpSpPr>
              <p:cNvPr id="17423" name="Group 19">
                <a:extLst>
                  <a:ext uri="{FF2B5EF4-FFF2-40B4-BE49-F238E27FC236}">
                    <a16:creationId xmlns:a16="http://schemas.microsoft.com/office/drawing/2014/main" id="{881DCB53-6B8C-F742-9A30-45C86A2FC1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0" y="3552"/>
                <a:ext cx="3163" cy="39"/>
                <a:chOff x="2889" y="2228"/>
                <a:chExt cx="3163" cy="39"/>
              </a:xfrm>
            </p:grpSpPr>
            <p:sp>
              <p:nvSpPr>
                <p:cNvPr id="17447" name="Line 20">
                  <a:extLst>
                    <a:ext uri="{FF2B5EF4-FFF2-40B4-BE49-F238E27FC236}">
                      <a16:creationId xmlns:a16="http://schemas.microsoft.com/office/drawing/2014/main" id="{B48E9E97-633D-8145-BC2E-5AC364B863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9" y="2228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7448" name="Line 21">
                  <a:extLst>
                    <a:ext uri="{FF2B5EF4-FFF2-40B4-BE49-F238E27FC236}">
                      <a16:creationId xmlns:a16="http://schemas.microsoft.com/office/drawing/2014/main" id="{3BA4F031-CCF0-9A4E-A61A-D2EE253050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02" y="2228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7449" name="Line 22">
                  <a:extLst>
                    <a:ext uri="{FF2B5EF4-FFF2-40B4-BE49-F238E27FC236}">
                      <a16:creationId xmlns:a16="http://schemas.microsoft.com/office/drawing/2014/main" id="{6A4A10CE-69E5-1D41-A8B4-5E0FE672F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24" y="2228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7450" name="Line 23">
                  <a:extLst>
                    <a:ext uri="{FF2B5EF4-FFF2-40B4-BE49-F238E27FC236}">
                      <a16:creationId xmlns:a16="http://schemas.microsoft.com/office/drawing/2014/main" id="{1DE9A087-F1DC-F44B-B0CA-7C08A9EF70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8" y="2228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7451" name="Line 24">
                  <a:extLst>
                    <a:ext uri="{FF2B5EF4-FFF2-40B4-BE49-F238E27FC236}">
                      <a16:creationId xmlns:a16="http://schemas.microsoft.com/office/drawing/2014/main" id="{2DC8F978-1951-1846-AE53-D6E8FA0BB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52" y="2228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7452" name="Line 25">
                  <a:extLst>
                    <a:ext uri="{FF2B5EF4-FFF2-40B4-BE49-F238E27FC236}">
                      <a16:creationId xmlns:a16="http://schemas.microsoft.com/office/drawing/2014/main" id="{7198D7A1-A007-C840-AF7A-85DFCC0CF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73" y="2228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7453" name="Line 26">
                  <a:extLst>
                    <a:ext uri="{FF2B5EF4-FFF2-40B4-BE49-F238E27FC236}">
                      <a16:creationId xmlns:a16="http://schemas.microsoft.com/office/drawing/2014/main" id="{961F5AED-5F5B-BB4D-9647-D882A47DC9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87" y="2228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7454" name="Line 27">
                  <a:extLst>
                    <a:ext uri="{FF2B5EF4-FFF2-40B4-BE49-F238E27FC236}">
                      <a16:creationId xmlns:a16="http://schemas.microsoft.com/office/drawing/2014/main" id="{D125CFEF-586B-684C-B09E-6270BBFDA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01" y="2228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7455" name="Line 28">
                  <a:extLst>
                    <a:ext uri="{FF2B5EF4-FFF2-40B4-BE49-F238E27FC236}">
                      <a16:creationId xmlns:a16="http://schemas.microsoft.com/office/drawing/2014/main" id="{183D91A2-DEB9-7343-80F2-0F209B48D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15" y="2228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7456" name="Line 29">
                  <a:extLst>
                    <a:ext uri="{FF2B5EF4-FFF2-40B4-BE49-F238E27FC236}">
                      <a16:creationId xmlns:a16="http://schemas.microsoft.com/office/drawing/2014/main" id="{9372A4D4-2E3E-E54A-B0EB-AB8C7592B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37" y="2228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7457" name="Line 30">
                  <a:extLst>
                    <a:ext uri="{FF2B5EF4-FFF2-40B4-BE49-F238E27FC236}">
                      <a16:creationId xmlns:a16="http://schemas.microsoft.com/office/drawing/2014/main" id="{B771C455-BDBA-AA48-8EB4-E36C2F8F38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51" y="2228"/>
                  <a:ext cx="1" cy="39"/>
                </a:xfrm>
                <a:prstGeom prst="line">
                  <a:avLst/>
                </a:prstGeom>
                <a:noFill/>
                <a:ln w="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sp>
            <p:nvSpPr>
              <p:cNvPr id="17424" name="Line 31">
                <a:extLst>
                  <a:ext uri="{FF2B5EF4-FFF2-40B4-BE49-F238E27FC236}">
                    <a16:creationId xmlns:a16="http://schemas.microsoft.com/office/drawing/2014/main" id="{98C30567-E8EF-9242-A3CD-410CAF164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9" y="1821"/>
                <a:ext cx="313" cy="26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25" name="Line 32">
                <a:extLst>
                  <a:ext uri="{FF2B5EF4-FFF2-40B4-BE49-F238E27FC236}">
                    <a16:creationId xmlns:a16="http://schemas.microsoft.com/office/drawing/2014/main" id="{4A0E913A-8C78-2A4F-B95C-A4560C136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2" y="2089"/>
                <a:ext cx="322" cy="66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26" name="Line 33">
                <a:extLst>
                  <a:ext uri="{FF2B5EF4-FFF2-40B4-BE49-F238E27FC236}">
                    <a16:creationId xmlns:a16="http://schemas.microsoft.com/office/drawing/2014/main" id="{308C0B11-A4DB-214F-A437-4E37524CD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4" y="1683"/>
                <a:ext cx="314" cy="107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27" name="Line 34">
                <a:extLst>
                  <a:ext uri="{FF2B5EF4-FFF2-40B4-BE49-F238E27FC236}">
                    <a16:creationId xmlns:a16="http://schemas.microsoft.com/office/drawing/2014/main" id="{19CBA63E-8216-694E-9138-9F36FAB6E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8" y="1683"/>
                <a:ext cx="314" cy="17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28" name="Line 35">
                <a:extLst>
                  <a:ext uri="{FF2B5EF4-FFF2-40B4-BE49-F238E27FC236}">
                    <a16:creationId xmlns:a16="http://schemas.microsoft.com/office/drawing/2014/main" id="{416EFCD5-AB5C-8245-91C2-56140EFFE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1861"/>
                <a:ext cx="321" cy="585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29" name="Line 36">
                <a:extLst>
                  <a:ext uri="{FF2B5EF4-FFF2-40B4-BE49-F238E27FC236}">
                    <a16:creationId xmlns:a16="http://schemas.microsoft.com/office/drawing/2014/main" id="{4F6C05F2-F312-5E4C-942F-6BEED55E4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3" y="2446"/>
                <a:ext cx="314" cy="81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30" name="Line 37">
                <a:extLst>
                  <a:ext uri="{FF2B5EF4-FFF2-40B4-BE49-F238E27FC236}">
                    <a16:creationId xmlns:a16="http://schemas.microsoft.com/office/drawing/2014/main" id="{D0BCBB41-8509-F04D-BB36-943F60D5C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7" y="2902"/>
                <a:ext cx="314" cy="35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31" name="Line 38">
                <a:extLst>
                  <a:ext uri="{FF2B5EF4-FFF2-40B4-BE49-F238E27FC236}">
                    <a16:creationId xmlns:a16="http://schemas.microsoft.com/office/drawing/2014/main" id="{95345453-8856-7247-AA61-AB907E327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1" y="1643"/>
                <a:ext cx="314" cy="125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32" name="Line 39">
                <a:extLst>
                  <a:ext uri="{FF2B5EF4-FFF2-40B4-BE49-F238E27FC236}">
                    <a16:creationId xmlns:a16="http://schemas.microsoft.com/office/drawing/2014/main" id="{96ED11B3-C41E-494D-90A5-D74A50C51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5" y="1643"/>
                <a:ext cx="322" cy="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33" name="Line 40">
                <a:extLst>
                  <a:ext uri="{FF2B5EF4-FFF2-40B4-BE49-F238E27FC236}">
                    <a16:creationId xmlns:a16="http://schemas.microsoft.com/office/drawing/2014/main" id="{AC187004-8086-364D-A8DE-476023B45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7" y="1663"/>
                <a:ext cx="314" cy="23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7434" name="Rectangle 41">
                <a:extLst>
                  <a:ext uri="{FF2B5EF4-FFF2-40B4-BE49-F238E27FC236}">
                    <a16:creationId xmlns:a16="http://schemas.microsoft.com/office/drawing/2014/main" id="{C7063033-70E4-BF49-9A2D-43C197271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" y="3511"/>
                <a:ext cx="2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-40</a:t>
                </a:r>
              </a:p>
            </p:txBody>
          </p:sp>
          <p:sp>
            <p:nvSpPr>
              <p:cNvPr id="17435" name="Rectangle 42">
                <a:extLst>
                  <a:ext uri="{FF2B5EF4-FFF2-40B4-BE49-F238E27FC236}">
                    <a16:creationId xmlns:a16="http://schemas.microsoft.com/office/drawing/2014/main" id="{3D515C35-5103-BE44-9C72-660A9EA71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" y="3174"/>
                <a:ext cx="2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-30</a:t>
                </a:r>
              </a:p>
            </p:txBody>
          </p:sp>
          <p:sp>
            <p:nvSpPr>
              <p:cNvPr id="17436" name="Rectangle 43">
                <a:extLst>
                  <a:ext uri="{FF2B5EF4-FFF2-40B4-BE49-F238E27FC236}">
                    <a16:creationId xmlns:a16="http://schemas.microsoft.com/office/drawing/2014/main" id="{13498105-A31D-8F45-931D-577E0B44E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" y="2837"/>
                <a:ext cx="2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-20</a:t>
                </a:r>
              </a:p>
            </p:txBody>
          </p:sp>
          <p:sp>
            <p:nvSpPr>
              <p:cNvPr id="17437" name="Rectangle 44">
                <a:extLst>
                  <a:ext uri="{FF2B5EF4-FFF2-40B4-BE49-F238E27FC236}">
                    <a16:creationId xmlns:a16="http://schemas.microsoft.com/office/drawing/2014/main" id="{54E2466B-D9B6-0C41-90AB-9498157E2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" y="2500"/>
                <a:ext cx="2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-10</a:t>
                </a:r>
              </a:p>
            </p:txBody>
          </p:sp>
          <p:sp>
            <p:nvSpPr>
              <p:cNvPr id="17438" name="Rectangle 45">
                <a:extLst>
                  <a:ext uri="{FF2B5EF4-FFF2-40B4-BE49-F238E27FC236}">
                    <a16:creationId xmlns:a16="http://schemas.microsoft.com/office/drawing/2014/main" id="{BB7C6794-F9BF-7746-B8ED-60858AFA9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2163"/>
                <a:ext cx="8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439" name="Rectangle 46">
                <a:extLst>
                  <a:ext uri="{FF2B5EF4-FFF2-40B4-BE49-F238E27FC236}">
                    <a16:creationId xmlns:a16="http://schemas.microsoft.com/office/drawing/2014/main" id="{782179B3-5716-0246-B41D-4B4EB6C55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825"/>
                <a:ext cx="1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7440" name="Rectangle 47">
                <a:extLst>
                  <a:ext uri="{FF2B5EF4-FFF2-40B4-BE49-F238E27FC236}">
                    <a16:creationId xmlns:a16="http://schemas.microsoft.com/office/drawing/2014/main" id="{2809079C-BC7F-7246-A6D8-409311844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16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7441" name="Rectangle 48">
                <a:extLst>
                  <a:ext uri="{FF2B5EF4-FFF2-40B4-BE49-F238E27FC236}">
                    <a16:creationId xmlns:a16="http://schemas.microsoft.com/office/drawing/2014/main" id="{57833253-15DB-8B4E-965B-C4ADFFB74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2" y="3696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1925</a:t>
                </a:r>
              </a:p>
            </p:txBody>
          </p:sp>
          <p:sp>
            <p:nvSpPr>
              <p:cNvPr id="17442" name="Rectangle 49">
                <a:extLst>
                  <a:ext uri="{FF2B5EF4-FFF2-40B4-BE49-F238E27FC236}">
                    <a16:creationId xmlns:a16="http://schemas.microsoft.com/office/drawing/2014/main" id="{AB64965E-B203-C64F-B7CD-2F5FB419E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" y="3696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1927</a:t>
                </a:r>
              </a:p>
            </p:txBody>
          </p:sp>
          <p:sp>
            <p:nvSpPr>
              <p:cNvPr id="17443" name="Rectangle 50">
                <a:extLst>
                  <a:ext uri="{FF2B5EF4-FFF2-40B4-BE49-F238E27FC236}">
                    <a16:creationId xmlns:a16="http://schemas.microsoft.com/office/drawing/2014/main" id="{E9346B1D-DA75-8545-A179-58176C125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" y="3696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1929</a:t>
                </a:r>
              </a:p>
            </p:txBody>
          </p:sp>
          <p:sp>
            <p:nvSpPr>
              <p:cNvPr id="17444" name="Rectangle 51">
                <a:extLst>
                  <a:ext uri="{FF2B5EF4-FFF2-40B4-BE49-F238E27FC236}">
                    <a16:creationId xmlns:a16="http://schemas.microsoft.com/office/drawing/2014/main" id="{C71E8821-CDF7-A349-A9E1-C9102E643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1" y="3696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1931</a:t>
                </a:r>
              </a:p>
            </p:txBody>
          </p:sp>
          <p:sp>
            <p:nvSpPr>
              <p:cNvPr id="17445" name="Rectangle 52">
                <a:extLst>
                  <a:ext uri="{FF2B5EF4-FFF2-40B4-BE49-F238E27FC236}">
                    <a16:creationId xmlns:a16="http://schemas.microsoft.com/office/drawing/2014/main" id="{CBAE2AA7-62BA-DC4E-B9C5-6601657D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9" y="3696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1933</a:t>
                </a:r>
              </a:p>
            </p:txBody>
          </p:sp>
          <p:sp>
            <p:nvSpPr>
              <p:cNvPr id="17446" name="Rectangle 53">
                <a:extLst>
                  <a:ext uri="{FF2B5EF4-FFF2-40B4-BE49-F238E27FC236}">
                    <a16:creationId xmlns:a16="http://schemas.microsoft.com/office/drawing/2014/main" id="{3A4D34EB-5747-8248-A545-762A86CBF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" y="3696"/>
                <a:ext cx="32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s-ES_tradnl" altLang="es-CL" sz="1800">
                    <a:latin typeface="Arial" panose="020B0604020202020204" pitchFamily="34" charset="0"/>
                  </a:rPr>
                  <a:t>1935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731</TotalTime>
  <Words>2351</Words>
  <Application>Microsoft Macintosh PowerPoint</Application>
  <PresentationFormat>Presentación en pantalla (4:3)</PresentationFormat>
  <Paragraphs>332</Paragraphs>
  <Slides>44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Times New Roman</vt:lpstr>
      <vt:lpstr>Arial</vt:lpstr>
      <vt:lpstr>Century Gothic</vt:lpstr>
      <vt:lpstr>Wingdings 3</vt:lpstr>
      <vt:lpstr>Arial Narrow</vt:lpstr>
      <vt:lpstr>Verdana</vt:lpstr>
      <vt:lpstr>Wingdings</vt:lpstr>
      <vt:lpstr>Calibri</vt:lpstr>
      <vt:lpstr>Trebuchet MS</vt:lpstr>
      <vt:lpstr>Ion</vt:lpstr>
      <vt:lpstr>La Experiencia del Frente Popular en Chile </vt:lpstr>
      <vt:lpstr>República Presidencial (1925- 1973)</vt:lpstr>
      <vt:lpstr>Contexto Internacional</vt:lpstr>
      <vt:lpstr>El Frente Popular  y los gobiernos radicales.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Impacto de la Gran Crisis y sus repercusiones</vt:lpstr>
      <vt:lpstr>Características del modelo ISI</vt:lpstr>
      <vt:lpstr>Presentación de PowerPoint</vt:lpstr>
      <vt:lpstr>El modelo ISI en Chile</vt:lpstr>
      <vt:lpstr>El nuevo rol del Estado</vt:lpstr>
      <vt:lpstr>CORFO</vt:lpstr>
      <vt:lpstr>Presentación de PowerPoint</vt:lpstr>
      <vt:lpstr>Presentación de PowerPoint</vt:lpstr>
      <vt:lpstr>Presentación de PowerPoint</vt:lpstr>
      <vt:lpstr>Presentación de PowerPoint</vt:lpstr>
      <vt:lpstr>¿Como se manifestó este nuevo rol estatal?</vt:lpstr>
      <vt:lpstr>Pedro Aguirre Cerda  (1938 – 1941)</vt:lpstr>
      <vt:lpstr>Presentación de PowerPoint</vt:lpstr>
      <vt:lpstr>Juan Antonio Ríos (1942 – 1946)</vt:lpstr>
      <vt:lpstr>Presentación de PowerPoint</vt:lpstr>
      <vt:lpstr>Contexto Histórico Mundial</vt:lpstr>
      <vt:lpstr>Gabriel González Videla (1946 – 1952)</vt:lpstr>
      <vt:lpstr>Presentación de PowerPoint</vt:lpstr>
      <vt:lpstr>II Gobierno de Ibáñez y la crisis del modelo ISI</vt:lpstr>
      <vt:lpstr>II Gobierno de Ibáñez </vt:lpstr>
      <vt:lpstr>Presentación de PowerPoint</vt:lpstr>
      <vt:lpstr>Misión Klein-Sacks</vt:lpstr>
      <vt:lpstr>Presentación de PowerPoint</vt:lpstr>
      <vt:lpstr>Introducción a la época de los cambios estructurales (1958-1973)</vt:lpstr>
      <vt:lpstr>Cambios del panorama político</vt:lpstr>
      <vt:lpstr>Presentación de PowerPoint</vt:lpstr>
      <vt:lpstr>Periodo de las reformas estructurales.</vt:lpstr>
      <vt:lpstr> JORGE ALESSANDRI R. (1958 – 1964)</vt:lpstr>
      <vt:lpstr>Obras</vt:lpstr>
      <vt:lpstr>Eduardo Frei Montalva  (1964 – 1970)</vt:lpstr>
      <vt:lpstr>La Reforma Agraria</vt:lpstr>
      <vt:lpstr>Chilenización del Cobre</vt:lpstr>
      <vt:lpstr>Promoción Popular</vt:lpstr>
      <vt:lpstr>Reforma universitaria</vt:lpstr>
      <vt:lpstr>Reforma a la Educación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Patricio Gonzalez</dc:creator>
  <cp:lastModifiedBy>Microsoft Office User</cp:lastModifiedBy>
  <cp:revision>65</cp:revision>
  <cp:lastPrinted>1601-01-01T00:00:00Z</cp:lastPrinted>
  <dcterms:created xsi:type="dcterms:W3CDTF">1601-01-01T00:00:00Z</dcterms:created>
  <dcterms:modified xsi:type="dcterms:W3CDTF">2020-10-06T12:25:35Z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3082</vt:i4>
  </property>
</Properties>
</file>