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60" r:id="rId5"/>
    <p:sldId id="261" r:id="rId6"/>
    <p:sldId id="262" r:id="rId7"/>
    <p:sldId id="268" r:id="rId8"/>
    <p:sldId id="264" r:id="rId9"/>
    <p:sldId id="269" r:id="rId10"/>
    <p:sldId id="267"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0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461D736-78FD-4A82-8052-C4FFBD80C03A}" type="datetimeFigureOut">
              <a:rPr lang="es-MX" smtClean="0"/>
              <a:t>27/10/2020</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196442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61D736-78FD-4A82-8052-C4FFBD80C03A}" type="datetimeFigureOut">
              <a:rPr lang="es-MX" smtClean="0"/>
              <a:t>27/10/2020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28061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61D736-78FD-4A82-8052-C4FFBD80C03A}" type="datetimeFigureOut">
              <a:rPr lang="es-MX" smtClean="0"/>
              <a:t>27/10/2020</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60D03B-F3BE-4C37-9FE5-8D1029D02D11}"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6161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27/10/2020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70262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27/10/2020</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60D03B-F3BE-4C37-9FE5-8D1029D02D11}"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252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27/10/2020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1112656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61D736-78FD-4A82-8052-C4FFBD80C03A}" type="datetimeFigureOut">
              <a:rPr lang="es-MX" smtClean="0"/>
              <a:t>27/10/2020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37239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61D736-78FD-4A82-8052-C4FFBD80C03A}" type="datetimeFigureOut">
              <a:rPr lang="es-MX" smtClean="0"/>
              <a:t>27/10/2020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167134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61D736-78FD-4A82-8052-C4FFBD80C03A}" type="datetimeFigureOut">
              <a:rPr lang="es-MX" smtClean="0"/>
              <a:t>27/10/2020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253554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61D736-78FD-4A82-8052-C4FFBD80C03A}" type="datetimeFigureOut">
              <a:rPr lang="es-MX" smtClean="0"/>
              <a:t>27/10/2020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2435745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461D736-78FD-4A82-8052-C4FFBD80C03A}" type="datetimeFigureOut">
              <a:rPr lang="es-MX" smtClean="0"/>
              <a:t>27/10/2020</a:t>
            </a:fld>
            <a:endParaRPr lang="es-MX"/>
          </a:p>
        </p:txBody>
      </p:sp>
      <p:sp>
        <p:nvSpPr>
          <p:cNvPr id="6" name="Footer Placeholder 5"/>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315084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461D736-78FD-4A82-8052-C4FFBD80C03A}" type="datetimeFigureOut">
              <a:rPr lang="es-MX" smtClean="0"/>
              <a:t>27/10/2020</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108057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461D736-78FD-4A82-8052-C4FFBD80C03A}" type="datetimeFigureOut">
              <a:rPr lang="es-MX" smtClean="0"/>
              <a:t>27/10/2020</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84109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1D736-78FD-4A82-8052-C4FFBD80C03A}" type="datetimeFigureOut">
              <a:rPr lang="es-MX" smtClean="0"/>
              <a:t>27/10/2020</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398491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27/10/2020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42413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27/10/2020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6999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461D736-78FD-4A82-8052-C4FFBD80C03A}" type="datetimeFigureOut">
              <a:rPr lang="es-MX" smtClean="0"/>
              <a:t>27/10/2020</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160D03B-F3BE-4C37-9FE5-8D1029D02D11}" type="slidenum">
              <a:rPr lang="es-MX" smtClean="0"/>
              <a:t>‹Nº›</a:t>
            </a:fld>
            <a:endParaRPr lang="es-MX"/>
          </a:p>
        </p:txBody>
      </p:sp>
    </p:spTree>
    <p:extLst>
      <p:ext uri="{BB962C8B-B14F-4D97-AF65-F5344CB8AC3E}">
        <p14:creationId xmlns:p14="http://schemas.microsoft.com/office/powerpoint/2010/main" val="113412437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nsaldias@sanfernandocollege.c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sz="4000" b="1" dirty="0" smtClean="0"/>
              <a:t/>
            </a:r>
            <a:br>
              <a:rPr lang="es-MX" sz="4000" b="1" dirty="0" smtClean="0"/>
            </a:br>
            <a:r>
              <a:rPr lang="es-MX" sz="4000" b="1" dirty="0">
                <a:effectLst>
                  <a:outerShdw blurRad="38100" dist="38100" dir="2700000" algn="tl">
                    <a:srgbClr val="000000">
                      <a:alpha val="43137"/>
                    </a:srgbClr>
                  </a:outerShdw>
                </a:effectLst>
              </a:rPr>
              <a:t/>
            </a:r>
            <a:br>
              <a:rPr lang="es-MX" sz="4000" b="1" dirty="0">
                <a:effectLst>
                  <a:outerShdw blurRad="38100" dist="38100" dir="2700000" algn="tl">
                    <a:srgbClr val="000000">
                      <a:alpha val="43137"/>
                    </a:srgbClr>
                  </a:outerShdw>
                </a:effectLst>
              </a:rPr>
            </a:br>
            <a:r>
              <a:rPr lang="es-MX" sz="4400" b="1" dirty="0" smtClean="0">
                <a:effectLst>
                  <a:outerShdw blurRad="38100" dist="38100" dir="2700000" algn="tl">
                    <a:srgbClr val="000000">
                      <a:alpha val="43137"/>
                    </a:srgbClr>
                  </a:outerShdw>
                </a:effectLst>
              </a:rPr>
              <a:t>MODULO</a:t>
            </a:r>
            <a:r>
              <a:rPr lang="es-MX" sz="4400" b="1" dirty="0">
                <a:effectLst>
                  <a:outerShdw blurRad="38100" dist="38100" dir="2700000" algn="tl">
                    <a:srgbClr val="000000">
                      <a:alpha val="43137"/>
                    </a:srgbClr>
                  </a:outerShdw>
                </a:effectLst>
              </a:rPr>
              <a:t/>
            </a:r>
            <a:br>
              <a:rPr lang="es-MX" sz="4400" b="1" dirty="0">
                <a:effectLst>
                  <a:outerShdw blurRad="38100" dist="38100" dir="2700000" algn="tl">
                    <a:srgbClr val="000000">
                      <a:alpha val="43137"/>
                    </a:srgbClr>
                  </a:outerShdw>
                </a:effectLst>
              </a:rPr>
            </a:br>
            <a:r>
              <a:rPr lang="es-MX" sz="4400" b="1" dirty="0">
                <a:effectLst>
                  <a:outerShdw blurRad="38100" dist="38100" dir="2700000" algn="tl">
                    <a:srgbClr val="000000">
                      <a:alpha val="43137"/>
                    </a:srgbClr>
                  </a:outerShdw>
                </a:effectLst>
              </a:rPr>
              <a:t>ORGANIZACIÓN DE OFICINAS</a:t>
            </a:r>
            <a:br>
              <a:rPr lang="es-MX" sz="4400" b="1" dirty="0">
                <a:effectLst>
                  <a:outerShdw blurRad="38100" dist="38100" dir="2700000" algn="tl">
                    <a:srgbClr val="000000">
                      <a:alpha val="43137"/>
                    </a:srgbClr>
                  </a:outerShdw>
                </a:effectLst>
              </a:rPr>
            </a:br>
            <a:r>
              <a:rPr lang="es-MX" sz="4400" b="1" dirty="0">
                <a:effectLst>
                  <a:outerShdw blurRad="38100" dist="38100" dir="2700000" algn="tl">
                    <a:srgbClr val="000000">
                      <a:alpha val="43137"/>
                    </a:srgbClr>
                  </a:outerShdw>
                </a:effectLst>
              </a:rPr>
              <a:t>GUIA </a:t>
            </a:r>
            <a:r>
              <a:rPr lang="es-MX" sz="4400" b="1" dirty="0" smtClean="0">
                <a:effectLst>
                  <a:outerShdw blurRad="38100" dist="38100" dir="2700000" algn="tl">
                    <a:srgbClr val="000000">
                      <a:alpha val="43137"/>
                    </a:srgbClr>
                  </a:outerShdw>
                </a:effectLst>
              </a:rPr>
              <a:t>6 </a:t>
            </a:r>
            <a:r>
              <a:rPr lang="es-MX" sz="4400" b="1" dirty="0" smtClean="0">
                <a:effectLst>
                  <a:outerShdw blurRad="38100" dist="38100" dir="2700000" algn="tl">
                    <a:srgbClr val="000000">
                      <a:alpha val="43137"/>
                    </a:srgbClr>
                  </a:outerShdw>
                </a:effectLst>
              </a:rPr>
              <a:t>RETROALIMENTACION</a:t>
            </a:r>
            <a:r>
              <a:rPr lang="es-MX" sz="4400" b="1" dirty="0">
                <a:effectLst>
                  <a:outerShdw blurRad="38100" dist="38100" dir="2700000" algn="tl">
                    <a:srgbClr val="000000">
                      <a:alpha val="43137"/>
                    </a:srgbClr>
                  </a:outerShdw>
                </a:effectLst>
              </a:rPr>
              <a:t/>
            </a:r>
            <a:br>
              <a:rPr lang="es-MX" sz="4400" b="1" dirty="0">
                <a:effectLst>
                  <a:outerShdw blurRad="38100" dist="38100" dir="2700000" algn="tl">
                    <a:srgbClr val="000000">
                      <a:alpha val="43137"/>
                    </a:srgbClr>
                  </a:outerShdw>
                </a:effectLst>
              </a:rPr>
            </a:br>
            <a:r>
              <a:rPr lang="es-MX" sz="4400" b="1" dirty="0">
                <a:effectLst>
                  <a:outerShdw blurRad="38100" dist="38100" dir="2700000" algn="tl">
                    <a:srgbClr val="000000">
                      <a:alpha val="43137"/>
                    </a:srgbClr>
                  </a:outerShdw>
                </a:effectLst>
              </a:rPr>
              <a:t>2DO PERIODO</a:t>
            </a:r>
            <a:r>
              <a:rPr lang="es-MX" sz="4000" dirty="0"/>
              <a:t/>
            </a:r>
            <a:br>
              <a:rPr lang="es-MX" sz="4000" dirty="0"/>
            </a:br>
            <a:r>
              <a:rPr lang="es-MX" dirty="0"/>
              <a:t/>
            </a:r>
            <a:br>
              <a:rPr lang="es-MX" dirty="0"/>
            </a:br>
            <a:endParaRPr lang="es-MX" sz="2000" dirty="0"/>
          </a:p>
        </p:txBody>
      </p:sp>
      <p:sp>
        <p:nvSpPr>
          <p:cNvPr id="3" name="Subtítulo 2"/>
          <p:cNvSpPr>
            <a:spLocks noGrp="1"/>
          </p:cNvSpPr>
          <p:nvPr>
            <p:ph type="subTitle" idx="1"/>
          </p:nvPr>
        </p:nvSpPr>
        <p:spPr>
          <a:xfrm>
            <a:off x="2589213" y="4463736"/>
            <a:ext cx="4957807" cy="1752210"/>
          </a:xfrm>
        </p:spPr>
        <p:txBody>
          <a:bodyPr>
            <a:noAutofit/>
          </a:bodyPr>
          <a:lstStyle/>
          <a:p>
            <a:pPr algn="just"/>
            <a:r>
              <a:rPr lang="es-MX" sz="2000" b="1" dirty="0" smtClean="0"/>
              <a:t>OBJETIVO: </a:t>
            </a:r>
            <a:r>
              <a:rPr lang="es-MX" sz="2000" dirty="0" smtClean="0"/>
              <a:t>Organizar y ordenar el lugar de trabajo, de acuerdo a técnicas y procedimientos que permitan disponer y recuperar información u objetos de manera oportuna para el desarrollo de las tareas.</a:t>
            </a:r>
            <a:endParaRPr lang="es-MX" sz="2000" dirty="0"/>
          </a:p>
        </p:txBody>
      </p:sp>
      <p:pic>
        <p:nvPicPr>
          <p:cNvPr id="4" name="Imagen 3"/>
          <p:cNvPicPr>
            <a:picLocks noChangeAspect="1"/>
          </p:cNvPicPr>
          <p:nvPr/>
        </p:nvPicPr>
        <p:blipFill>
          <a:blip r:embed="rId2"/>
          <a:stretch>
            <a:fillRect/>
          </a:stretch>
        </p:blipFill>
        <p:spPr>
          <a:xfrm>
            <a:off x="8028804" y="3370217"/>
            <a:ext cx="3475808" cy="2606856"/>
          </a:xfrm>
          <a:prstGeom prst="rect">
            <a:avLst/>
          </a:prstGeom>
        </p:spPr>
      </p:pic>
    </p:spTree>
    <p:extLst>
      <p:ext uri="{BB962C8B-B14F-4D97-AF65-F5344CB8AC3E}">
        <p14:creationId xmlns:p14="http://schemas.microsoft.com/office/powerpoint/2010/main" val="17270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6" name="Rectángulo 5"/>
          <p:cNvSpPr/>
          <p:nvPr/>
        </p:nvSpPr>
        <p:spPr>
          <a:xfrm>
            <a:off x="6525026" y="5514299"/>
            <a:ext cx="6096000" cy="1343701"/>
          </a:xfrm>
          <a:prstGeom prst="rect">
            <a:avLst/>
          </a:prstGeom>
        </p:spPr>
        <p:txBody>
          <a:bodyPr>
            <a:spAutoFit/>
          </a:bodyPr>
          <a:lstStyle/>
          <a:p>
            <a:pPr marL="457200" algn="just">
              <a:lnSpc>
                <a:spcPct val="107000"/>
              </a:lnSpc>
              <a:spcAft>
                <a:spcPts val="0"/>
              </a:spcAft>
            </a:pPr>
            <a:r>
              <a:rPr lang="es-MX" b="1" dirty="0" smtClean="0">
                <a:effectLst/>
                <a:latin typeface="Calibri" panose="020F0502020204030204" pitchFamily="34" charset="0"/>
                <a:ea typeface="Calibri" panose="020F0502020204030204" pitchFamily="34" charset="0"/>
                <a:cs typeface="Times New Roman" panose="02020603050405020304" pitchFamily="18" charset="0"/>
              </a:rPr>
              <a:t> Consultas de dichos aprendizajes al siguiente correo:</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MX"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MX" sz="2000" b="1"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nsaldias@sanfernandocollege.cl</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MX" sz="2000" b="1"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MX" dirty="0"/>
          </a:p>
        </p:txBody>
      </p:sp>
      <p:pic>
        <p:nvPicPr>
          <p:cNvPr id="8" name="Imagen 7"/>
          <p:cNvPicPr>
            <a:picLocks noChangeAspect="1"/>
          </p:cNvPicPr>
          <p:nvPr/>
        </p:nvPicPr>
        <p:blipFill>
          <a:blip r:embed="rId3"/>
          <a:stretch>
            <a:fillRect/>
          </a:stretch>
        </p:blipFill>
        <p:spPr>
          <a:xfrm>
            <a:off x="2955165" y="1091685"/>
            <a:ext cx="5715000" cy="3000375"/>
          </a:xfrm>
          <a:prstGeom prst="rect">
            <a:avLst/>
          </a:prstGeom>
        </p:spPr>
      </p:pic>
    </p:spTree>
    <p:extLst>
      <p:ext uri="{BB962C8B-B14F-4D97-AF65-F5344CB8AC3E}">
        <p14:creationId xmlns:p14="http://schemas.microsoft.com/office/powerpoint/2010/main" val="263348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ircle(in)">
                                      <p:cBhvr>
                                        <p:cTn id="15" dur="2000"/>
                                        <p:tgtEl>
                                          <p:spTgt spid="6">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circle(in)">
                                      <p:cBhvr>
                                        <p:cTn id="18"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90188"/>
          </a:xfrm>
        </p:spPr>
        <p:txBody>
          <a:bodyPr>
            <a:normAutofit/>
          </a:bodyPr>
          <a:lstStyle/>
          <a:p>
            <a:pPr lvl="0" algn="ctr"/>
            <a:r>
              <a:rPr lang="es-MX" b="1" dirty="0" smtClean="0">
                <a:effectLst>
                  <a:outerShdw blurRad="38100" dist="38100" dir="2700000" algn="tl">
                    <a:srgbClr val="000000">
                      <a:alpha val="43137"/>
                    </a:srgbClr>
                  </a:outerShdw>
                </a:effectLst>
              </a:rPr>
              <a:t> SITUACION PROBLEMA</a:t>
            </a:r>
            <a:endParaRPr lang="es-MX" dirty="0"/>
          </a:p>
        </p:txBody>
      </p:sp>
      <p:sp>
        <p:nvSpPr>
          <p:cNvPr id="4" name="AutoShape 2" descr="Herramientas de ofimat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Rectángulo 7"/>
          <p:cNvSpPr/>
          <p:nvPr/>
        </p:nvSpPr>
        <p:spPr>
          <a:xfrm>
            <a:off x="307975" y="1356445"/>
            <a:ext cx="11564199" cy="3416320"/>
          </a:xfrm>
          <a:prstGeom prst="rect">
            <a:avLst/>
          </a:prstGeom>
        </p:spPr>
        <p:txBody>
          <a:bodyPr wrap="square">
            <a:spAutoFit/>
          </a:bodyPr>
          <a:lstStyle/>
          <a:p>
            <a:pPr algn="just"/>
            <a:r>
              <a:rPr lang="es-MX" dirty="0" smtClean="0"/>
              <a:t>En </a:t>
            </a:r>
            <a:r>
              <a:rPr lang="es-MX" dirty="0"/>
              <a:t>el departamento comercial de la empresa Sociedad Comercial Alfa Ltda., de giro venta y distribución de alimentos, se escucha una persona diciendo: ¡En esta oficina nunca se encuentran los documentos cuando se necesitan</a:t>
            </a:r>
            <a:r>
              <a:rPr lang="es-MX" dirty="0" smtClean="0"/>
              <a:t>.</a:t>
            </a:r>
          </a:p>
          <a:p>
            <a:pPr algn="just"/>
            <a:r>
              <a:rPr lang="es-MX" dirty="0" smtClean="0"/>
              <a:t>Con </a:t>
            </a:r>
            <a:r>
              <a:rPr lang="es-MX" dirty="0"/>
              <a:t>este desorden es imposible localizar nada, en este escritorio ya no cabe ni un papel más! A simple vista, como se refleja en la imagen, se puede apreciar que en esta empresa no existe un procedimiento ordenado del archivo de los documentos. En esta compañía no se han preocupado de implementar un sistema que permita resguardar la documentación. </a:t>
            </a:r>
            <a:endParaRPr lang="es-MX" dirty="0" smtClean="0"/>
          </a:p>
          <a:p>
            <a:pPr algn="just"/>
            <a:r>
              <a:rPr lang="es-MX" dirty="0" smtClean="0"/>
              <a:t>Es </a:t>
            </a:r>
            <a:r>
              <a:rPr lang="es-MX" dirty="0"/>
              <a:t>por ello, que el jefe administrativo ha informado que es necesario mejorar estas falencias a fin de perfeccionar la gestión de acuerdo a procedimientos legales y estandarizados, evitando la pérdida de valiosa información de registros, expedientes y documentación de la empresa. Lo anterior, además, a fin de evitar pérdida de tiempo en la búsqueda de documentos, impedir la duplicidad de éstos y frenar el alto consumo de papel innecesario. </a:t>
            </a:r>
          </a:p>
        </p:txBody>
      </p:sp>
      <p:pic>
        <p:nvPicPr>
          <p:cNvPr id="9" name="Imagen 8"/>
          <p:cNvPicPr>
            <a:picLocks noChangeAspect="1"/>
          </p:cNvPicPr>
          <p:nvPr/>
        </p:nvPicPr>
        <p:blipFill>
          <a:blip r:embed="rId2"/>
          <a:stretch>
            <a:fillRect/>
          </a:stretch>
        </p:blipFill>
        <p:spPr>
          <a:xfrm>
            <a:off x="1030599" y="4858131"/>
            <a:ext cx="3451249" cy="1811906"/>
          </a:xfrm>
          <a:prstGeom prst="rect">
            <a:avLst/>
          </a:prstGeom>
        </p:spPr>
      </p:pic>
      <p:pic>
        <p:nvPicPr>
          <p:cNvPr id="10" name="Imagen 9"/>
          <p:cNvPicPr>
            <a:picLocks noChangeAspect="1"/>
          </p:cNvPicPr>
          <p:nvPr/>
        </p:nvPicPr>
        <p:blipFill>
          <a:blip r:embed="rId3"/>
          <a:stretch>
            <a:fillRect/>
          </a:stretch>
        </p:blipFill>
        <p:spPr>
          <a:xfrm>
            <a:off x="6999197" y="4575678"/>
            <a:ext cx="3709593" cy="2094359"/>
          </a:xfrm>
          <a:prstGeom prst="rect">
            <a:avLst/>
          </a:prstGeom>
        </p:spPr>
      </p:pic>
    </p:spTree>
    <p:extLst>
      <p:ext uri="{BB962C8B-B14F-4D97-AF65-F5344CB8AC3E}">
        <p14:creationId xmlns:p14="http://schemas.microsoft.com/office/powerpoint/2010/main" val="320133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5" name="Rectángulo 4"/>
          <p:cNvSpPr/>
          <p:nvPr/>
        </p:nvSpPr>
        <p:spPr>
          <a:xfrm>
            <a:off x="611746" y="241524"/>
            <a:ext cx="6096000" cy="5909310"/>
          </a:xfrm>
          <a:prstGeom prst="rect">
            <a:avLst/>
          </a:prstGeom>
        </p:spPr>
        <p:txBody>
          <a:bodyPr>
            <a:spAutoFit/>
          </a:bodyPr>
          <a:lstStyle/>
          <a:p>
            <a:pPr algn="just"/>
            <a:r>
              <a:rPr lang="es-MX" dirty="0"/>
              <a:t>Considera las siguientes recomendaciones… </a:t>
            </a:r>
            <a:endParaRPr lang="es-MX" dirty="0" smtClean="0"/>
          </a:p>
          <a:p>
            <a:pPr algn="just"/>
            <a:endParaRPr lang="es-MX" dirty="0"/>
          </a:p>
          <a:p>
            <a:pPr marL="342900" indent="-342900" algn="just">
              <a:buAutoNum type="arabicPeriod"/>
            </a:pPr>
            <a:r>
              <a:rPr lang="es-MX" b="1" dirty="0" smtClean="0">
                <a:solidFill>
                  <a:srgbClr val="002060"/>
                </a:solidFill>
                <a:effectLst>
                  <a:outerShdw blurRad="38100" dist="38100" dir="2700000" algn="tl">
                    <a:srgbClr val="000000">
                      <a:alpha val="43137"/>
                    </a:srgbClr>
                  </a:outerShdw>
                </a:effectLst>
              </a:rPr>
              <a:t>Saca </a:t>
            </a:r>
            <a:r>
              <a:rPr lang="es-MX" b="1" dirty="0">
                <a:solidFill>
                  <a:srgbClr val="002060"/>
                </a:solidFill>
                <a:effectLst>
                  <a:outerShdw blurRad="38100" dist="38100" dir="2700000" algn="tl">
                    <a:srgbClr val="000000">
                      <a:alpha val="43137"/>
                    </a:srgbClr>
                  </a:outerShdw>
                </a:effectLst>
              </a:rPr>
              <a:t>todo lo del escritorio</a:t>
            </a:r>
            <a:r>
              <a:rPr lang="es-MX" dirty="0"/>
              <a:t>. Asegúrate de separar los documentos de los objetos, herramientas e insumos. </a:t>
            </a:r>
            <a:endParaRPr lang="es-MX" dirty="0" smtClean="0"/>
          </a:p>
          <a:p>
            <a:pPr marL="342900" indent="-342900" algn="just">
              <a:buAutoNum type="arabicPeriod"/>
            </a:pPr>
            <a:r>
              <a:rPr lang="es-MX" b="1" dirty="0" smtClean="0">
                <a:solidFill>
                  <a:srgbClr val="002060"/>
                </a:solidFill>
                <a:effectLst>
                  <a:outerShdw blurRad="38100" dist="38100" dir="2700000" algn="tl">
                    <a:srgbClr val="000000">
                      <a:alpha val="43137"/>
                    </a:srgbClr>
                  </a:outerShdw>
                </a:effectLst>
              </a:rPr>
              <a:t>Archiva </a:t>
            </a:r>
            <a:r>
              <a:rPr lang="es-MX" b="1" dirty="0">
                <a:solidFill>
                  <a:srgbClr val="002060"/>
                </a:solidFill>
                <a:effectLst>
                  <a:outerShdw blurRad="38100" dist="38100" dir="2700000" algn="tl">
                    <a:srgbClr val="000000">
                      <a:alpha val="43137"/>
                    </a:srgbClr>
                  </a:outerShdw>
                </a:effectLst>
              </a:rPr>
              <a:t>la documentación. </a:t>
            </a:r>
            <a:r>
              <a:rPr lang="es-MX" dirty="0"/>
              <a:t>Clasifica cada uno de los documentos en la oficina. El consejo es separar por nombre: clientes, proveedores, proyectos, empresa. Y también aquellos que necesitas archivar, los de seguimiento y los que van a la basura. </a:t>
            </a:r>
            <a:endParaRPr lang="es-MX" dirty="0" smtClean="0"/>
          </a:p>
          <a:p>
            <a:pPr marL="342900" indent="-342900" algn="just">
              <a:buAutoNum type="arabicPeriod"/>
            </a:pPr>
            <a:r>
              <a:rPr lang="es-MX" b="1" dirty="0" smtClean="0">
                <a:solidFill>
                  <a:srgbClr val="002060"/>
                </a:solidFill>
                <a:effectLst>
                  <a:outerShdw blurRad="38100" dist="38100" dir="2700000" algn="tl">
                    <a:srgbClr val="000000">
                      <a:alpha val="43137"/>
                    </a:srgbClr>
                  </a:outerShdw>
                </a:effectLst>
              </a:rPr>
              <a:t>Recepción </a:t>
            </a:r>
            <a:r>
              <a:rPr lang="es-MX" b="1" dirty="0">
                <a:solidFill>
                  <a:srgbClr val="002060"/>
                </a:solidFill>
                <a:effectLst>
                  <a:outerShdw blurRad="38100" dist="38100" dir="2700000" algn="tl">
                    <a:srgbClr val="000000">
                      <a:alpha val="43137"/>
                    </a:srgbClr>
                  </a:outerShdw>
                </a:effectLst>
              </a:rPr>
              <a:t>de documentos. </a:t>
            </a:r>
            <a:r>
              <a:rPr lang="es-MX" dirty="0"/>
              <a:t>Es algo muy importante en las oficinas, la recepción de documentos es uno de los principales factores que ocasiona el desorden y que involucra una inversión de mayor de tiempo. </a:t>
            </a:r>
            <a:endParaRPr lang="es-MX" dirty="0" smtClean="0"/>
          </a:p>
          <a:p>
            <a:pPr marL="342900" indent="-342900" algn="just">
              <a:buAutoNum type="arabicPeriod"/>
            </a:pPr>
            <a:r>
              <a:rPr lang="es-MX" b="1" dirty="0" smtClean="0">
                <a:solidFill>
                  <a:srgbClr val="002060"/>
                </a:solidFill>
                <a:effectLst>
                  <a:outerShdw blurRad="38100" dist="38100" dir="2700000" algn="tl">
                    <a:srgbClr val="000000">
                      <a:alpha val="43137"/>
                    </a:srgbClr>
                  </a:outerShdw>
                </a:effectLst>
              </a:rPr>
              <a:t>Clasificación </a:t>
            </a:r>
            <a:r>
              <a:rPr lang="es-MX" b="1" dirty="0">
                <a:solidFill>
                  <a:srgbClr val="002060"/>
                </a:solidFill>
                <a:effectLst>
                  <a:outerShdw blurRad="38100" dist="38100" dir="2700000" algn="tl">
                    <a:srgbClr val="000000">
                      <a:alpha val="43137"/>
                    </a:srgbClr>
                  </a:outerShdw>
                </a:effectLst>
              </a:rPr>
              <a:t>de documentos. </a:t>
            </a:r>
            <a:r>
              <a:rPr lang="es-MX" dirty="0"/>
              <a:t>Se recomienda hacerlo al final de tu día o al inicio, esto te ayudará a determinar los trabajos pendientes que sean urgentes e importantes y aquellos que puedas postergar.</a:t>
            </a:r>
          </a:p>
        </p:txBody>
      </p:sp>
      <p:sp>
        <p:nvSpPr>
          <p:cNvPr id="6" name="Rectángulo 5"/>
          <p:cNvSpPr/>
          <p:nvPr/>
        </p:nvSpPr>
        <p:spPr>
          <a:xfrm>
            <a:off x="7106192" y="150084"/>
            <a:ext cx="4951959" cy="2585323"/>
          </a:xfrm>
          <a:prstGeom prst="rect">
            <a:avLst/>
          </a:prstGeom>
        </p:spPr>
        <p:txBody>
          <a:bodyPr wrap="square">
            <a:spAutoFit/>
          </a:bodyPr>
          <a:lstStyle/>
          <a:p>
            <a:r>
              <a:rPr lang="es-MX" b="1" dirty="0">
                <a:solidFill>
                  <a:srgbClr val="002060"/>
                </a:solidFill>
                <a:effectLst>
                  <a:outerShdw blurRad="38100" dist="38100" dir="2700000" algn="tl">
                    <a:srgbClr val="000000">
                      <a:alpha val="43137"/>
                    </a:srgbClr>
                  </a:outerShdw>
                </a:effectLst>
              </a:rPr>
              <a:t>CONSEJOS </a:t>
            </a:r>
            <a:endParaRPr lang="es-MX" b="1" dirty="0" smtClean="0">
              <a:solidFill>
                <a:srgbClr val="002060"/>
              </a:solidFill>
              <a:effectLst>
                <a:outerShdw blurRad="38100" dist="38100" dir="2700000" algn="tl">
                  <a:srgbClr val="000000">
                    <a:alpha val="43137"/>
                  </a:srgbClr>
                </a:outerShdw>
              </a:effectLst>
            </a:endParaRPr>
          </a:p>
          <a:p>
            <a:pPr algn="just"/>
            <a:r>
              <a:rPr lang="es-MX" dirty="0" smtClean="0"/>
              <a:t>-</a:t>
            </a:r>
            <a:r>
              <a:rPr lang="es-MX" dirty="0"/>
              <a:t>Una vez que hayas ordenado tus archivos de oficina, conserva la organización. </a:t>
            </a:r>
            <a:endParaRPr lang="es-MX" dirty="0" smtClean="0"/>
          </a:p>
          <a:p>
            <a:pPr algn="just"/>
            <a:r>
              <a:rPr lang="es-MX" dirty="0" smtClean="0"/>
              <a:t>-</a:t>
            </a:r>
            <a:r>
              <a:rPr lang="es-MX" dirty="0"/>
              <a:t>Mantente firme con tu sistema de archivos y devuélvelos a su lugar después de utilizarlos. </a:t>
            </a:r>
            <a:endParaRPr lang="es-MX" dirty="0" smtClean="0"/>
          </a:p>
          <a:p>
            <a:pPr algn="just"/>
            <a:r>
              <a:rPr lang="es-MX" dirty="0" smtClean="0"/>
              <a:t>-</a:t>
            </a:r>
            <a:r>
              <a:rPr lang="es-MX" dirty="0"/>
              <a:t>Bota, recicla o tritura los documentos que no necesites para evitar que haya desorden en tu nuevo sistema de archivos.</a:t>
            </a:r>
          </a:p>
        </p:txBody>
      </p:sp>
      <p:sp>
        <p:nvSpPr>
          <p:cNvPr id="7" name="Rectángulo 6"/>
          <p:cNvSpPr/>
          <p:nvPr/>
        </p:nvSpPr>
        <p:spPr>
          <a:xfrm>
            <a:off x="7354669" y="3479341"/>
            <a:ext cx="4455003" cy="258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s-MX" dirty="0"/>
              <a:t>¿</a:t>
            </a:r>
            <a:r>
              <a:rPr lang="es-MX" i="1" dirty="0"/>
              <a:t>Sabías qué? El estrés, la mala orientación, la falta de tiempo y tu baja productividad pueden estar relacionados con el cómo organizas tu lugar de trabajo. Tu entorno es un claro reflejo de tu persona y si tu lugar de trabajo está hecho un desorden, puede ser que tus pensamientos y rutinas estén igual. </a:t>
            </a:r>
          </a:p>
        </p:txBody>
      </p:sp>
    </p:spTree>
    <p:extLst>
      <p:ext uri="{BB962C8B-B14F-4D97-AF65-F5344CB8AC3E}">
        <p14:creationId xmlns:p14="http://schemas.microsoft.com/office/powerpoint/2010/main" val="362664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circle(in)">
                                      <p:cBhvr>
                                        <p:cTn id="10" dur="2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arn(inVertical)">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wipe(down)">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circle(in)">
                                      <p:cBhvr>
                                        <p:cTn id="30" dur="20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circle(in)">
                                      <p:cBhvr>
                                        <p:cTn id="35" dur="20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circle(in)">
                                      <p:cBhvr>
                                        <p:cTn id="40" dur="20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circle(in)">
                                      <p:cBhvr>
                                        <p:cTn id="45" dur="20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6707745" y="302227"/>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7" name="Rectángulo 6"/>
          <p:cNvSpPr/>
          <p:nvPr/>
        </p:nvSpPr>
        <p:spPr>
          <a:xfrm>
            <a:off x="461554" y="346679"/>
            <a:ext cx="4985658" cy="2862322"/>
          </a:xfrm>
          <a:prstGeom prst="rect">
            <a:avLst/>
          </a:prstGeom>
          <a:solidFill>
            <a:schemeClr val="accent2">
              <a:lumMod val="40000"/>
              <a:lumOff val="60000"/>
            </a:schemeClr>
          </a:solidFill>
          <a:ln>
            <a:solidFill>
              <a:srgbClr val="C00000"/>
            </a:solidFill>
          </a:ln>
        </p:spPr>
        <p:txBody>
          <a:bodyPr wrap="square">
            <a:spAutoFit/>
          </a:bodyPr>
          <a:lstStyle/>
          <a:p>
            <a:pPr algn="just"/>
            <a:r>
              <a:rPr lang="es-MX" b="1" i="1" u="sng" dirty="0">
                <a:effectLst>
                  <a:outerShdw blurRad="38100" dist="38100" dir="2700000" algn="tl">
                    <a:srgbClr val="000000">
                      <a:alpha val="43137"/>
                    </a:srgbClr>
                  </a:outerShdw>
                </a:effectLst>
                <a:latin typeface="Candara" panose="020E0502030303020204" pitchFamily="34" charset="0"/>
              </a:rPr>
              <a:t>IMPORTANTE: </a:t>
            </a:r>
            <a:endParaRPr lang="es-MX" b="1" i="1" u="sng" dirty="0" smtClean="0">
              <a:effectLst>
                <a:outerShdw blurRad="38100" dist="38100" dir="2700000" algn="tl">
                  <a:srgbClr val="000000">
                    <a:alpha val="43137"/>
                  </a:srgbClr>
                </a:outerShdw>
              </a:effectLst>
              <a:latin typeface="Candara" panose="020E0502030303020204" pitchFamily="34" charset="0"/>
            </a:endParaRPr>
          </a:p>
          <a:p>
            <a:pPr algn="just"/>
            <a:r>
              <a:rPr lang="es-MX" i="1" dirty="0" smtClean="0">
                <a:latin typeface="Candara" panose="020E0502030303020204" pitchFamily="34" charset="0"/>
              </a:rPr>
              <a:t>La </a:t>
            </a:r>
            <a:r>
              <a:rPr lang="es-MX" i="1" dirty="0">
                <a:latin typeface="Candara" panose="020E0502030303020204" pitchFamily="34" charset="0"/>
              </a:rPr>
              <a:t>palabra archivo proviene del latín </a:t>
            </a:r>
            <a:r>
              <a:rPr lang="es-MX" i="1" dirty="0" err="1">
                <a:latin typeface="Candara" panose="020E0502030303020204" pitchFamily="34" charset="0"/>
              </a:rPr>
              <a:t>Archivium</a:t>
            </a:r>
            <a:r>
              <a:rPr lang="es-MX" i="1" dirty="0">
                <a:latin typeface="Candara" panose="020E0502030303020204" pitchFamily="34" charset="0"/>
              </a:rPr>
              <a:t>, lugar donde se guardan de forma ordenada documentos. </a:t>
            </a:r>
            <a:endParaRPr lang="es-MX" i="1" dirty="0" smtClean="0">
              <a:latin typeface="Candara" panose="020E0502030303020204" pitchFamily="34" charset="0"/>
            </a:endParaRPr>
          </a:p>
          <a:p>
            <a:pPr algn="just"/>
            <a:r>
              <a:rPr lang="es-MX" i="1" dirty="0" smtClean="0">
                <a:latin typeface="Candara" panose="020E0502030303020204" pitchFamily="34" charset="0"/>
              </a:rPr>
              <a:t>Dentro </a:t>
            </a:r>
            <a:r>
              <a:rPr lang="es-MX" i="1" dirty="0">
                <a:latin typeface="Candara" panose="020E0502030303020204" pitchFamily="34" charset="0"/>
              </a:rPr>
              <a:t>de una empresa podemos decir que archivar es resguardar de manera cuidadosa documentación útil, con el fin de permitir una fácil y rápida localización. </a:t>
            </a:r>
            <a:endParaRPr lang="es-MX" i="1" dirty="0" smtClean="0">
              <a:latin typeface="Candara" panose="020E0502030303020204" pitchFamily="34" charset="0"/>
            </a:endParaRPr>
          </a:p>
          <a:p>
            <a:pPr algn="just"/>
            <a:r>
              <a:rPr lang="es-MX" i="1" dirty="0" smtClean="0">
                <a:latin typeface="Candara" panose="020E0502030303020204" pitchFamily="34" charset="0"/>
              </a:rPr>
              <a:t>La </a:t>
            </a:r>
            <a:r>
              <a:rPr lang="es-MX" i="1" dirty="0">
                <a:latin typeface="Candara" panose="020E0502030303020204" pitchFamily="34" charset="0"/>
              </a:rPr>
              <a:t>ley obliga a conservar la Documentación en períodos establecidos.</a:t>
            </a:r>
          </a:p>
        </p:txBody>
      </p:sp>
      <p:sp>
        <p:nvSpPr>
          <p:cNvPr id="8" name="Rectángulo 7"/>
          <p:cNvSpPr/>
          <p:nvPr/>
        </p:nvSpPr>
        <p:spPr>
          <a:xfrm>
            <a:off x="461554" y="3771874"/>
            <a:ext cx="4985658" cy="2031325"/>
          </a:xfrm>
          <a:prstGeom prst="rect">
            <a:avLst/>
          </a:prstGeom>
          <a:solidFill>
            <a:srgbClr val="FFC000"/>
          </a:solidFill>
          <a:ln>
            <a:solidFill>
              <a:schemeClr val="bg2">
                <a:lumMod val="50000"/>
              </a:schemeClr>
            </a:solidFill>
          </a:ln>
        </p:spPr>
        <p:txBody>
          <a:bodyPr wrap="square">
            <a:spAutoFit/>
          </a:bodyPr>
          <a:lstStyle/>
          <a:p>
            <a:pPr algn="just"/>
            <a:r>
              <a:rPr lang="es-MX" b="1" u="sng" dirty="0">
                <a:effectLst>
                  <a:outerShdw blurRad="38100" dist="38100" dir="2700000" algn="tl">
                    <a:srgbClr val="000000">
                      <a:alpha val="43137"/>
                    </a:srgbClr>
                  </a:outerShdw>
                </a:effectLst>
              </a:rPr>
              <a:t>ATENCIÓN</a:t>
            </a:r>
            <a:r>
              <a:rPr lang="es-MX" dirty="0"/>
              <a:t>… Antes de poner en práctica estas recomendaciones y consejos, debemos saber acerca de los contenidos que se tratarán a continuación. Entre ellos: Protección de la </a:t>
            </a:r>
            <a:r>
              <a:rPr lang="es-MX" dirty="0" smtClean="0"/>
              <a:t>Información, </a:t>
            </a:r>
            <a:r>
              <a:rPr lang="es-MX" dirty="0"/>
              <a:t>Tipos de </a:t>
            </a:r>
            <a:r>
              <a:rPr lang="es-MX" dirty="0" smtClean="0"/>
              <a:t>Archivos, </a:t>
            </a:r>
            <a:r>
              <a:rPr lang="es-MX" dirty="0"/>
              <a:t>Técnicas de </a:t>
            </a:r>
            <a:r>
              <a:rPr lang="es-MX" dirty="0" smtClean="0"/>
              <a:t>Archivo, </a:t>
            </a:r>
            <a:r>
              <a:rPr lang="es-MX" dirty="0"/>
              <a:t>Sistemas de </a:t>
            </a:r>
            <a:r>
              <a:rPr lang="es-MX" dirty="0" smtClean="0"/>
              <a:t>Archivos, </a:t>
            </a:r>
            <a:r>
              <a:rPr lang="es-MX" dirty="0"/>
              <a:t>Protocolos y Legislación Vigente.</a:t>
            </a:r>
          </a:p>
        </p:txBody>
      </p:sp>
      <p:pic>
        <p:nvPicPr>
          <p:cNvPr id="9" name="Imagen 8"/>
          <p:cNvPicPr>
            <a:picLocks noChangeAspect="1"/>
          </p:cNvPicPr>
          <p:nvPr/>
        </p:nvPicPr>
        <p:blipFill>
          <a:blip r:embed="rId2"/>
          <a:stretch>
            <a:fillRect/>
          </a:stretch>
        </p:blipFill>
        <p:spPr>
          <a:xfrm>
            <a:off x="6514199" y="346679"/>
            <a:ext cx="2930247" cy="3586798"/>
          </a:xfrm>
          <a:prstGeom prst="rect">
            <a:avLst/>
          </a:prstGeom>
        </p:spPr>
      </p:pic>
      <p:pic>
        <p:nvPicPr>
          <p:cNvPr id="10" name="Imagen 9"/>
          <p:cNvPicPr>
            <a:picLocks noChangeAspect="1"/>
          </p:cNvPicPr>
          <p:nvPr/>
        </p:nvPicPr>
        <p:blipFill>
          <a:blip r:embed="rId3"/>
          <a:stretch>
            <a:fillRect/>
          </a:stretch>
        </p:blipFill>
        <p:spPr>
          <a:xfrm>
            <a:off x="8608966" y="3771874"/>
            <a:ext cx="2812447" cy="2853207"/>
          </a:xfrm>
          <a:prstGeom prst="rect">
            <a:avLst/>
          </a:prstGeom>
        </p:spPr>
      </p:pic>
    </p:spTree>
    <p:extLst>
      <p:ext uri="{BB962C8B-B14F-4D97-AF65-F5344CB8AC3E}">
        <p14:creationId xmlns:p14="http://schemas.microsoft.com/office/powerpoint/2010/main" val="204743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75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75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75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3583" y="98888"/>
            <a:ext cx="5247860" cy="1200329"/>
          </a:xfrm>
          <a:prstGeom prst="rect">
            <a:avLst/>
          </a:prstGeom>
          <a:solidFill>
            <a:schemeClr val="bg2">
              <a:lumMod val="75000"/>
            </a:schemeClr>
          </a:solidFill>
        </p:spPr>
        <p:txBody>
          <a:bodyPr wrap="square">
            <a:spAutoFit/>
          </a:bodyPr>
          <a:lstStyle/>
          <a:p>
            <a:pPr algn="just"/>
            <a:r>
              <a:rPr lang="es-MX" i="1" u="sng" dirty="0">
                <a:effectLst>
                  <a:outerShdw blurRad="38100" dist="38100" dir="2700000" algn="tl">
                    <a:srgbClr val="000000">
                      <a:alpha val="43137"/>
                    </a:srgbClr>
                  </a:outerShdw>
                </a:effectLst>
              </a:rPr>
              <a:t>1er. </a:t>
            </a:r>
            <a:r>
              <a:rPr lang="es-MX" i="1" u="sng" dirty="0" smtClean="0">
                <a:effectLst>
                  <a:outerShdw blurRad="38100" dist="38100" dir="2700000" algn="tl">
                    <a:srgbClr val="000000">
                      <a:alpha val="43137"/>
                    </a:srgbClr>
                  </a:outerShdw>
                </a:effectLst>
              </a:rPr>
              <a:t>Objetivo de la Clase:</a:t>
            </a:r>
          </a:p>
          <a:p>
            <a:pPr algn="just"/>
            <a:r>
              <a:rPr lang="es-MX" i="1" dirty="0" smtClean="0">
                <a:effectLst>
                  <a:outerShdw blurRad="38100" dist="38100" dir="2700000" algn="tl">
                    <a:srgbClr val="000000">
                      <a:alpha val="43137"/>
                    </a:srgbClr>
                  </a:outerShdw>
                </a:effectLst>
              </a:rPr>
              <a:t>Protege </a:t>
            </a:r>
            <a:r>
              <a:rPr lang="es-MX" i="1" dirty="0">
                <a:effectLst>
                  <a:outerShdw blurRad="38100" dist="38100" dir="2700000" algn="tl">
                    <a:srgbClr val="000000">
                      <a:alpha val="43137"/>
                    </a:srgbClr>
                  </a:outerShdw>
                </a:effectLst>
              </a:rPr>
              <a:t>la información y guarda la confiabilidad correspondiente, de acuerdo a protocolos y legislación vigente. </a:t>
            </a:r>
          </a:p>
        </p:txBody>
      </p:sp>
      <p:sp>
        <p:nvSpPr>
          <p:cNvPr id="8" name="Rectángulo 7"/>
          <p:cNvSpPr/>
          <p:nvPr/>
        </p:nvSpPr>
        <p:spPr>
          <a:xfrm>
            <a:off x="503583" y="1548561"/>
            <a:ext cx="5764695" cy="4247317"/>
          </a:xfrm>
          <a:prstGeom prst="rect">
            <a:avLst/>
          </a:prstGeom>
        </p:spPr>
        <p:txBody>
          <a:bodyPr wrap="square">
            <a:spAutoFit/>
          </a:bodyPr>
          <a:lstStyle/>
          <a:p>
            <a:pPr algn="just"/>
            <a:r>
              <a:rPr lang="es-MX" b="1" dirty="0">
                <a:solidFill>
                  <a:schemeClr val="accent2">
                    <a:lumMod val="75000"/>
                  </a:schemeClr>
                </a:solidFill>
                <a:effectLst>
                  <a:outerShdw blurRad="38100" dist="38100" dir="2700000" algn="tl">
                    <a:srgbClr val="000000">
                      <a:alpha val="43137"/>
                    </a:srgbClr>
                  </a:outerShdw>
                </a:effectLst>
              </a:rPr>
              <a:t>RESGUARDO DE LA INFORMACIÓN MODELO ARCHIVÍSTICO </a:t>
            </a:r>
            <a:endParaRPr lang="es-MX" b="1" dirty="0" smtClean="0">
              <a:solidFill>
                <a:schemeClr val="accent2">
                  <a:lumMod val="75000"/>
                </a:schemeClr>
              </a:solidFill>
              <a:effectLst>
                <a:outerShdw blurRad="38100" dist="38100" dir="2700000" algn="tl">
                  <a:srgbClr val="000000">
                    <a:alpha val="43137"/>
                  </a:srgbClr>
                </a:outerShdw>
              </a:effectLst>
            </a:endParaRPr>
          </a:p>
          <a:p>
            <a:pPr algn="just"/>
            <a:r>
              <a:rPr lang="es-MX" dirty="0" smtClean="0"/>
              <a:t>Un </a:t>
            </a:r>
            <a:r>
              <a:rPr lang="es-MX" dirty="0"/>
              <a:t>modelo ampliamente utilizado para la organización de archivos, tiene su fundamento en la teoría archivística de las tres edades de los documentos de archivo, la de los documentos activos, </a:t>
            </a:r>
            <a:r>
              <a:rPr lang="es-MX" dirty="0" err="1"/>
              <a:t>semiactivos</a:t>
            </a:r>
            <a:r>
              <a:rPr lang="es-MX" dirty="0"/>
              <a:t> e inactivos, que da lugar a la noción de ciclo de vida de los documentos. Según esta teoría, los documentos pasan por tres etapas desde su creación: </a:t>
            </a:r>
            <a:endParaRPr lang="es-MX" dirty="0" smtClean="0"/>
          </a:p>
          <a:p>
            <a:pPr algn="just"/>
            <a:endParaRPr lang="es-MX" dirty="0"/>
          </a:p>
          <a:p>
            <a:pPr algn="just"/>
            <a:r>
              <a:rPr lang="es-MX" b="1" u="sng" dirty="0" smtClean="0">
                <a:effectLst>
                  <a:outerShdw blurRad="38100" dist="38100" dir="2700000" algn="tl">
                    <a:srgbClr val="000000">
                      <a:alpha val="43137"/>
                    </a:srgbClr>
                  </a:outerShdw>
                </a:effectLst>
              </a:rPr>
              <a:t>Primera </a:t>
            </a:r>
            <a:r>
              <a:rPr lang="es-MX" b="1" u="sng" dirty="0">
                <a:effectLst>
                  <a:outerShdw blurRad="38100" dist="38100" dir="2700000" algn="tl">
                    <a:srgbClr val="000000">
                      <a:alpha val="43137"/>
                    </a:srgbClr>
                  </a:outerShdw>
                </a:effectLst>
              </a:rPr>
              <a:t>edad: </a:t>
            </a:r>
            <a:endParaRPr lang="es-MX" b="1" u="sng" dirty="0" smtClean="0">
              <a:effectLst>
                <a:outerShdw blurRad="38100" dist="38100" dir="2700000" algn="tl">
                  <a:srgbClr val="000000">
                    <a:alpha val="43137"/>
                  </a:srgbClr>
                </a:outerShdw>
              </a:effectLst>
            </a:endParaRPr>
          </a:p>
          <a:p>
            <a:pPr algn="just"/>
            <a:r>
              <a:rPr lang="es-MX" dirty="0" smtClean="0"/>
              <a:t>En </a:t>
            </a:r>
            <a:r>
              <a:rPr lang="es-MX" dirty="0"/>
              <a:t>la que los documentos circulan y se tramitan. Su uso es frecuente, y reunidos y </a:t>
            </a:r>
            <a:r>
              <a:rPr lang="es-MX" dirty="0" smtClean="0"/>
              <a:t>organizados, </a:t>
            </a:r>
            <a:r>
              <a:rPr lang="es-MX" dirty="0"/>
              <a:t>forman el archivo de oficina.</a:t>
            </a:r>
          </a:p>
        </p:txBody>
      </p:sp>
      <p:sp>
        <p:nvSpPr>
          <p:cNvPr id="12" name="Rectángulo 11"/>
          <p:cNvSpPr/>
          <p:nvPr/>
        </p:nvSpPr>
        <p:spPr>
          <a:xfrm>
            <a:off x="6705600" y="382371"/>
            <a:ext cx="5274365" cy="5078313"/>
          </a:xfrm>
          <a:prstGeom prst="rect">
            <a:avLst/>
          </a:prstGeom>
        </p:spPr>
        <p:txBody>
          <a:bodyPr wrap="square">
            <a:spAutoFit/>
          </a:bodyPr>
          <a:lstStyle/>
          <a:p>
            <a:pPr algn="just"/>
            <a:r>
              <a:rPr lang="es-MX" b="1" u="sng" dirty="0">
                <a:effectLst>
                  <a:outerShdw blurRad="38100" dist="38100" dir="2700000" algn="tl">
                    <a:srgbClr val="000000">
                      <a:alpha val="43137"/>
                    </a:srgbClr>
                  </a:outerShdw>
                </a:effectLst>
              </a:rPr>
              <a:t>Segunda edad: </a:t>
            </a:r>
            <a:endParaRPr lang="es-MX" b="1" u="sng" dirty="0" smtClean="0">
              <a:effectLst>
                <a:outerShdw blurRad="38100" dist="38100" dir="2700000" algn="tl">
                  <a:srgbClr val="000000">
                    <a:alpha val="43137"/>
                  </a:srgbClr>
                </a:outerShdw>
              </a:effectLst>
            </a:endParaRPr>
          </a:p>
          <a:p>
            <a:pPr algn="just"/>
            <a:r>
              <a:rPr lang="es-MX" dirty="0" smtClean="0"/>
              <a:t>Los </a:t>
            </a:r>
            <a:r>
              <a:rPr lang="es-MX" dirty="0"/>
              <a:t>documentos carecen de valor administrativo, pero su conservación es necesaria ya que tienen un valor (para la institución) y son consultados con mucha frecuencia por la administración o los ciudadanos</a:t>
            </a:r>
            <a:r>
              <a:rPr lang="es-MX" dirty="0" smtClean="0"/>
              <a:t>.</a:t>
            </a:r>
          </a:p>
          <a:p>
            <a:pPr algn="just"/>
            <a:r>
              <a:rPr lang="es-MX" dirty="0" smtClean="0"/>
              <a:t>Forman </a:t>
            </a:r>
            <a:r>
              <a:rPr lang="es-MX" dirty="0"/>
              <a:t>el archivo Intermedio. </a:t>
            </a:r>
            <a:endParaRPr lang="es-MX" dirty="0" smtClean="0"/>
          </a:p>
          <a:p>
            <a:pPr algn="just"/>
            <a:endParaRPr lang="es-MX" dirty="0"/>
          </a:p>
          <a:p>
            <a:pPr algn="just"/>
            <a:r>
              <a:rPr lang="es-MX" b="1" u="sng" dirty="0" smtClean="0">
                <a:effectLst>
                  <a:outerShdw blurRad="38100" dist="38100" dir="2700000" algn="tl">
                    <a:srgbClr val="000000">
                      <a:alpha val="43137"/>
                    </a:srgbClr>
                  </a:outerShdw>
                </a:effectLst>
              </a:rPr>
              <a:t>Tercera </a:t>
            </a:r>
            <a:r>
              <a:rPr lang="es-MX" b="1" u="sng" dirty="0">
                <a:effectLst>
                  <a:outerShdw blurRad="38100" dist="38100" dir="2700000" algn="tl">
                    <a:srgbClr val="000000">
                      <a:alpha val="43137"/>
                    </a:srgbClr>
                  </a:outerShdw>
                </a:effectLst>
              </a:rPr>
              <a:t>edad: </a:t>
            </a:r>
            <a:endParaRPr lang="es-MX" b="1" u="sng" dirty="0" smtClean="0">
              <a:effectLst>
                <a:outerShdw blurRad="38100" dist="38100" dir="2700000" algn="tl">
                  <a:srgbClr val="000000">
                    <a:alpha val="43137"/>
                  </a:srgbClr>
                </a:outerShdw>
              </a:effectLst>
            </a:endParaRPr>
          </a:p>
          <a:p>
            <a:pPr algn="just"/>
            <a:r>
              <a:rPr lang="es-MX" dirty="0" smtClean="0"/>
              <a:t>Los </a:t>
            </a:r>
            <a:r>
              <a:rPr lang="es-MX" dirty="0"/>
              <a:t>documentos tienen un valor histórico y su consulta se lleva a cabo por los investigadores preferentemente</a:t>
            </a:r>
            <a:r>
              <a:rPr lang="es-MX" dirty="0" smtClean="0"/>
              <a:t>.</a:t>
            </a:r>
          </a:p>
          <a:p>
            <a:pPr algn="just"/>
            <a:r>
              <a:rPr lang="es-MX" dirty="0" smtClean="0"/>
              <a:t>Estos </a:t>
            </a:r>
            <a:r>
              <a:rPr lang="es-MX" dirty="0"/>
              <a:t>documentos forman el “archivo histórico.” El diagrama siguiente, muestra los tres tipos de archivo, a partir de los cuales se abrirán los procesos y subprocesos del ciclo de vida de los documentos de archivo:</a:t>
            </a:r>
          </a:p>
        </p:txBody>
      </p:sp>
    </p:spTree>
    <p:extLst>
      <p:ext uri="{BB962C8B-B14F-4D97-AF65-F5344CB8AC3E}">
        <p14:creationId xmlns:p14="http://schemas.microsoft.com/office/powerpoint/2010/main" val="31166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arn(inVertical)">
                                      <p:cBhvr>
                                        <p:cTn id="20" dur="500"/>
                                        <p:tgtEl>
                                          <p:spTgt spid="8">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arn(inVertical)">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circle(in)">
                                      <p:cBhvr>
                                        <p:cTn id="28" dur="2000"/>
                                        <p:tgtEl>
                                          <p:spTgt spid="12">
                                            <p:txEl>
                                              <p:pRg st="0" end="0"/>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circle(in)">
                                      <p:cBhvr>
                                        <p:cTn id="31" dur="2000"/>
                                        <p:tgtEl>
                                          <p:spTgt spid="12">
                                            <p:txEl>
                                              <p:pRg st="1" end="1"/>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circle(in)">
                                      <p:cBhvr>
                                        <p:cTn id="34" dur="2000"/>
                                        <p:tgtEl>
                                          <p:spTgt spid="1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animEffect transition="in" filter="circle(in)">
                                      <p:cBhvr>
                                        <p:cTn id="39" dur="2000"/>
                                        <p:tgtEl>
                                          <p:spTgt spid="12">
                                            <p:txEl>
                                              <p:pRg st="4" end="4"/>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circle(in)">
                                      <p:cBhvr>
                                        <p:cTn id="42" dur="2000"/>
                                        <p:tgtEl>
                                          <p:spTgt spid="12">
                                            <p:txEl>
                                              <p:pRg st="5" end="5"/>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animEffect transition="in" filter="circle(in)">
                                      <p:cBhvr>
                                        <p:cTn id="45" dur="2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pic>
        <p:nvPicPr>
          <p:cNvPr id="7" name="Imagen 6"/>
          <p:cNvPicPr>
            <a:picLocks noChangeAspect="1"/>
          </p:cNvPicPr>
          <p:nvPr/>
        </p:nvPicPr>
        <p:blipFill>
          <a:blip r:embed="rId2"/>
          <a:stretch>
            <a:fillRect/>
          </a:stretch>
        </p:blipFill>
        <p:spPr>
          <a:xfrm>
            <a:off x="537754" y="241524"/>
            <a:ext cx="11430000" cy="6429375"/>
          </a:xfrm>
          <a:prstGeom prst="rect">
            <a:avLst/>
          </a:prstGeom>
        </p:spPr>
      </p:pic>
    </p:spTree>
    <p:extLst>
      <p:ext uri="{BB962C8B-B14F-4D97-AF65-F5344CB8AC3E}">
        <p14:creationId xmlns:p14="http://schemas.microsoft.com/office/powerpoint/2010/main" val="395845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5" name="Rectángulo 4"/>
          <p:cNvSpPr/>
          <p:nvPr/>
        </p:nvSpPr>
        <p:spPr>
          <a:xfrm>
            <a:off x="1193073" y="131780"/>
            <a:ext cx="6762206" cy="1754326"/>
          </a:xfrm>
          <a:prstGeom prst="rect">
            <a:avLst/>
          </a:prstGeom>
          <a:ln>
            <a:solidFill>
              <a:srgbClr val="C00000"/>
            </a:solidFill>
          </a:ln>
        </p:spPr>
        <p:txBody>
          <a:bodyPr wrap="square">
            <a:spAutoFit/>
          </a:bodyPr>
          <a:lstStyle/>
          <a:p>
            <a:pPr algn="just"/>
            <a:r>
              <a:rPr lang="es-MX" b="1" u="sng" dirty="0">
                <a:solidFill>
                  <a:schemeClr val="accent2">
                    <a:lumMod val="75000"/>
                  </a:schemeClr>
                </a:solidFill>
                <a:effectLst>
                  <a:outerShdw blurRad="38100" dist="38100" dir="2700000" algn="tl">
                    <a:srgbClr val="000000">
                      <a:alpha val="43137"/>
                    </a:srgbClr>
                  </a:outerShdw>
                </a:effectLst>
              </a:rPr>
              <a:t>Archivo de Gestión</a:t>
            </a:r>
            <a:r>
              <a:rPr lang="es-MX" dirty="0"/>
              <a:t>: Archivo de oficinas que reúnen documentación con vigencia administrativa y jurídica, de uso continuo. Los documentos de uso continuo, que son usados para el ejercicio de las funciones en forma frecuente al interior de las unidades administrativas, son llamados archivos de oficina o de </a:t>
            </a:r>
            <a:r>
              <a:rPr lang="es-MX" dirty="0" smtClean="0"/>
              <a:t>gestión.</a:t>
            </a:r>
            <a:endParaRPr lang="es-MX" dirty="0"/>
          </a:p>
        </p:txBody>
      </p:sp>
      <p:pic>
        <p:nvPicPr>
          <p:cNvPr id="8" name="Imagen 7"/>
          <p:cNvPicPr>
            <a:picLocks noChangeAspect="1"/>
          </p:cNvPicPr>
          <p:nvPr/>
        </p:nvPicPr>
        <p:blipFill>
          <a:blip r:embed="rId2"/>
          <a:stretch>
            <a:fillRect/>
          </a:stretch>
        </p:blipFill>
        <p:spPr>
          <a:xfrm>
            <a:off x="8467435" y="64349"/>
            <a:ext cx="2953979" cy="1821756"/>
          </a:xfrm>
          <a:prstGeom prst="rect">
            <a:avLst/>
          </a:prstGeom>
        </p:spPr>
      </p:pic>
      <p:sp>
        <p:nvSpPr>
          <p:cNvPr id="9" name="Rectángulo 8"/>
          <p:cNvSpPr/>
          <p:nvPr/>
        </p:nvSpPr>
        <p:spPr>
          <a:xfrm>
            <a:off x="500742" y="2007539"/>
            <a:ext cx="7454537" cy="2308324"/>
          </a:xfrm>
          <a:prstGeom prst="rect">
            <a:avLst/>
          </a:prstGeom>
          <a:ln>
            <a:solidFill>
              <a:srgbClr val="C00000"/>
            </a:solidFill>
          </a:ln>
        </p:spPr>
        <p:txBody>
          <a:bodyPr wrap="square">
            <a:spAutoFit/>
          </a:bodyPr>
          <a:lstStyle/>
          <a:p>
            <a:pPr algn="just"/>
            <a:r>
              <a:rPr lang="es-MX" b="1" u="sng" dirty="0">
                <a:solidFill>
                  <a:schemeClr val="accent2">
                    <a:lumMod val="75000"/>
                  </a:schemeClr>
                </a:solidFill>
                <a:effectLst>
                  <a:outerShdw blurRad="38100" dist="38100" dir="2700000" algn="tl">
                    <a:srgbClr val="000000">
                      <a:alpha val="43137"/>
                    </a:srgbClr>
                  </a:outerShdw>
                </a:effectLst>
              </a:rPr>
              <a:t>Archivo Central</a:t>
            </a:r>
            <a:r>
              <a:rPr lang="es-MX" dirty="0"/>
              <a:t>: El archivo central es la unidad responsable de la gestión de documentos archivísticos cuya consulta es esporádica por parte de las unidades administrativas, y que permanecen en él hasta su destino final. Se corresponde con la segunda edad del ciclo de vida de los documentos. Luego que los documentos dejan de ser usados frecuentemente, de acuerdo a los plazos predefinidos por el archivo, las unidades administrativas las envían al archivo Central. </a:t>
            </a:r>
          </a:p>
        </p:txBody>
      </p:sp>
      <p:pic>
        <p:nvPicPr>
          <p:cNvPr id="10" name="Imagen 9"/>
          <p:cNvPicPr>
            <a:picLocks noChangeAspect="1"/>
          </p:cNvPicPr>
          <p:nvPr/>
        </p:nvPicPr>
        <p:blipFill>
          <a:blip r:embed="rId3"/>
          <a:stretch>
            <a:fillRect/>
          </a:stretch>
        </p:blipFill>
        <p:spPr>
          <a:xfrm>
            <a:off x="8436638" y="2176460"/>
            <a:ext cx="2984776" cy="2126047"/>
          </a:xfrm>
          <a:prstGeom prst="rect">
            <a:avLst/>
          </a:prstGeom>
        </p:spPr>
      </p:pic>
      <p:sp>
        <p:nvSpPr>
          <p:cNvPr id="11" name="Rectángulo 10"/>
          <p:cNvSpPr/>
          <p:nvPr/>
        </p:nvSpPr>
        <p:spPr>
          <a:xfrm>
            <a:off x="500743" y="4509221"/>
            <a:ext cx="7454536" cy="2308324"/>
          </a:xfrm>
          <a:prstGeom prst="rect">
            <a:avLst/>
          </a:prstGeom>
          <a:ln>
            <a:solidFill>
              <a:srgbClr val="C00000"/>
            </a:solidFill>
          </a:ln>
        </p:spPr>
        <p:txBody>
          <a:bodyPr wrap="square">
            <a:spAutoFit/>
          </a:bodyPr>
          <a:lstStyle/>
          <a:p>
            <a:pPr algn="just"/>
            <a:r>
              <a:rPr lang="es-MX" b="1" u="sng" dirty="0">
                <a:solidFill>
                  <a:schemeClr val="accent2">
                    <a:lumMod val="75000"/>
                  </a:schemeClr>
                </a:solidFill>
                <a:effectLst>
                  <a:outerShdw blurRad="38100" dist="38100" dir="2700000" algn="tl">
                    <a:srgbClr val="000000">
                      <a:alpha val="43137"/>
                    </a:srgbClr>
                  </a:outerShdw>
                </a:effectLst>
              </a:rPr>
              <a:t>Archivo Histórico</a:t>
            </a:r>
            <a:r>
              <a:rPr lang="es-MX" dirty="0"/>
              <a:t>: El archivo histórico es la unidad responsable de organizar, describir, administrar y conservar a perpetuidad los documentos archivísticos que, una vez concluida su vigencia administrativa y haber adquirido valores como fuentes de historia útiles para la investigación, constituyen la memoria histórica de la institución productora. Estos documentos archivísticos pueden formar parte del patrimonio de la Nación, los que pueden ser conservados en la institución o en el Archivo Nacional.</a:t>
            </a:r>
          </a:p>
        </p:txBody>
      </p:sp>
      <p:pic>
        <p:nvPicPr>
          <p:cNvPr id="12" name="Imagen 11"/>
          <p:cNvPicPr>
            <a:picLocks noChangeAspect="1"/>
          </p:cNvPicPr>
          <p:nvPr/>
        </p:nvPicPr>
        <p:blipFill>
          <a:blip r:embed="rId4"/>
          <a:stretch>
            <a:fillRect/>
          </a:stretch>
        </p:blipFill>
        <p:spPr>
          <a:xfrm>
            <a:off x="8467435" y="4689052"/>
            <a:ext cx="3054005" cy="2032302"/>
          </a:xfrm>
          <a:prstGeom prst="rect">
            <a:avLst/>
          </a:prstGeom>
        </p:spPr>
      </p:pic>
    </p:spTree>
    <p:extLst>
      <p:ext uri="{BB962C8B-B14F-4D97-AF65-F5344CB8AC3E}">
        <p14:creationId xmlns:p14="http://schemas.microsoft.com/office/powerpoint/2010/main" val="135591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2" name="Rectángulo 1"/>
          <p:cNvSpPr/>
          <p:nvPr/>
        </p:nvSpPr>
        <p:spPr>
          <a:xfrm>
            <a:off x="6246254" y="241524"/>
            <a:ext cx="5602310" cy="344069"/>
          </a:xfrm>
          <a:prstGeom prst="rect">
            <a:avLst/>
          </a:prstGeom>
        </p:spPr>
        <p:txBody>
          <a:bodyPr wrap="square">
            <a:spAutoFit/>
          </a:bodyPr>
          <a:lstStyle/>
          <a:p>
            <a:pPr marL="457200" indent="457200" algn="just">
              <a:lnSpc>
                <a:spcPct val="107000"/>
              </a:lnSpc>
              <a:spcAft>
                <a:spcPts val="0"/>
              </a:spcAft>
            </a:pPr>
            <a:r>
              <a:rPr lang="es-MX"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redondeado 13"/>
          <p:cNvSpPr/>
          <p:nvPr/>
        </p:nvSpPr>
        <p:spPr>
          <a:xfrm>
            <a:off x="4807131" y="2795451"/>
            <a:ext cx="2508069" cy="1384663"/>
          </a:xfrm>
          <a:prstGeom prst="roundRect">
            <a:avLst/>
          </a:prstGeom>
          <a:solidFill>
            <a:srgbClr val="160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CICLO DE VIDA DE DOCUMENTOS DE ARCHIVO</a:t>
            </a:r>
          </a:p>
        </p:txBody>
      </p:sp>
      <p:sp>
        <p:nvSpPr>
          <p:cNvPr id="15" name="Rectángulo redondeado 14"/>
          <p:cNvSpPr/>
          <p:nvPr/>
        </p:nvSpPr>
        <p:spPr>
          <a:xfrm>
            <a:off x="8608486" y="2095621"/>
            <a:ext cx="2468817"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ALMACENAMIENTO</a:t>
            </a:r>
            <a:endParaRPr lang="es-MX" dirty="0"/>
          </a:p>
        </p:txBody>
      </p:sp>
      <p:sp>
        <p:nvSpPr>
          <p:cNvPr id="16" name="Rectángulo redondeado 15"/>
          <p:cNvSpPr/>
          <p:nvPr/>
        </p:nvSpPr>
        <p:spPr>
          <a:xfrm>
            <a:off x="4944289" y="926750"/>
            <a:ext cx="2233751"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ORGANIZACION</a:t>
            </a:r>
            <a:endParaRPr lang="es-MX" dirty="0"/>
          </a:p>
        </p:txBody>
      </p:sp>
      <p:sp>
        <p:nvSpPr>
          <p:cNvPr id="17" name="Rectángulo redondeado 16"/>
          <p:cNvSpPr/>
          <p:nvPr/>
        </p:nvSpPr>
        <p:spPr>
          <a:xfrm>
            <a:off x="1284515" y="2095621"/>
            <a:ext cx="2312126"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INCORPORACION</a:t>
            </a:r>
            <a:endParaRPr lang="es-MX" dirty="0"/>
          </a:p>
        </p:txBody>
      </p:sp>
      <p:sp>
        <p:nvSpPr>
          <p:cNvPr id="18" name="Rectángulo redondeado 17"/>
          <p:cNvSpPr/>
          <p:nvPr/>
        </p:nvSpPr>
        <p:spPr>
          <a:xfrm>
            <a:off x="8667175" y="4477927"/>
            <a:ext cx="2410127"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CONSULTA</a:t>
            </a:r>
            <a:endParaRPr lang="es-MX" dirty="0"/>
          </a:p>
        </p:txBody>
      </p:sp>
      <p:sp>
        <p:nvSpPr>
          <p:cNvPr id="19" name="Rectángulo redondeado 18"/>
          <p:cNvSpPr/>
          <p:nvPr/>
        </p:nvSpPr>
        <p:spPr>
          <a:xfrm>
            <a:off x="4966857" y="5188339"/>
            <a:ext cx="2221788"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TRANSFERENCIA</a:t>
            </a:r>
            <a:endParaRPr lang="es-MX" dirty="0"/>
          </a:p>
        </p:txBody>
      </p:sp>
      <p:sp>
        <p:nvSpPr>
          <p:cNvPr id="20" name="Rectángulo redondeado 19"/>
          <p:cNvSpPr/>
          <p:nvPr/>
        </p:nvSpPr>
        <p:spPr>
          <a:xfrm>
            <a:off x="1284516" y="4592862"/>
            <a:ext cx="2312126" cy="9535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DISPOSICION FINAL</a:t>
            </a:r>
            <a:endParaRPr lang="es-MX" dirty="0"/>
          </a:p>
        </p:txBody>
      </p:sp>
      <p:cxnSp>
        <p:nvCxnSpPr>
          <p:cNvPr id="22" name="Conector recto 21"/>
          <p:cNvCxnSpPr>
            <a:stCxn id="14" idx="0"/>
            <a:endCxn id="16" idx="2"/>
          </p:cNvCxnSpPr>
          <p:nvPr/>
        </p:nvCxnSpPr>
        <p:spPr>
          <a:xfrm flipH="1" flipV="1">
            <a:off x="6061165" y="1945653"/>
            <a:ext cx="1" cy="849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V="1">
            <a:off x="7315200" y="2667831"/>
            <a:ext cx="1367212" cy="362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a:endCxn id="18" idx="1"/>
          </p:cNvCxnSpPr>
          <p:nvPr/>
        </p:nvCxnSpPr>
        <p:spPr>
          <a:xfrm>
            <a:off x="7331786" y="3934429"/>
            <a:ext cx="1335389" cy="1052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a:stCxn id="14" idx="2"/>
            <a:endCxn id="19" idx="0"/>
          </p:cNvCxnSpPr>
          <p:nvPr/>
        </p:nvCxnSpPr>
        <p:spPr>
          <a:xfrm>
            <a:off x="6061166" y="4180114"/>
            <a:ext cx="16585" cy="1008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p:cNvCxnSpPr>
            <a:endCxn id="17" idx="3"/>
          </p:cNvCxnSpPr>
          <p:nvPr/>
        </p:nvCxnSpPr>
        <p:spPr>
          <a:xfrm flipH="1" flipV="1">
            <a:off x="3596641" y="2605073"/>
            <a:ext cx="1210490" cy="441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p:cNvCxnSpPr>
            <a:stCxn id="20" idx="3"/>
          </p:cNvCxnSpPr>
          <p:nvPr/>
        </p:nvCxnSpPr>
        <p:spPr>
          <a:xfrm flipV="1">
            <a:off x="3596642" y="3997234"/>
            <a:ext cx="1210489" cy="1072422"/>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ángulo 39"/>
          <p:cNvSpPr/>
          <p:nvPr/>
        </p:nvSpPr>
        <p:spPr>
          <a:xfrm>
            <a:off x="3111169" y="278638"/>
            <a:ext cx="6454011" cy="400110"/>
          </a:xfrm>
          <a:prstGeom prst="rect">
            <a:avLst/>
          </a:prstGeom>
        </p:spPr>
        <p:txBody>
          <a:bodyPr wrap="none">
            <a:spAutoFit/>
          </a:bodyPr>
          <a:lstStyle/>
          <a:p>
            <a:r>
              <a:rPr lang="es-MX" sz="2000" b="1" dirty="0">
                <a:effectLst>
                  <a:outerShdw blurRad="38100" dist="38100" dir="2700000" algn="tl">
                    <a:srgbClr val="000000">
                      <a:alpha val="43137"/>
                    </a:srgbClr>
                  </a:outerShdw>
                </a:effectLst>
              </a:rPr>
              <a:t>CICLO DE VIDA DE LOS DOCUMENTOS DE ARCHIVO</a:t>
            </a:r>
          </a:p>
        </p:txBody>
      </p:sp>
      <p:sp>
        <p:nvSpPr>
          <p:cNvPr id="43" name="Rectángulo redondeado 42"/>
          <p:cNvSpPr/>
          <p:nvPr/>
        </p:nvSpPr>
        <p:spPr>
          <a:xfrm>
            <a:off x="4807131" y="2834640"/>
            <a:ext cx="2508069" cy="1384663"/>
          </a:xfrm>
          <a:prstGeom prst="roundRect">
            <a:avLst/>
          </a:prstGeom>
          <a:solidFill>
            <a:srgbClr val="160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CICLO DE VIDA DE DOCUMENTOS DE ARCHIVO</a:t>
            </a:r>
          </a:p>
        </p:txBody>
      </p:sp>
      <p:sp>
        <p:nvSpPr>
          <p:cNvPr id="44" name="Rectángulo redondeado 43"/>
          <p:cNvSpPr/>
          <p:nvPr/>
        </p:nvSpPr>
        <p:spPr>
          <a:xfrm>
            <a:off x="8608486" y="2134810"/>
            <a:ext cx="2468817"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ALMACENAMIENTO</a:t>
            </a:r>
            <a:endParaRPr lang="es-MX" dirty="0"/>
          </a:p>
        </p:txBody>
      </p:sp>
      <p:sp>
        <p:nvSpPr>
          <p:cNvPr id="45" name="Rectángulo redondeado 44"/>
          <p:cNvSpPr/>
          <p:nvPr/>
        </p:nvSpPr>
        <p:spPr>
          <a:xfrm>
            <a:off x="4944289" y="965939"/>
            <a:ext cx="2233751"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ORGANIZACION</a:t>
            </a:r>
            <a:endParaRPr lang="es-MX" dirty="0"/>
          </a:p>
        </p:txBody>
      </p:sp>
      <p:sp>
        <p:nvSpPr>
          <p:cNvPr id="46" name="Rectángulo redondeado 45"/>
          <p:cNvSpPr/>
          <p:nvPr/>
        </p:nvSpPr>
        <p:spPr>
          <a:xfrm>
            <a:off x="1284515" y="2134810"/>
            <a:ext cx="2312126"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INCORPORACION</a:t>
            </a:r>
            <a:endParaRPr lang="es-MX" dirty="0"/>
          </a:p>
        </p:txBody>
      </p:sp>
      <p:sp>
        <p:nvSpPr>
          <p:cNvPr id="47" name="Rectángulo redondeado 46"/>
          <p:cNvSpPr/>
          <p:nvPr/>
        </p:nvSpPr>
        <p:spPr>
          <a:xfrm>
            <a:off x="8667175" y="4517116"/>
            <a:ext cx="2410127"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CONSULTA</a:t>
            </a:r>
            <a:endParaRPr lang="es-MX" dirty="0"/>
          </a:p>
        </p:txBody>
      </p:sp>
      <p:sp>
        <p:nvSpPr>
          <p:cNvPr id="48" name="Rectángulo redondeado 47"/>
          <p:cNvSpPr/>
          <p:nvPr/>
        </p:nvSpPr>
        <p:spPr>
          <a:xfrm>
            <a:off x="4966857" y="5227528"/>
            <a:ext cx="2221788"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TRANSFERENCIA</a:t>
            </a:r>
            <a:endParaRPr lang="es-MX" dirty="0"/>
          </a:p>
        </p:txBody>
      </p:sp>
      <p:sp>
        <p:nvSpPr>
          <p:cNvPr id="49" name="Rectángulo redondeado 48"/>
          <p:cNvSpPr/>
          <p:nvPr/>
        </p:nvSpPr>
        <p:spPr>
          <a:xfrm>
            <a:off x="1284516" y="4632051"/>
            <a:ext cx="2312126" cy="9535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DISPOSICION FINAL</a:t>
            </a:r>
            <a:endParaRPr lang="es-MX" dirty="0"/>
          </a:p>
        </p:txBody>
      </p:sp>
    </p:spTree>
    <p:extLst>
      <p:ext uri="{BB962C8B-B14F-4D97-AF65-F5344CB8AC3E}">
        <p14:creationId xmlns:p14="http://schemas.microsoft.com/office/powerpoint/2010/main" val="48140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circle(in)">
                                      <p:cBhvr>
                                        <p:cTn id="12" dur="2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circle(in)">
                                      <p:cBhvr>
                                        <p:cTn id="20" dur="20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2000"/>
                                        <p:tgtEl>
                                          <p:spTgt spid="2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circle(in)">
                                      <p:cBhvr>
                                        <p:cTn id="28" dur="20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circle(in)">
                                      <p:cBhvr>
                                        <p:cTn id="33" dur="2000"/>
                                        <p:tgtEl>
                                          <p:spTgt spid="2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circle(in)">
                                      <p:cBhvr>
                                        <p:cTn id="36" dur="20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ircle(in)">
                                      <p:cBhvr>
                                        <p:cTn id="41" dur="2000"/>
                                        <p:tgtEl>
                                          <p:spTgt spid="2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circle(in)">
                                      <p:cBhvr>
                                        <p:cTn id="44" dur="20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ircle(in)">
                                      <p:cBhvr>
                                        <p:cTn id="49" dur="2000"/>
                                        <p:tgtEl>
                                          <p:spTgt spid="3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circle(in)">
                                      <p:cBhvr>
                                        <p:cTn id="52" dur="20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ircle(in)">
                                      <p:cBhvr>
                                        <p:cTn id="57" dur="2000"/>
                                        <p:tgtEl>
                                          <p:spTgt spid="32"/>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circle(in)">
                                      <p:cBhvr>
                                        <p:cTn id="60"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animBg="1"/>
      <p:bldP spid="44" grpId="0" animBg="1"/>
      <p:bldP spid="45" grpId="0" animBg="1"/>
      <p:bldP spid="46" grpId="0" animBg="1"/>
      <p:bldP spid="47"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0892" y="1003360"/>
            <a:ext cx="5368834" cy="1754326"/>
          </a:xfrm>
          <a:prstGeom prst="rect">
            <a:avLst/>
          </a:prstGeom>
        </p:spPr>
        <p:txBody>
          <a:bodyPr wrap="square">
            <a:spAutoFit/>
          </a:bodyPr>
          <a:lstStyle/>
          <a:p>
            <a:pPr algn="just"/>
            <a:r>
              <a:rPr lang="es-MX" b="1" u="sng" dirty="0">
                <a:effectLst>
                  <a:outerShdw blurRad="38100" dist="38100" dir="2700000" algn="tl">
                    <a:srgbClr val="000000">
                      <a:alpha val="43137"/>
                    </a:srgbClr>
                  </a:outerShdw>
                </a:effectLst>
              </a:rPr>
              <a:t>Incorporación</a:t>
            </a:r>
            <a:r>
              <a:rPr lang="es-MX" dirty="0"/>
              <a:t>: Conjunto de operaciones de verificación y control que se deben realizar para la admisión de los documentos que son remitidos por las unidades productoras de documentos hacia el sistema de gestión de archivos. </a:t>
            </a:r>
          </a:p>
        </p:txBody>
      </p:sp>
      <p:sp>
        <p:nvSpPr>
          <p:cNvPr id="5" name="Rectángulo 4"/>
          <p:cNvSpPr/>
          <p:nvPr/>
        </p:nvSpPr>
        <p:spPr>
          <a:xfrm>
            <a:off x="605246" y="2933727"/>
            <a:ext cx="5238206" cy="1477328"/>
          </a:xfrm>
          <a:prstGeom prst="rect">
            <a:avLst/>
          </a:prstGeom>
        </p:spPr>
        <p:txBody>
          <a:bodyPr wrap="square">
            <a:spAutoFit/>
          </a:bodyPr>
          <a:lstStyle/>
          <a:p>
            <a:pPr algn="just"/>
            <a:r>
              <a:rPr lang="es-MX" b="1" u="sng" dirty="0">
                <a:effectLst>
                  <a:outerShdw blurRad="38100" dist="38100" dir="2700000" algn="tl">
                    <a:srgbClr val="000000">
                      <a:alpha val="43137"/>
                    </a:srgbClr>
                  </a:outerShdw>
                </a:effectLst>
              </a:rPr>
              <a:t>Organización</a:t>
            </a:r>
            <a:r>
              <a:rPr lang="es-MX" dirty="0"/>
              <a:t>: Conjunto de acciones orientadas a la clasificación, ordenación y descripción de los documentos de una institución, en miras de garantizar su oportuna recuperación.</a:t>
            </a:r>
          </a:p>
        </p:txBody>
      </p:sp>
      <p:sp>
        <p:nvSpPr>
          <p:cNvPr id="6" name="Rectángulo 5"/>
          <p:cNvSpPr/>
          <p:nvPr/>
        </p:nvSpPr>
        <p:spPr>
          <a:xfrm>
            <a:off x="534489" y="4763138"/>
            <a:ext cx="5510348" cy="1754326"/>
          </a:xfrm>
          <a:prstGeom prst="rect">
            <a:avLst/>
          </a:prstGeom>
        </p:spPr>
        <p:txBody>
          <a:bodyPr wrap="square">
            <a:spAutoFit/>
          </a:bodyPr>
          <a:lstStyle/>
          <a:p>
            <a:pPr algn="just"/>
            <a:r>
              <a:rPr lang="es-MX" b="1" u="sng" dirty="0">
                <a:effectLst>
                  <a:outerShdw blurRad="38100" dist="38100" dir="2700000" algn="tl">
                    <a:srgbClr val="000000">
                      <a:alpha val="43137"/>
                    </a:srgbClr>
                  </a:outerShdw>
                </a:effectLst>
              </a:rPr>
              <a:t>Almacenamiento</a:t>
            </a:r>
            <a:r>
              <a:rPr lang="es-MX" dirty="0"/>
              <a:t>: Acciones orientadas a gestionar los depósitos documentales junto con el conjunto de medidas preventivas o correctivas adoptadas para garantizar la integridad física y funcional de los documentos de archivo, sin alterar su contenido.</a:t>
            </a:r>
          </a:p>
        </p:txBody>
      </p:sp>
      <p:sp>
        <p:nvSpPr>
          <p:cNvPr id="7" name="Rectángulo 6"/>
          <p:cNvSpPr/>
          <p:nvPr/>
        </p:nvSpPr>
        <p:spPr>
          <a:xfrm>
            <a:off x="6096000" y="1003360"/>
            <a:ext cx="6096000" cy="923330"/>
          </a:xfrm>
          <a:prstGeom prst="rect">
            <a:avLst/>
          </a:prstGeom>
        </p:spPr>
        <p:txBody>
          <a:bodyPr>
            <a:spAutoFit/>
          </a:bodyPr>
          <a:lstStyle/>
          <a:p>
            <a:pPr algn="just"/>
            <a:r>
              <a:rPr lang="es-MX" b="1" u="sng" dirty="0">
                <a:effectLst>
                  <a:outerShdw blurRad="38100" dist="38100" dir="2700000" algn="tl">
                    <a:srgbClr val="000000">
                      <a:alpha val="43137"/>
                    </a:srgbClr>
                  </a:outerShdw>
                </a:effectLst>
              </a:rPr>
              <a:t>Consulta de documentos</a:t>
            </a:r>
            <a:r>
              <a:rPr lang="es-MX" dirty="0"/>
              <a:t>: Acceso a un documento o grupo de documentos con el fin de conocer la información que contienen.</a:t>
            </a:r>
          </a:p>
        </p:txBody>
      </p:sp>
      <p:sp>
        <p:nvSpPr>
          <p:cNvPr id="8" name="Rectángulo 7"/>
          <p:cNvSpPr/>
          <p:nvPr/>
        </p:nvSpPr>
        <p:spPr>
          <a:xfrm>
            <a:off x="6096000" y="2933727"/>
            <a:ext cx="6096000" cy="1477328"/>
          </a:xfrm>
          <a:prstGeom prst="rect">
            <a:avLst/>
          </a:prstGeom>
        </p:spPr>
        <p:txBody>
          <a:bodyPr>
            <a:spAutoFit/>
          </a:bodyPr>
          <a:lstStyle/>
          <a:p>
            <a:pPr algn="just"/>
            <a:r>
              <a:rPr lang="es-MX" b="1" u="sng" dirty="0">
                <a:effectLst>
                  <a:outerShdw blurRad="38100" dist="38100" dir="2700000" algn="tl">
                    <a:srgbClr val="000000">
                      <a:alpha val="43137"/>
                    </a:srgbClr>
                  </a:outerShdw>
                </a:effectLst>
              </a:rPr>
              <a:t>Transferencia de documentos</a:t>
            </a:r>
            <a:r>
              <a:rPr lang="es-MX" dirty="0"/>
              <a:t>: Proceso de traspaso periódico de la documentación de un archivo a otro del sistema o fuera de éste, de acuerdo a plazos de permanencia establecidos para la documentación en cada uno de ellos. </a:t>
            </a:r>
          </a:p>
        </p:txBody>
      </p:sp>
      <p:sp>
        <p:nvSpPr>
          <p:cNvPr id="9" name="Rectángulo 8"/>
          <p:cNvSpPr/>
          <p:nvPr/>
        </p:nvSpPr>
        <p:spPr>
          <a:xfrm>
            <a:off x="6252754" y="4763138"/>
            <a:ext cx="6096000" cy="1477328"/>
          </a:xfrm>
          <a:prstGeom prst="rect">
            <a:avLst/>
          </a:prstGeom>
        </p:spPr>
        <p:txBody>
          <a:bodyPr>
            <a:spAutoFit/>
          </a:bodyPr>
          <a:lstStyle/>
          <a:p>
            <a:pPr algn="just"/>
            <a:r>
              <a:rPr lang="es-MX" b="1" u="sng" dirty="0">
                <a:effectLst>
                  <a:outerShdw blurRad="38100" dist="38100" dir="2700000" algn="tl">
                    <a:srgbClr val="000000">
                      <a:alpha val="43137"/>
                    </a:srgbClr>
                  </a:outerShdw>
                </a:effectLst>
              </a:rPr>
              <a:t>Disposición final de los documentos: </a:t>
            </a:r>
            <a:r>
              <a:rPr lang="es-MX" dirty="0"/>
              <a:t>Conjunto de actividades orientadas a la selección de los documentos en los archivos de gestión y/o central, con miras a su conservación temporal, permanente o a su eliminación.</a:t>
            </a:r>
          </a:p>
        </p:txBody>
      </p:sp>
      <p:sp>
        <p:nvSpPr>
          <p:cNvPr id="10" name="Rectángulo 9"/>
          <p:cNvSpPr/>
          <p:nvPr/>
        </p:nvSpPr>
        <p:spPr>
          <a:xfrm>
            <a:off x="3111169" y="278638"/>
            <a:ext cx="6454011" cy="400110"/>
          </a:xfrm>
          <a:prstGeom prst="rect">
            <a:avLst/>
          </a:prstGeom>
        </p:spPr>
        <p:txBody>
          <a:bodyPr wrap="none">
            <a:spAutoFit/>
          </a:bodyPr>
          <a:lstStyle/>
          <a:p>
            <a:r>
              <a:rPr lang="es-MX" sz="2000" b="1" dirty="0">
                <a:effectLst>
                  <a:outerShdw blurRad="38100" dist="38100" dir="2700000" algn="tl">
                    <a:srgbClr val="000000">
                      <a:alpha val="43137"/>
                    </a:srgbClr>
                  </a:outerShdw>
                </a:effectLst>
              </a:rPr>
              <a:t>CICLO DE VIDA DE LOS DOCUMENTOS DE ARCHIVO</a:t>
            </a:r>
          </a:p>
        </p:txBody>
      </p:sp>
    </p:spTree>
    <p:extLst>
      <p:ext uri="{BB962C8B-B14F-4D97-AF65-F5344CB8AC3E}">
        <p14:creationId xmlns:p14="http://schemas.microsoft.com/office/powerpoint/2010/main" val="41358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7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980</TotalTime>
  <Words>1278</Words>
  <Application>Microsoft Office PowerPoint</Application>
  <PresentationFormat>Panorámica</PresentationFormat>
  <Paragraphs>66</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Calibri</vt:lpstr>
      <vt:lpstr>Candara</vt:lpstr>
      <vt:lpstr>Century Gothic</vt:lpstr>
      <vt:lpstr>Times New Roman</vt:lpstr>
      <vt:lpstr>Wingdings 3</vt:lpstr>
      <vt:lpstr>Espiral</vt:lpstr>
      <vt:lpstr>  MODULO ORGANIZACIÓN DE OFICINAS GUIA 6 RETROALIMENTACION 2DO PERIODO  </vt:lpstr>
      <vt:lpstr> SITUACION PROBLEMA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MODULO ORGANIZACIÓN DE OFICINAS GUIA 1 2DO PERIODO</dc:title>
  <dc:creator>Usuario de Windows</dc:creator>
  <cp:lastModifiedBy>Usuario de Windows</cp:lastModifiedBy>
  <cp:revision>49</cp:revision>
  <dcterms:created xsi:type="dcterms:W3CDTF">2020-08-11T02:56:55Z</dcterms:created>
  <dcterms:modified xsi:type="dcterms:W3CDTF">2020-10-28T01:32:13Z</dcterms:modified>
</cp:coreProperties>
</file>