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1"/>
  </p:sldMasterIdLst>
  <p:sldIdLst>
    <p:sldId id="256" r:id="rId2"/>
    <p:sldId id="263" r:id="rId3"/>
    <p:sldId id="264" r:id="rId4"/>
    <p:sldId id="266" r:id="rId5"/>
    <p:sldId id="268" r:id="rId6"/>
    <p:sldId id="269"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5" autoAdjust="0"/>
    <p:restoredTop sz="94660"/>
  </p:normalViewPr>
  <p:slideViewPr>
    <p:cSldViewPr snapToGrid="0">
      <p:cViewPr varScale="1">
        <p:scale>
          <a:sx n="72" d="100"/>
          <a:sy n="72" d="100"/>
        </p:scale>
        <p:origin x="6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9AE1C78-02DC-4955-841A-5AF1C18CC855}" type="datetimeFigureOut">
              <a:rPr lang="es-MX" smtClean="0"/>
              <a:t>06/10/2020</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45923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9AE1C78-02DC-4955-841A-5AF1C18CC855}" type="datetimeFigureOut">
              <a:rPr lang="es-MX" smtClean="0"/>
              <a:t>06/10/2020</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1607011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9AE1C78-02DC-4955-841A-5AF1C18CC855}" type="datetimeFigureOut">
              <a:rPr lang="es-MX" smtClean="0"/>
              <a:t>06/10/2020</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0C79545-9D3F-4173-8641-F5C3CF4F31C1}"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4110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19AE1C78-02DC-4955-841A-5AF1C18CC855}" type="datetimeFigureOut">
              <a:rPr lang="es-MX" smtClean="0"/>
              <a:t>06/10/2020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3804251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19AE1C78-02DC-4955-841A-5AF1C18CC855}" type="datetimeFigureOut">
              <a:rPr lang="es-MX" smtClean="0"/>
              <a:t>06/10/2020</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0C79545-9D3F-4173-8641-F5C3CF4F31C1}"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1181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19AE1C78-02DC-4955-841A-5AF1C18CC855}" type="datetimeFigureOut">
              <a:rPr lang="es-MX" smtClean="0"/>
              <a:t>06/10/2020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4094491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9AE1C78-02DC-4955-841A-5AF1C18CC855}" type="datetimeFigureOut">
              <a:rPr lang="es-MX" smtClean="0"/>
              <a:t>06/10/2020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869833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9AE1C78-02DC-4955-841A-5AF1C18CC855}" type="datetimeFigureOut">
              <a:rPr lang="es-MX" smtClean="0"/>
              <a:t>06/10/2020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212887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9AE1C78-02DC-4955-841A-5AF1C18CC855}" type="datetimeFigureOut">
              <a:rPr lang="es-MX" smtClean="0"/>
              <a:t>06/10/2020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7017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9AE1C78-02DC-4955-841A-5AF1C18CC855}" type="datetimeFigureOut">
              <a:rPr lang="es-MX" smtClean="0"/>
              <a:t>06/10/2020</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49992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9AE1C78-02DC-4955-841A-5AF1C18CC855}" type="datetimeFigureOut">
              <a:rPr lang="es-MX" smtClean="0"/>
              <a:t>06/10/2020</a:t>
            </a:fld>
            <a:endParaRPr lang="es-MX"/>
          </a:p>
        </p:txBody>
      </p:sp>
      <p:sp>
        <p:nvSpPr>
          <p:cNvPr id="6" name="Footer Placeholder 5"/>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876297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9AE1C78-02DC-4955-841A-5AF1C18CC855}" type="datetimeFigureOut">
              <a:rPr lang="es-MX" smtClean="0"/>
              <a:t>06/10/2020</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294405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9AE1C78-02DC-4955-841A-5AF1C18CC855}" type="datetimeFigureOut">
              <a:rPr lang="es-MX" smtClean="0"/>
              <a:t>06/10/2020</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95872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E1C78-02DC-4955-841A-5AF1C18CC855}" type="datetimeFigureOut">
              <a:rPr lang="es-MX" smtClean="0"/>
              <a:t>06/10/2020</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239925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9AE1C78-02DC-4955-841A-5AF1C18CC855}" type="datetimeFigureOut">
              <a:rPr lang="es-MX" smtClean="0"/>
              <a:t>06/10/2020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345293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9AE1C78-02DC-4955-841A-5AF1C18CC855}" type="datetimeFigureOut">
              <a:rPr lang="es-MX" smtClean="0"/>
              <a:t>06/10/2020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917720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9AE1C78-02DC-4955-841A-5AF1C18CC855}" type="datetimeFigureOut">
              <a:rPr lang="es-MX" smtClean="0"/>
              <a:t>06/10/2020</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0C79545-9D3F-4173-8641-F5C3CF4F31C1}" type="slidenum">
              <a:rPr lang="es-MX" smtClean="0"/>
              <a:t>‹Nº›</a:t>
            </a:fld>
            <a:endParaRPr lang="es-MX"/>
          </a:p>
        </p:txBody>
      </p:sp>
    </p:spTree>
    <p:extLst>
      <p:ext uri="{BB962C8B-B14F-4D97-AF65-F5344CB8AC3E}">
        <p14:creationId xmlns:p14="http://schemas.microsoft.com/office/powerpoint/2010/main" val="163046687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nsaldias@sanfernandocollege.cl" TargetMode="Externa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66476" y="2153992"/>
            <a:ext cx="10044961" cy="2262781"/>
          </a:xfrm>
        </p:spPr>
        <p:txBody>
          <a:bodyPr>
            <a:normAutofit/>
          </a:bodyPr>
          <a:lstStyle/>
          <a:p>
            <a:pPr algn="ctr"/>
            <a:r>
              <a:rPr lang="en-US" sz="2800" b="1" dirty="0" smtClean="0"/>
              <a:t>GESTION COMERCIAL</a:t>
            </a:r>
            <a:br>
              <a:rPr lang="en-US" sz="2800" b="1" dirty="0" smtClean="0"/>
            </a:br>
            <a:r>
              <a:rPr lang="en-US" sz="2800" b="1" dirty="0" smtClean="0"/>
              <a:t> Y TRIBUTARIA</a:t>
            </a:r>
            <a:br>
              <a:rPr lang="en-US" sz="2800" b="1" dirty="0" smtClean="0"/>
            </a:br>
            <a:r>
              <a:rPr lang="en-US" sz="2800" b="1" dirty="0" smtClean="0"/>
              <a:t>GUIA 3</a:t>
            </a:r>
            <a:br>
              <a:rPr lang="en-US" sz="2800" b="1" dirty="0" smtClean="0"/>
            </a:br>
            <a:r>
              <a:rPr lang="en-US" sz="2800" b="1" dirty="0" smtClean="0"/>
              <a:t>2DO PERIODO</a:t>
            </a:r>
            <a:r>
              <a:rPr lang="en-US" sz="2800" dirty="0" smtClean="0"/>
              <a:t/>
            </a:r>
            <a:br>
              <a:rPr lang="en-US" sz="2800" dirty="0" smtClean="0"/>
            </a:br>
            <a:endParaRPr lang="es-MX" sz="2800" dirty="0"/>
          </a:p>
        </p:txBody>
      </p:sp>
      <p:sp>
        <p:nvSpPr>
          <p:cNvPr id="3" name="Subtítulo 2"/>
          <p:cNvSpPr>
            <a:spLocks noGrp="1"/>
          </p:cNvSpPr>
          <p:nvPr>
            <p:ph type="subTitle" idx="1"/>
          </p:nvPr>
        </p:nvSpPr>
        <p:spPr>
          <a:xfrm>
            <a:off x="2589213" y="4777379"/>
            <a:ext cx="8915399" cy="1455996"/>
          </a:xfrm>
        </p:spPr>
        <p:txBody>
          <a:bodyPr>
            <a:noAutofit/>
          </a:bodyPr>
          <a:lstStyle/>
          <a:p>
            <a:pPr algn="just"/>
            <a:r>
              <a:rPr lang="en-US" sz="2000" b="1" u="sng" dirty="0" err="1" smtClean="0">
                <a:solidFill>
                  <a:schemeClr val="tx1">
                    <a:lumMod val="95000"/>
                    <a:lumOff val="5000"/>
                  </a:schemeClr>
                </a:solidFill>
              </a:rPr>
              <a:t>Objetivo</a:t>
            </a:r>
            <a:r>
              <a:rPr lang="en-US" sz="2000" dirty="0" smtClean="0">
                <a:solidFill>
                  <a:schemeClr val="tx1">
                    <a:lumMod val="95000"/>
                    <a:lumOff val="5000"/>
                  </a:schemeClr>
                </a:solidFill>
              </a:rPr>
              <a:t>: Leer y </a:t>
            </a:r>
            <a:r>
              <a:rPr lang="en-US" sz="2000" dirty="0" err="1" smtClean="0">
                <a:solidFill>
                  <a:schemeClr val="tx1">
                    <a:lumMod val="95000"/>
                    <a:lumOff val="5000"/>
                  </a:schemeClr>
                </a:solidFill>
              </a:rPr>
              <a:t>utilizar</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informacion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basica</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acerca</a:t>
            </a:r>
            <a:r>
              <a:rPr lang="en-US" sz="2000" dirty="0" smtClean="0">
                <a:solidFill>
                  <a:schemeClr val="tx1">
                    <a:lumMod val="95000"/>
                    <a:lumOff val="5000"/>
                  </a:schemeClr>
                </a:solidFill>
              </a:rPr>
              <a:t> de la </a:t>
            </a:r>
            <a:r>
              <a:rPr lang="en-US" sz="2000" dirty="0" err="1" smtClean="0">
                <a:solidFill>
                  <a:schemeClr val="tx1">
                    <a:lumMod val="95000"/>
                    <a:lumOff val="5000"/>
                  </a:schemeClr>
                </a:solidFill>
              </a:rPr>
              <a:t>marcha</a:t>
            </a:r>
            <a:r>
              <a:rPr lang="en-US" sz="2000" dirty="0" smtClean="0">
                <a:solidFill>
                  <a:schemeClr val="tx1">
                    <a:lumMod val="95000"/>
                    <a:lumOff val="5000"/>
                  </a:schemeClr>
                </a:solidFill>
              </a:rPr>
              <a:t> de la </a:t>
            </a:r>
            <a:r>
              <a:rPr lang="en-US" sz="2000" dirty="0" err="1" smtClean="0">
                <a:solidFill>
                  <a:schemeClr val="tx1">
                    <a:lumMod val="95000"/>
                    <a:lumOff val="5000"/>
                  </a:schemeClr>
                </a:solidFill>
              </a:rPr>
              <a:t>empresa</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incluida</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informacion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sobre</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importaciones</a:t>
            </a:r>
            <a:r>
              <a:rPr lang="en-US" sz="2000" dirty="0" smtClean="0">
                <a:solidFill>
                  <a:schemeClr val="tx1">
                    <a:lumMod val="95000"/>
                    <a:lumOff val="5000"/>
                  </a:schemeClr>
                </a:solidFill>
              </a:rPr>
              <a:t> y/o </a:t>
            </a:r>
            <a:r>
              <a:rPr lang="en-US" sz="2000" dirty="0" err="1" smtClean="0">
                <a:solidFill>
                  <a:schemeClr val="tx1">
                    <a:lumMod val="95000"/>
                    <a:lumOff val="5000"/>
                  </a:schemeClr>
                </a:solidFill>
              </a:rPr>
              <a:t>exportaciones</a:t>
            </a:r>
            <a:r>
              <a:rPr lang="en-US" sz="2000" dirty="0" smtClean="0">
                <a:solidFill>
                  <a:schemeClr val="tx1">
                    <a:lumMod val="95000"/>
                    <a:lumOff val="5000"/>
                  </a:schemeClr>
                </a:solidFill>
              </a:rPr>
              <a:t>, de </a:t>
            </a:r>
            <a:r>
              <a:rPr lang="en-US" sz="2000" dirty="0" err="1" smtClean="0">
                <a:solidFill>
                  <a:schemeClr val="tx1">
                    <a:lumMod val="95000"/>
                    <a:lumOff val="5000"/>
                  </a:schemeClr>
                </a:solidFill>
              </a:rPr>
              <a:t>acuerdo</a:t>
            </a:r>
            <a:r>
              <a:rPr lang="en-US" sz="2000" dirty="0" smtClean="0">
                <a:solidFill>
                  <a:schemeClr val="tx1">
                    <a:lumMod val="95000"/>
                    <a:lumOff val="5000"/>
                  </a:schemeClr>
                </a:solidFill>
              </a:rPr>
              <a:t> a </a:t>
            </a:r>
            <a:r>
              <a:rPr lang="en-US" sz="2000" dirty="0" err="1" smtClean="0">
                <a:solidFill>
                  <a:schemeClr val="tx1">
                    <a:lumMod val="95000"/>
                    <a:lumOff val="5000"/>
                  </a:schemeClr>
                </a:solidFill>
              </a:rPr>
              <a:t>las</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normas</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contables</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vigentes</a:t>
            </a:r>
            <a:r>
              <a:rPr lang="en-US" sz="2000" dirty="0" smtClean="0">
                <a:solidFill>
                  <a:schemeClr val="tx1">
                    <a:lumMod val="95000"/>
                    <a:lumOff val="5000"/>
                  </a:schemeClr>
                </a:solidFill>
              </a:rPr>
              <a:t> y de la </a:t>
            </a:r>
            <a:r>
              <a:rPr lang="en-US" sz="2000" dirty="0" err="1" smtClean="0">
                <a:solidFill>
                  <a:schemeClr val="tx1">
                    <a:lumMod val="95000"/>
                    <a:lumOff val="5000"/>
                  </a:schemeClr>
                </a:solidFill>
              </a:rPr>
              <a:t>informacion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financiera</a:t>
            </a:r>
            <a:r>
              <a:rPr lang="en-US" sz="2000" dirty="0" smtClean="0">
                <a:solidFill>
                  <a:schemeClr val="tx1">
                    <a:lumMod val="95000"/>
                    <a:lumOff val="5000"/>
                  </a:schemeClr>
                </a:solidFill>
              </a:rPr>
              <a:t> y la </a:t>
            </a:r>
            <a:r>
              <a:rPr lang="en-US" sz="2000" dirty="0" err="1" smtClean="0">
                <a:solidFill>
                  <a:schemeClr val="tx1">
                    <a:lumMod val="95000"/>
                    <a:lumOff val="5000"/>
                  </a:schemeClr>
                </a:solidFill>
              </a:rPr>
              <a:t>legislacion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tributaria</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vigente</a:t>
            </a:r>
            <a:r>
              <a:rPr lang="en-US" sz="2000" dirty="0" smtClean="0">
                <a:solidFill>
                  <a:schemeClr val="tx1">
                    <a:lumMod val="95000"/>
                    <a:lumOff val="5000"/>
                  </a:schemeClr>
                </a:solidFill>
              </a:rPr>
              <a:t>.</a:t>
            </a:r>
            <a:endParaRPr lang="es-MX" sz="2000" dirty="0">
              <a:solidFill>
                <a:schemeClr val="tx1">
                  <a:lumMod val="95000"/>
                  <a:lumOff val="5000"/>
                </a:schemeClr>
              </a:solidFill>
            </a:endParaRPr>
          </a:p>
        </p:txBody>
      </p:sp>
      <p:pic>
        <p:nvPicPr>
          <p:cNvPr id="4" name="Imagen 2" descr="insign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332" y="311646"/>
            <a:ext cx="861418" cy="10438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2042750" y="462966"/>
            <a:ext cx="44637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1" i="1" u="none" strike="noStrike" cap="none" normalizeH="0" baseline="0" dirty="0" smtClean="0">
                <a:ln>
                  <a:noFill/>
                </a:ln>
                <a:solidFill>
                  <a:schemeClr val="tx1">
                    <a:lumMod val="95000"/>
                    <a:lumOff val="5000"/>
                  </a:schemeClr>
                </a:solidFill>
                <a:effectLst/>
                <a:latin typeface="Arial Narrow" panose="020B0606020202030204" pitchFamily="34" charset="0"/>
                <a:ea typeface="Times New Roman" panose="02020603050405020304" pitchFamily="18" charset="0"/>
                <a:cs typeface="Calibri" panose="020F0502020204030204" pitchFamily="34" charset="0"/>
              </a:rPr>
              <a:t>San Fernando </a:t>
            </a:r>
            <a:r>
              <a:rPr kumimoji="0" lang="es-ES_tradnl" sz="1400" b="1" i="1" u="none" strike="noStrike" cap="none" normalizeH="0" baseline="0" dirty="0" err="1" smtClean="0">
                <a:ln>
                  <a:noFill/>
                </a:ln>
                <a:solidFill>
                  <a:schemeClr val="tx1">
                    <a:lumMod val="95000"/>
                    <a:lumOff val="5000"/>
                  </a:schemeClr>
                </a:solidFill>
                <a:effectLst/>
                <a:latin typeface="Arial Narrow" panose="020B0606020202030204" pitchFamily="34" charset="0"/>
                <a:ea typeface="Times New Roman" panose="02020603050405020304" pitchFamily="18" charset="0"/>
                <a:cs typeface="Calibri" panose="020F0502020204030204" pitchFamily="34" charset="0"/>
              </a:rPr>
              <a:t>College</a:t>
            </a:r>
            <a:r>
              <a:rPr kumimoji="0" lang="es-ES_tradnl" sz="1400" b="1" i="1" u="none" strike="noStrike" cap="none" normalizeH="0" baseline="0" dirty="0" smtClean="0">
                <a:ln>
                  <a:noFill/>
                </a:ln>
                <a:solidFill>
                  <a:schemeClr val="tx1">
                    <a:lumMod val="95000"/>
                    <a:lumOff val="5000"/>
                  </a:schemeClr>
                </a:solidFill>
                <a:effectLst/>
                <a:latin typeface="Arial Narrow" panose="020B0606020202030204" pitchFamily="34" charset="0"/>
                <a:ea typeface="Times New Roman" panose="02020603050405020304" pitchFamily="18"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1" i="1" u="none" strike="noStrike" cap="none" normalizeH="0" baseline="0" dirty="0" smtClean="0">
                <a:ln>
                  <a:noFill/>
                </a:ln>
                <a:solidFill>
                  <a:schemeClr val="tx1">
                    <a:lumMod val="95000"/>
                    <a:lumOff val="5000"/>
                  </a:schemeClr>
                </a:solidFill>
                <a:effectLst/>
                <a:latin typeface="Arial Narrow" panose="020B0606020202030204" pitchFamily="34" charset="0"/>
                <a:ea typeface="Times New Roman" panose="02020603050405020304" pitchFamily="18" charset="0"/>
                <a:cs typeface="Calibri" panose="020F0502020204030204" pitchFamily="34" charset="0"/>
              </a:rPr>
              <a:t>T</a:t>
            </a:r>
            <a:r>
              <a:rPr kumimoji="0" lang="es-ES_tradnl" sz="1400" b="1" i="1" u="none" strike="noStrike" cap="none" normalizeH="0" baseline="0" dirty="0" smtClean="0">
                <a:ln>
                  <a:noFill/>
                </a:ln>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é</a:t>
            </a:r>
            <a:r>
              <a:rPr kumimoji="0" lang="es-ES_tradnl" sz="1400" b="1" i="1" u="none" strike="noStrike" cap="none" normalizeH="0" baseline="0" dirty="0" smtClean="0">
                <a:ln>
                  <a:noFill/>
                </a:ln>
                <a:solidFill>
                  <a:schemeClr val="tx1">
                    <a:lumMod val="95000"/>
                    <a:lumOff val="5000"/>
                  </a:schemeClr>
                </a:solidFill>
                <a:effectLst/>
                <a:latin typeface="Arial Narrow" panose="020B0606020202030204" pitchFamily="34" charset="0"/>
                <a:ea typeface="Times New Roman" panose="02020603050405020304" pitchFamily="18" charset="0"/>
                <a:cs typeface="Calibri" panose="020F0502020204030204" pitchFamily="34" charset="0"/>
              </a:rPr>
              <a:t>cnico Profesional		                         </a:t>
            </a:r>
            <a:endParaRPr kumimoji="0" lang="es-MX" sz="1400" b="1" i="0" u="none" strike="noStrike" cap="none" normalizeH="0" baseline="0" dirty="0" smtClean="0">
              <a:ln>
                <a:noFill/>
              </a:ln>
              <a:solidFill>
                <a:schemeClr val="tx1">
                  <a:lumMod val="95000"/>
                  <a:lumOff val="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1" i="1" u="none" strike="noStrike" cap="none" normalizeH="0" baseline="0" dirty="0" smtClean="0">
                <a:ln>
                  <a:noFill/>
                </a:ln>
                <a:solidFill>
                  <a:schemeClr val="tx1">
                    <a:lumMod val="95000"/>
                    <a:lumOff val="5000"/>
                  </a:schemeClr>
                </a:solidFill>
                <a:effectLst/>
                <a:latin typeface="Arial Narrow" panose="020B0606020202030204" pitchFamily="34" charset="0"/>
                <a:ea typeface="Times New Roman" panose="02020603050405020304" pitchFamily="18" charset="0"/>
                <a:cs typeface="Calibri" panose="020F0502020204030204" pitchFamily="34" charset="0"/>
              </a:rPr>
              <a:t>Especialidad  Administración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000" b="0" i="0" u="none" strike="noStrike" cap="none" normalizeH="0" baseline="0" dirty="0" smtClean="0">
              <a:ln>
                <a:noFill/>
              </a:ln>
              <a:solidFill>
                <a:schemeClr val="bg1"/>
              </a:solidFill>
              <a:effectLst/>
              <a:latin typeface="Arial" panose="020B0604020202020204" pitchFamily="34" charset="0"/>
            </a:endParaRPr>
          </a:p>
        </p:txBody>
      </p:sp>
      <p:pic>
        <p:nvPicPr>
          <p:cNvPr id="5" name="Imagen 4"/>
          <p:cNvPicPr>
            <a:picLocks noChangeAspect="1"/>
          </p:cNvPicPr>
          <p:nvPr/>
        </p:nvPicPr>
        <p:blipFill>
          <a:blip r:embed="rId3"/>
          <a:stretch>
            <a:fillRect/>
          </a:stretch>
        </p:blipFill>
        <p:spPr>
          <a:xfrm>
            <a:off x="8090799" y="119270"/>
            <a:ext cx="3972862" cy="2358887"/>
          </a:xfrm>
          <a:prstGeom prst="rect">
            <a:avLst/>
          </a:prstGeom>
        </p:spPr>
      </p:pic>
    </p:spTree>
    <p:extLst>
      <p:ext uri="{BB962C8B-B14F-4D97-AF65-F5344CB8AC3E}">
        <p14:creationId xmlns:p14="http://schemas.microsoft.com/office/powerpoint/2010/main" val="58794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3462" y="304800"/>
            <a:ext cx="3263231" cy="467932"/>
          </a:xfrm>
        </p:spPr>
        <p:txBody>
          <a:bodyPr>
            <a:noAutofit/>
          </a:bodyPr>
          <a:lstStyle/>
          <a:p>
            <a:pPr algn="ctr"/>
            <a:r>
              <a:rPr lang="es-MX" sz="2000" b="1" cap="all" dirty="0" smtClean="0"/>
              <a:t>1. COMERCIO EXTERIOR</a:t>
            </a:r>
            <a:r>
              <a:rPr lang="es-MX" sz="2000" dirty="0"/>
              <a:t/>
            </a:r>
            <a:br>
              <a:rPr lang="es-MX" sz="2000" dirty="0"/>
            </a:br>
            <a:r>
              <a:rPr lang="es-MX" sz="2000" b="1" cap="all" dirty="0"/>
              <a:t/>
            </a:r>
            <a:br>
              <a:rPr lang="es-MX" sz="2000" b="1" cap="all" dirty="0"/>
            </a:br>
            <a:endParaRPr lang="es-MX" sz="2000" dirty="0"/>
          </a:p>
        </p:txBody>
      </p:sp>
      <p:sp>
        <p:nvSpPr>
          <p:cNvPr id="3" name="Marcador de contenido 2"/>
          <p:cNvSpPr>
            <a:spLocks noGrp="1"/>
          </p:cNvSpPr>
          <p:nvPr>
            <p:ph sz="half" idx="1"/>
          </p:nvPr>
        </p:nvSpPr>
        <p:spPr>
          <a:xfrm>
            <a:off x="360796" y="927278"/>
            <a:ext cx="6452129" cy="4455909"/>
          </a:xfrm>
        </p:spPr>
        <p:txBody>
          <a:bodyPr>
            <a:noAutofit/>
          </a:bodyPr>
          <a:lstStyle/>
          <a:p>
            <a:pPr algn="just"/>
            <a:r>
              <a:rPr lang="en-US" dirty="0" smtClean="0"/>
              <a:t>El alto </a:t>
            </a:r>
            <a:r>
              <a:rPr lang="en-US" dirty="0" err="1" smtClean="0"/>
              <a:t>grado</a:t>
            </a:r>
            <a:r>
              <a:rPr lang="en-US" dirty="0" smtClean="0"/>
              <a:t> de aperture de la </a:t>
            </a:r>
            <a:r>
              <a:rPr lang="en-US" dirty="0" err="1" smtClean="0"/>
              <a:t>economia</a:t>
            </a:r>
            <a:r>
              <a:rPr lang="en-US" dirty="0" smtClean="0"/>
              <a:t> </a:t>
            </a:r>
            <a:r>
              <a:rPr lang="en-US" dirty="0" err="1" smtClean="0"/>
              <a:t>chilena</a:t>
            </a:r>
            <a:r>
              <a:rPr lang="en-US" dirty="0" smtClean="0"/>
              <a:t> la ha </a:t>
            </a:r>
            <a:r>
              <a:rPr lang="en-US" dirty="0" err="1" smtClean="0"/>
              <a:t>transformado</a:t>
            </a:r>
            <a:r>
              <a:rPr lang="en-US" dirty="0" smtClean="0"/>
              <a:t> en </a:t>
            </a:r>
            <a:r>
              <a:rPr lang="en-US" dirty="0" err="1" smtClean="0"/>
              <a:t>una</a:t>
            </a:r>
            <a:r>
              <a:rPr lang="en-US" dirty="0" smtClean="0"/>
              <a:t> de </a:t>
            </a:r>
            <a:r>
              <a:rPr lang="en-US" dirty="0" err="1" smtClean="0"/>
              <a:t>las</a:t>
            </a:r>
            <a:r>
              <a:rPr lang="en-US" dirty="0" smtClean="0"/>
              <a:t> mas </a:t>
            </a:r>
            <a:r>
              <a:rPr lang="en-US" dirty="0" err="1" smtClean="0"/>
              <a:t>expeditas</a:t>
            </a:r>
            <a:r>
              <a:rPr lang="en-US" dirty="0" smtClean="0"/>
              <a:t> del </a:t>
            </a:r>
            <a:r>
              <a:rPr lang="en-US" dirty="0" err="1" smtClean="0"/>
              <a:t>mundo</a:t>
            </a:r>
            <a:r>
              <a:rPr lang="en-US" dirty="0" smtClean="0"/>
              <a:t>. La </a:t>
            </a:r>
            <a:r>
              <a:rPr lang="en-US" dirty="0" err="1" smtClean="0"/>
              <a:t>relacion</a:t>
            </a:r>
            <a:r>
              <a:rPr lang="en-US" dirty="0" smtClean="0"/>
              <a:t> con </a:t>
            </a:r>
            <a:r>
              <a:rPr lang="en-US" dirty="0" err="1" smtClean="0"/>
              <a:t>muchos</a:t>
            </a:r>
            <a:r>
              <a:rPr lang="en-US" dirty="0" smtClean="0"/>
              <a:t> </a:t>
            </a:r>
            <a:r>
              <a:rPr lang="en-US" dirty="0" err="1" smtClean="0"/>
              <a:t>paises</a:t>
            </a:r>
            <a:r>
              <a:rPr lang="en-US" dirty="0" smtClean="0"/>
              <a:t> se </a:t>
            </a:r>
            <a:r>
              <a:rPr lang="en-US" dirty="0" err="1" smtClean="0"/>
              <a:t>regula</a:t>
            </a:r>
            <a:r>
              <a:rPr lang="en-US" dirty="0" smtClean="0"/>
              <a:t> a </a:t>
            </a:r>
            <a:r>
              <a:rPr lang="en-US" dirty="0" err="1" smtClean="0"/>
              <a:t>traves</a:t>
            </a:r>
            <a:r>
              <a:rPr lang="en-US" dirty="0" smtClean="0"/>
              <a:t> de </a:t>
            </a:r>
            <a:r>
              <a:rPr lang="en-US" dirty="0" err="1" smtClean="0"/>
              <a:t>convenios</a:t>
            </a:r>
            <a:r>
              <a:rPr lang="en-US" dirty="0" smtClean="0"/>
              <a:t> </a:t>
            </a:r>
            <a:r>
              <a:rPr lang="en-US" dirty="0" err="1" smtClean="0"/>
              <a:t>comerciales</a:t>
            </a:r>
            <a:r>
              <a:rPr lang="en-US" dirty="0" smtClean="0"/>
              <a:t> </a:t>
            </a:r>
            <a:r>
              <a:rPr lang="en-US" dirty="0" err="1" smtClean="0"/>
              <a:t>internacionales</a:t>
            </a:r>
            <a:r>
              <a:rPr lang="en-US" dirty="0" smtClean="0"/>
              <a:t> o </a:t>
            </a:r>
            <a:r>
              <a:rPr lang="en-US" dirty="0" err="1" smtClean="0"/>
              <a:t>bilaterales</a:t>
            </a:r>
            <a:r>
              <a:rPr lang="en-US" dirty="0" smtClean="0"/>
              <a:t>, en los </a:t>
            </a:r>
            <a:r>
              <a:rPr lang="en-US" dirty="0" err="1" smtClean="0"/>
              <a:t>cuales</a:t>
            </a:r>
            <a:r>
              <a:rPr lang="en-US" dirty="0" smtClean="0"/>
              <a:t> la </a:t>
            </a:r>
            <a:r>
              <a:rPr lang="en-US" dirty="0" err="1" smtClean="0"/>
              <a:t>certificacion</a:t>
            </a:r>
            <a:r>
              <a:rPr lang="en-US" dirty="0" smtClean="0"/>
              <a:t> en </a:t>
            </a:r>
            <a:r>
              <a:rPr lang="en-US" dirty="0" err="1" smtClean="0"/>
              <a:t>origen</a:t>
            </a:r>
            <a:r>
              <a:rPr lang="en-US" dirty="0" smtClean="0"/>
              <a:t> y el </a:t>
            </a:r>
            <a:r>
              <a:rPr lang="en-US" dirty="0" err="1" smtClean="0"/>
              <a:t>reconocimiento</a:t>
            </a:r>
            <a:r>
              <a:rPr lang="en-US" dirty="0" smtClean="0"/>
              <a:t> </a:t>
            </a:r>
            <a:r>
              <a:rPr lang="en-US" dirty="0" err="1" smtClean="0"/>
              <a:t>mutuo</a:t>
            </a:r>
            <a:r>
              <a:rPr lang="en-US" dirty="0" smtClean="0"/>
              <a:t> </a:t>
            </a:r>
            <a:r>
              <a:rPr lang="en-US" dirty="0" err="1" smtClean="0"/>
              <a:t>es</a:t>
            </a:r>
            <a:r>
              <a:rPr lang="en-US" dirty="0" smtClean="0"/>
              <a:t> el principal </a:t>
            </a:r>
            <a:r>
              <a:rPr lang="en-US" dirty="0" err="1" smtClean="0"/>
              <a:t>aspecto</a:t>
            </a:r>
            <a:r>
              <a:rPr lang="en-US" dirty="0" smtClean="0"/>
              <a:t> o </a:t>
            </a:r>
            <a:r>
              <a:rPr lang="en-US" dirty="0" err="1" smtClean="0"/>
              <a:t>importancia</a:t>
            </a:r>
            <a:r>
              <a:rPr lang="en-US" dirty="0" smtClean="0"/>
              <a:t>.</a:t>
            </a:r>
          </a:p>
          <a:p>
            <a:pPr algn="just"/>
            <a:r>
              <a:rPr lang="en-US" dirty="0" err="1" smtClean="0"/>
              <a:t>Conjuntamente</a:t>
            </a:r>
            <a:r>
              <a:rPr lang="en-US" dirty="0" smtClean="0"/>
              <a:t> con 23 </a:t>
            </a:r>
            <a:r>
              <a:rPr lang="en-US" dirty="0" err="1" smtClean="0"/>
              <a:t>paises</a:t>
            </a:r>
            <a:r>
              <a:rPr lang="en-US" dirty="0" smtClean="0"/>
              <a:t>, Chile </a:t>
            </a:r>
            <a:r>
              <a:rPr lang="en-US" dirty="0" err="1" smtClean="0"/>
              <a:t>fue</a:t>
            </a:r>
            <a:r>
              <a:rPr lang="en-US" dirty="0" smtClean="0"/>
              <a:t> </a:t>
            </a:r>
            <a:r>
              <a:rPr lang="en-US" dirty="0" err="1" smtClean="0"/>
              <a:t>miembro</a:t>
            </a:r>
            <a:r>
              <a:rPr lang="en-US" dirty="0" smtClean="0"/>
              <a:t> </a:t>
            </a:r>
            <a:r>
              <a:rPr lang="en-US" dirty="0" err="1" smtClean="0"/>
              <a:t>desde</a:t>
            </a:r>
            <a:r>
              <a:rPr lang="en-US" dirty="0" smtClean="0"/>
              <a:t> los </a:t>
            </a:r>
            <a:r>
              <a:rPr lang="en-US" dirty="0" err="1" smtClean="0"/>
              <a:t>inicios</a:t>
            </a:r>
            <a:r>
              <a:rPr lang="en-US" dirty="0" smtClean="0"/>
              <a:t> del </a:t>
            </a:r>
            <a:r>
              <a:rPr lang="en-US" b="1" dirty="0" err="1" smtClean="0"/>
              <a:t>Acuerdo</a:t>
            </a:r>
            <a:r>
              <a:rPr lang="en-US" b="1" dirty="0" smtClean="0"/>
              <a:t> General </a:t>
            </a:r>
            <a:r>
              <a:rPr lang="en-US" b="1" dirty="0" err="1" smtClean="0"/>
              <a:t>sobre</a:t>
            </a:r>
            <a:r>
              <a:rPr lang="en-US" b="1" dirty="0" smtClean="0"/>
              <a:t> </a:t>
            </a:r>
            <a:r>
              <a:rPr lang="en-US" b="1" dirty="0" err="1" smtClean="0"/>
              <a:t>Aranceles</a:t>
            </a:r>
            <a:r>
              <a:rPr lang="en-US" b="1" dirty="0" smtClean="0"/>
              <a:t> </a:t>
            </a:r>
            <a:r>
              <a:rPr lang="en-US" b="1" dirty="0" err="1"/>
              <a:t>A</a:t>
            </a:r>
            <a:r>
              <a:rPr lang="en-US" b="1" dirty="0" err="1" smtClean="0"/>
              <a:t>duaneros</a:t>
            </a:r>
            <a:r>
              <a:rPr lang="en-US" b="1" dirty="0" smtClean="0"/>
              <a:t> y </a:t>
            </a:r>
            <a:r>
              <a:rPr lang="en-US" b="1" dirty="0" err="1" smtClean="0"/>
              <a:t>Comercio</a:t>
            </a:r>
            <a:r>
              <a:rPr lang="en-US" b="1" dirty="0" smtClean="0"/>
              <a:t> (GATT) </a:t>
            </a:r>
            <a:r>
              <a:rPr lang="en-US" dirty="0" smtClean="0"/>
              <a:t>y ha </a:t>
            </a:r>
            <a:r>
              <a:rPr lang="en-US" dirty="0" err="1" smtClean="0"/>
              <a:t>sido</a:t>
            </a:r>
            <a:r>
              <a:rPr lang="en-US" dirty="0" smtClean="0"/>
              <a:t> </a:t>
            </a:r>
            <a:r>
              <a:rPr lang="en-US" dirty="0" err="1" smtClean="0"/>
              <a:t>ademas</a:t>
            </a:r>
            <a:r>
              <a:rPr lang="en-US" dirty="0" smtClean="0"/>
              <a:t> un </a:t>
            </a:r>
            <a:r>
              <a:rPr lang="en-US" dirty="0" err="1" smtClean="0"/>
              <a:t>activo</a:t>
            </a:r>
            <a:r>
              <a:rPr lang="en-US" dirty="0" smtClean="0"/>
              <a:t> </a:t>
            </a:r>
            <a:r>
              <a:rPr lang="en-US" dirty="0" err="1" smtClean="0"/>
              <a:t>participante</a:t>
            </a:r>
            <a:r>
              <a:rPr lang="en-US" dirty="0" smtClean="0"/>
              <a:t> en </a:t>
            </a:r>
            <a:r>
              <a:rPr lang="en-US" dirty="0" err="1" smtClean="0"/>
              <a:t>todas</a:t>
            </a:r>
            <a:r>
              <a:rPr lang="en-US" dirty="0" smtClean="0"/>
              <a:t> </a:t>
            </a:r>
            <a:r>
              <a:rPr lang="en-US" dirty="0" err="1" smtClean="0"/>
              <a:t>las</a:t>
            </a:r>
            <a:r>
              <a:rPr lang="en-US" dirty="0" smtClean="0"/>
              <a:t> </a:t>
            </a:r>
            <a:r>
              <a:rPr lang="en-US" dirty="0" err="1" smtClean="0"/>
              <a:t>rondas</a:t>
            </a:r>
            <a:r>
              <a:rPr lang="en-US" dirty="0" smtClean="0"/>
              <a:t> de </a:t>
            </a:r>
            <a:r>
              <a:rPr lang="en-US" dirty="0" err="1" smtClean="0"/>
              <a:t>negociaciones</a:t>
            </a:r>
            <a:r>
              <a:rPr lang="en-US" dirty="0" smtClean="0"/>
              <a:t> </a:t>
            </a:r>
            <a:r>
              <a:rPr lang="en-US" dirty="0" err="1" smtClean="0"/>
              <a:t>comerciales</a:t>
            </a:r>
            <a:r>
              <a:rPr lang="en-US" dirty="0" smtClean="0"/>
              <a:t> multilaterals. </a:t>
            </a:r>
            <a:r>
              <a:rPr lang="en-US" dirty="0" err="1" smtClean="0"/>
              <a:t>Asi</a:t>
            </a:r>
            <a:r>
              <a:rPr lang="en-US" dirty="0" smtClean="0"/>
              <a:t> </a:t>
            </a:r>
            <a:r>
              <a:rPr lang="en-US" dirty="0" err="1" smtClean="0"/>
              <a:t>mismo</a:t>
            </a:r>
            <a:r>
              <a:rPr lang="en-US" dirty="0" smtClean="0"/>
              <a:t> </a:t>
            </a:r>
            <a:r>
              <a:rPr lang="en-US" dirty="0" err="1" smtClean="0"/>
              <a:t>participa</a:t>
            </a:r>
            <a:r>
              <a:rPr lang="en-US" dirty="0" smtClean="0"/>
              <a:t> de la </a:t>
            </a:r>
            <a:r>
              <a:rPr lang="en-US" b="1" dirty="0" err="1" smtClean="0"/>
              <a:t>Organizacion</a:t>
            </a:r>
            <a:r>
              <a:rPr lang="en-US" b="1" dirty="0" smtClean="0"/>
              <a:t> Mundial para el </a:t>
            </a:r>
            <a:r>
              <a:rPr lang="en-US" b="1" dirty="0" err="1" smtClean="0"/>
              <a:t>Comercio</a:t>
            </a:r>
            <a:r>
              <a:rPr lang="en-US" b="1" dirty="0" smtClean="0"/>
              <a:t> (OMC), lo </a:t>
            </a:r>
            <a:r>
              <a:rPr lang="en-US" b="1" dirty="0" err="1" smtClean="0"/>
              <a:t>que</a:t>
            </a:r>
            <a:r>
              <a:rPr lang="en-US" b="1" dirty="0" smtClean="0"/>
              <a:t> le </a:t>
            </a:r>
            <a:r>
              <a:rPr lang="en-US" b="1" dirty="0" err="1" smtClean="0"/>
              <a:t>obligo</a:t>
            </a:r>
            <a:r>
              <a:rPr lang="en-US" b="1" dirty="0" smtClean="0"/>
              <a:t> a modernizer </a:t>
            </a:r>
            <a:r>
              <a:rPr lang="en-US" b="1" dirty="0" err="1" smtClean="0"/>
              <a:t>su</a:t>
            </a:r>
            <a:r>
              <a:rPr lang="en-US" b="1" dirty="0" smtClean="0"/>
              <a:t> </a:t>
            </a:r>
            <a:r>
              <a:rPr lang="en-US" b="1" dirty="0" err="1" smtClean="0"/>
              <a:t>politica</a:t>
            </a:r>
            <a:r>
              <a:rPr lang="en-US" b="1" dirty="0" smtClean="0"/>
              <a:t> commercial en </a:t>
            </a:r>
            <a:r>
              <a:rPr lang="en-US" b="1" dirty="0" err="1" smtClean="0"/>
              <a:t>ciertos</a:t>
            </a:r>
            <a:r>
              <a:rPr lang="en-US" b="1" dirty="0" smtClean="0"/>
              <a:t> </a:t>
            </a:r>
            <a:r>
              <a:rPr lang="en-US" b="1" dirty="0" err="1" smtClean="0"/>
              <a:t>aspectos</a:t>
            </a:r>
            <a:r>
              <a:rPr lang="en-US" b="1" dirty="0" smtClean="0"/>
              <a:t>, </a:t>
            </a:r>
            <a:r>
              <a:rPr lang="en-US" b="1" dirty="0" err="1" smtClean="0"/>
              <a:t>como</a:t>
            </a:r>
            <a:r>
              <a:rPr lang="en-US" b="1" dirty="0" smtClean="0"/>
              <a:t> el </a:t>
            </a:r>
            <a:r>
              <a:rPr lang="en-US" b="1" dirty="0" err="1" smtClean="0"/>
              <a:t>relativo</a:t>
            </a:r>
            <a:r>
              <a:rPr lang="en-US" b="1" dirty="0" smtClean="0"/>
              <a:t> a </a:t>
            </a:r>
            <a:r>
              <a:rPr lang="en-US" b="1" dirty="0" err="1" smtClean="0"/>
              <a:t>las</a:t>
            </a:r>
            <a:r>
              <a:rPr lang="en-US" b="1" dirty="0" smtClean="0"/>
              <a:t> </a:t>
            </a:r>
            <a:r>
              <a:rPr lang="en-US" b="1" dirty="0" err="1" smtClean="0"/>
              <a:t>medidas</a:t>
            </a:r>
            <a:r>
              <a:rPr lang="en-US" b="1" dirty="0" smtClean="0"/>
              <a:t> antidumping y </a:t>
            </a:r>
            <a:r>
              <a:rPr lang="en-US" b="1" dirty="0" err="1" smtClean="0"/>
              <a:t>valoracion</a:t>
            </a:r>
            <a:r>
              <a:rPr lang="en-US" b="1" dirty="0" smtClean="0"/>
              <a:t> </a:t>
            </a:r>
            <a:r>
              <a:rPr lang="en-US" b="1" dirty="0" err="1" smtClean="0"/>
              <a:t>aduanera</a:t>
            </a:r>
            <a:r>
              <a:rPr lang="en-US" b="1" dirty="0" smtClean="0"/>
              <a:t>.</a:t>
            </a:r>
          </a:p>
          <a:p>
            <a:pPr algn="just"/>
            <a:endParaRPr lang="es-MX" dirty="0"/>
          </a:p>
        </p:txBody>
      </p:sp>
      <p:sp>
        <p:nvSpPr>
          <p:cNvPr id="5" name="Marcador de contenido 2"/>
          <p:cNvSpPr txBox="1">
            <a:spLocks/>
          </p:cNvSpPr>
          <p:nvPr/>
        </p:nvSpPr>
        <p:spPr>
          <a:xfrm>
            <a:off x="6980350" y="2137620"/>
            <a:ext cx="4868213" cy="472038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MX" sz="1600" b="1" u="sng" dirty="0"/>
              <a:t>El certificado de </a:t>
            </a:r>
            <a:r>
              <a:rPr lang="es-MX" sz="1600" b="1" u="sng" dirty="0" smtClean="0"/>
              <a:t>origen:</a:t>
            </a:r>
            <a:r>
              <a:rPr lang="es-MX" sz="1600" dirty="0"/>
              <a:t> es un documento probatorio con el </a:t>
            </a:r>
            <a:r>
              <a:rPr lang="es-MX" sz="1600" b="1" dirty="0"/>
              <a:t>que</a:t>
            </a:r>
            <a:r>
              <a:rPr lang="es-MX" sz="1600" dirty="0"/>
              <a:t> las pymes exportadoras constatan el </a:t>
            </a:r>
            <a:r>
              <a:rPr lang="es-MX" sz="1600" b="1" dirty="0"/>
              <a:t>origen</a:t>
            </a:r>
            <a:r>
              <a:rPr lang="es-MX" sz="1600" dirty="0"/>
              <a:t> de sus mercancías. Este </a:t>
            </a:r>
            <a:r>
              <a:rPr lang="es-MX" sz="1600" b="1" dirty="0"/>
              <a:t>certificado</a:t>
            </a:r>
            <a:r>
              <a:rPr lang="es-MX" sz="1600" dirty="0"/>
              <a:t> les permite acreditar en el país de destino el </a:t>
            </a:r>
            <a:r>
              <a:rPr lang="es-MX" sz="1600" b="1" dirty="0"/>
              <a:t>origen</a:t>
            </a:r>
            <a:r>
              <a:rPr lang="es-MX" sz="1600" dirty="0"/>
              <a:t> de las </a:t>
            </a:r>
            <a:r>
              <a:rPr lang="es-MX" sz="1600" dirty="0" smtClean="0"/>
              <a:t>mismas.</a:t>
            </a:r>
          </a:p>
          <a:p>
            <a:pPr algn="just"/>
            <a:r>
              <a:rPr lang="es-MX" sz="1600" dirty="0"/>
              <a:t>"Los derechos de </a:t>
            </a:r>
            <a:r>
              <a:rPr lang="es-MX" sz="1600" b="1" dirty="0"/>
              <a:t>aduana</a:t>
            </a:r>
            <a:r>
              <a:rPr lang="es-MX" sz="1600" dirty="0"/>
              <a:t> aplicados a las importaciones de mercancías se denominan </a:t>
            </a:r>
            <a:r>
              <a:rPr lang="es-MX" sz="1600" b="1" u="sng" dirty="0"/>
              <a:t>aranceles</a:t>
            </a:r>
            <a:r>
              <a:rPr lang="es-MX" sz="1600" dirty="0"/>
              <a:t>". Esta es la definición que establece la Organización Mundial del Comercio. Cuando un producto cruza una frontera tiene que pagar los </a:t>
            </a:r>
            <a:r>
              <a:rPr lang="es-MX" sz="1600" b="1" dirty="0"/>
              <a:t>aranceles aduaneros</a:t>
            </a:r>
            <a:r>
              <a:rPr lang="es-MX" sz="1600" dirty="0"/>
              <a:t> del país al que entra</a:t>
            </a:r>
            <a:r>
              <a:rPr lang="es-MX" sz="1600" dirty="0" smtClean="0"/>
              <a:t>.</a:t>
            </a:r>
          </a:p>
          <a:p>
            <a:pPr algn="just"/>
            <a:r>
              <a:rPr lang="en-US" sz="1600" b="1" u="sng" dirty="0" err="1" smtClean="0"/>
              <a:t>Multilaterales</a:t>
            </a:r>
            <a:r>
              <a:rPr lang="en-US" sz="1600" dirty="0" smtClean="0"/>
              <a:t>: </a:t>
            </a:r>
            <a:r>
              <a:rPr lang="en-US" sz="1600" dirty="0" err="1" smtClean="0"/>
              <a:t>negociaciones</a:t>
            </a:r>
            <a:r>
              <a:rPr lang="en-US" sz="1600" dirty="0" smtClean="0"/>
              <a:t> </a:t>
            </a:r>
            <a:r>
              <a:rPr lang="en-US" sz="1600" dirty="0" err="1" smtClean="0"/>
              <a:t>comerciales</a:t>
            </a:r>
            <a:r>
              <a:rPr lang="en-US" sz="1600" dirty="0" smtClean="0"/>
              <a:t> entre mas de dos </a:t>
            </a:r>
            <a:r>
              <a:rPr lang="en-US" sz="1600" dirty="0" err="1" smtClean="0"/>
              <a:t>paises</a:t>
            </a:r>
            <a:r>
              <a:rPr lang="en-US" sz="1600" dirty="0" smtClean="0"/>
              <a:t> </a:t>
            </a:r>
          </a:p>
          <a:p>
            <a:pPr algn="just"/>
            <a:r>
              <a:rPr lang="en-US" sz="1600" b="1" u="sng" dirty="0" err="1" smtClean="0"/>
              <a:t>Bilaterales</a:t>
            </a:r>
            <a:r>
              <a:rPr lang="en-US" sz="1600" dirty="0" smtClean="0"/>
              <a:t>: </a:t>
            </a:r>
            <a:r>
              <a:rPr lang="en-US" sz="1600" dirty="0" err="1"/>
              <a:t>n</a:t>
            </a:r>
            <a:r>
              <a:rPr lang="en-US" sz="1600" dirty="0" err="1" smtClean="0"/>
              <a:t>egociaciones</a:t>
            </a:r>
            <a:r>
              <a:rPr lang="en-US" sz="1600" dirty="0" smtClean="0"/>
              <a:t> </a:t>
            </a:r>
            <a:r>
              <a:rPr lang="en-US" sz="1600" dirty="0" err="1" smtClean="0"/>
              <a:t>comerciales</a:t>
            </a:r>
            <a:r>
              <a:rPr lang="en-US" sz="1600" dirty="0" smtClean="0"/>
              <a:t> entre dos </a:t>
            </a:r>
            <a:r>
              <a:rPr lang="en-US" sz="1600" dirty="0" err="1" smtClean="0"/>
              <a:t>paises</a:t>
            </a:r>
            <a:r>
              <a:rPr lang="en-US" sz="1600" dirty="0" smtClean="0"/>
              <a:t>.</a:t>
            </a:r>
            <a:endParaRPr lang="es-MX" sz="1600" dirty="0"/>
          </a:p>
          <a:p>
            <a:pPr algn="just"/>
            <a:endParaRPr lang="es-MX" sz="2000" dirty="0"/>
          </a:p>
          <a:p>
            <a:pPr algn="just"/>
            <a:endParaRPr lang="es-MX" sz="2000" dirty="0"/>
          </a:p>
        </p:txBody>
      </p:sp>
      <p:pic>
        <p:nvPicPr>
          <p:cNvPr id="1026" name="Picture 2" descr="Servicio Nacional de Aduanas - Estadísticas Comercio Exte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0056" y="203803"/>
            <a:ext cx="2819400" cy="1691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13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circle(in)">
                                      <p:cBhvr>
                                        <p:cTn id="27" dur="20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circle(in)">
                                      <p:cBhvr>
                                        <p:cTn id="32" dur="20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circle(in)">
                                      <p:cBhvr>
                                        <p:cTn id="3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1870" y="400207"/>
            <a:ext cx="5898524" cy="6610015"/>
          </a:xfrm>
          <a:prstGeom prst="rect">
            <a:avLst/>
          </a:prstGeom>
        </p:spPr>
        <p:txBody>
          <a:bodyPr wrap="square">
            <a:spAutoFit/>
          </a:bodyPr>
          <a:lstStyle/>
          <a:p>
            <a:pPr algn="just">
              <a:lnSpc>
                <a:spcPct val="107000"/>
              </a:lnSpc>
              <a:spcBef>
                <a:spcPts val="1500"/>
              </a:spcBef>
              <a:spcAft>
                <a:spcPts val="750"/>
              </a:spcAft>
            </a:pPr>
            <a:r>
              <a:rPr lang="en-US" sz="2000" dirty="0" err="1" smtClean="0">
                <a:solidFill>
                  <a:srgbClr val="000000"/>
                </a:solidFill>
                <a:latin typeface="inherit"/>
                <a:ea typeface="Calibri" panose="020F0502020204030204" pitchFamily="34" charset="0"/>
                <a:cs typeface="Arial" panose="020B0604020202020204" pitchFamily="34" charset="0"/>
              </a:rPr>
              <a:t>Otro</a:t>
            </a:r>
            <a:r>
              <a:rPr lang="en-US" sz="2000" dirty="0" smtClean="0">
                <a:solidFill>
                  <a:srgbClr val="000000"/>
                </a:solidFill>
                <a:latin typeface="inherit"/>
                <a:ea typeface="Calibri" panose="020F0502020204030204" pitchFamily="34" charset="0"/>
                <a:cs typeface="Arial" panose="020B0604020202020204" pitchFamily="34" charset="0"/>
              </a:rPr>
              <a:t> </a:t>
            </a:r>
            <a:r>
              <a:rPr lang="en-US" sz="2000" dirty="0" err="1" smtClean="0">
                <a:solidFill>
                  <a:srgbClr val="000000"/>
                </a:solidFill>
                <a:latin typeface="inherit"/>
                <a:ea typeface="Calibri" panose="020F0502020204030204" pitchFamily="34" charset="0"/>
                <a:cs typeface="Arial" panose="020B0604020202020204" pitchFamily="34" charset="0"/>
              </a:rPr>
              <a:t>esquema</a:t>
            </a:r>
            <a:r>
              <a:rPr lang="en-US" sz="2000" dirty="0" smtClean="0">
                <a:solidFill>
                  <a:srgbClr val="000000"/>
                </a:solidFill>
                <a:latin typeface="inherit"/>
                <a:ea typeface="Calibri" panose="020F0502020204030204" pitchFamily="34" charset="0"/>
                <a:cs typeface="Arial" panose="020B0604020202020204" pitchFamily="34" charset="0"/>
              </a:rPr>
              <a:t> </a:t>
            </a:r>
            <a:r>
              <a:rPr lang="en-US" sz="2000" dirty="0" err="1" smtClean="0">
                <a:solidFill>
                  <a:srgbClr val="000000"/>
                </a:solidFill>
                <a:latin typeface="inherit"/>
                <a:ea typeface="Calibri" panose="020F0502020204030204" pitchFamily="34" charset="0"/>
                <a:cs typeface="Arial" panose="020B0604020202020204" pitchFamily="34" charset="0"/>
              </a:rPr>
              <a:t>preferencial</a:t>
            </a:r>
            <a:r>
              <a:rPr lang="en-US" sz="2000" dirty="0" smtClean="0">
                <a:solidFill>
                  <a:srgbClr val="000000"/>
                </a:solidFill>
                <a:latin typeface="inherit"/>
                <a:ea typeface="Calibri" panose="020F0502020204030204" pitchFamily="34" charset="0"/>
                <a:cs typeface="Arial" panose="020B0604020202020204" pitchFamily="34" charset="0"/>
              </a:rPr>
              <a:t> multilateral </a:t>
            </a:r>
            <a:r>
              <a:rPr lang="en-US" sz="2000" dirty="0" err="1" smtClean="0">
                <a:solidFill>
                  <a:srgbClr val="000000"/>
                </a:solidFill>
                <a:latin typeface="inherit"/>
                <a:ea typeface="Calibri" panose="020F0502020204030204" pitchFamily="34" charset="0"/>
                <a:cs typeface="Arial" panose="020B0604020202020204" pitchFamily="34" charset="0"/>
              </a:rPr>
              <a:t>que</a:t>
            </a:r>
            <a:r>
              <a:rPr lang="en-US" sz="2000" dirty="0" smtClean="0">
                <a:solidFill>
                  <a:srgbClr val="000000"/>
                </a:solidFill>
                <a:latin typeface="inherit"/>
                <a:ea typeface="Calibri" panose="020F0502020204030204" pitchFamily="34" charset="0"/>
                <a:cs typeface="Arial" panose="020B0604020202020204" pitchFamily="34" charset="0"/>
              </a:rPr>
              <a:t> </a:t>
            </a:r>
            <a:r>
              <a:rPr lang="en-US" sz="2000" dirty="0" err="1" smtClean="0">
                <a:solidFill>
                  <a:srgbClr val="000000"/>
                </a:solidFill>
                <a:latin typeface="inherit"/>
                <a:ea typeface="Calibri" panose="020F0502020204030204" pitchFamily="34" charset="0"/>
                <a:cs typeface="Arial" panose="020B0604020202020204" pitchFamily="34" charset="0"/>
              </a:rPr>
              <a:t>participa</a:t>
            </a:r>
            <a:r>
              <a:rPr lang="en-US" sz="2000" dirty="0" smtClean="0">
                <a:solidFill>
                  <a:srgbClr val="000000"/>
                </a:solidFill>
                <a:latin typeface="inherit"/>
                <a:ea typeface="Calibri" panose="020F0502020204030204" pitchFamily="34" charset="0"/>
                <a:cs typeface="Arial" panose="020B0604020202020204" pitchFamily="34" charset="0"/>
              </a:rPr>
              <a:t> Chile, </a:t>
            </a:r>
            <a:r>
              <a:rPr lang="en-US" sz="2000" dirty="0" err="1" smtClean="0">
                <a:solidFill>
                  <a:srgbClr val="000000"/>
                </a:solidFill>
                <a:latin typeface="inherit"/>
                <a:ea typeface="Calibri" panose="020F0502020204030204" pitchFamily="34" charset="0"/>
                <a:cs typeface="Arial" panose="020B0604020202020204" pitchFamily="34" charset="0"/>
              </a:rPr>
              <a:t>es</a:t>
            </a:r>
            <a:r>
              <a:rPr lang="en-US" sz="2000" dirty="0" smtClean="0">
                <a:solidFill>
                  <a:srgbClr val="000000"/>
                </a:solidFill>
                <a:latin typeface="inherit"/>
                <a:ea typeface="Calibri" panose="020F0502020204030204" pitchFamily="34" charset="0"/>
                <a:cs typeface="Arial" panose="020B0604020202020204" pitchFamily="34" charset="0"/>
              </a:rPr>
              <a:t> el </a:t>
            </a:r>
            <a:r>
              <a:rPr lang="en-US" sz="2000" dirty="0" err="1" smtClean="0">
                <a:solidFill>
                  <a:srgbClr val="000000"/>
                </a:solidFill>
                <a:latin typeface="inherit"/>
                <a:ea typeface="Calibri" panose="020F0502020204030204" pitchFamily="34" charset="0"/>
                <a:cs typeface="Arial" panose="020B0604020202020204" pitchFamily="34" charset="0"/>
              </a:rPr>
              <a:t>que</a:t>
            </a:r>
            <a:r>
              <a:rPr lang="en-US" sz="2000" dirty="0" smtClean="0">
                <a:solidFill>
                  <a:srgbClr val="000000"/>
                </a:solidFill>
                <a:latin typeface="inherit"/>
                <a:ea typeface="Calibri" panose="020F0502020204030204" pitchFamily="34" charset="0"/>
                <a:cs typeface="Arial" panose="020B0604020202020204" pitchFamily="34" charset="0"/>
              </a:rPr>
              <a:t> surge de los </a:t>
            </a:r>
            <a:r>
              <a:rPr lang="en-US" sz="2000" dirty="0" err="1" smtClean="0">
                <a:solidFill>
                  <a:srgbClr val="000000"/>
                </a:solidFill>
                <a:latin typeface="inherit"/>
                <a:ea typeface="Calibri" panose="020F0502020204030204" pitchFamily="34" charset="0"/>
                <a:cs typeface="Arial" panose="020B0604020202020204" pitchFamily="34" charset="0"/>
              </a:rPr>
              <a:t>compromisos</a:t>
            </a:r>
            <a:r>
              <a:rPr lang="en-US" sz="2000" dirty="0" smtClean="0">
                <a:solidFill>
                  <a:srgbClr val="000000"/>
                </a:solidFill>
                <a:latin typeface="inherit"/>
                <a:ea typeface="Calibri" panose="020F0502020204030204" pitchFamily="34" charset="0"/>
                <a:cs typeface="Arial" panose="020B0604020202020204" pitchFamily="34" charset="0"/>
              </a:rPr>
              <a:t> </a:t>
            </a:r>
            <a:r>
              <a:rPr lang="en-US" sz="2000" dirty="0" err="1" smtClean="0">
                <a:solidFill>
                  <a:srgbClr val="000000"/>
                </a:solidFill>
                <a:latin typeface="inherit"/>
                <a:ea typeface="Calibri" panose="020F0502020204030204" pitchFamily="34" charset="0"/>
                <a:cs typeface="Arial" panose="020B0604020202020204" pitchFamily="34" charset="0"/>
              </a:rPr>
              <a:t>contraidos</a:t>
            </a:r>
            <a:r>
              <a:rPr lang="en-US" sz="2000" dirty="0" smtClean="0">
                <a:solidFill>
                  <a:srgbClr val="000000"/>
                </a:solidFill>
                <a:latin typeface="inherit"/>
                <a:ea typeface="Calibri" panose="020F0502020204030204" pitchFamily="34" charset="0"/>
                <a:cs typeface="Arial" panose="020B0604020202020204" pitchFamily="34" charset="0"/>
              </a:rPr>
              <a:t> con los </a:t>
            </a:r>
            <a:r>
              <a:rPr lang="en-US" sz="2000" dirty="0" err="1" smtClean="0">
                <a:solidFill>
                  <a:srgbClr val="000000"/>
                </a:solidFill>
                <a:latin typeface="inherit"/>
                <a:ea typeface="Calibri" panose="020F0502020204030204" pitchFamily="34" charset="0"/>
                <a:cs typeface="Arial" panose="020B0604020202020204" pitchFamily="34" charset="0"/>
              </a:rPr>
              <a:t>paises</a:t>
            </a:r>
            <a:r>
              <a:rPr lang="en-US" sz="2000" dirty="0" smtClean="0">
                <a:solidFill>
                  <a:srgbClr val="000000"/>
                </a:solidFill>
                <a:latin typeface="inherit"/>
                <a:ea typeface="Calibri" panose="020F0502020204030204" pitchFamily="34" charset="0"/>
                <a:cs typeface="Arial" panose="020B0604020202020204" pitchFamily="34" charset="0"/>
              </a:rPr>
              <a:t> </a:t>
            </a:r>
            <a:r>
              <a:rPr lang="en-US" sz="2000" dirty="0" err="1" smtClean="0">
                <a:solidFill>
                  <a:srgbClr val="000000"/>
                </a:solidFill>
                <a:latin typeface="inherit"/>
                <a:ea typeface="Calibri" panose="020F0502020204030204" pitchFamily="34" charset="0"/>
                <a:cs typeface="Arial" panose="020B0604020202020204" pitchFamily="34" charset="0"/>
              </a:rPr>
              <a:t>integrantes</a:t>
            </a:r>
            <a:r>
              <a:rPr lang="en-US" sz="2000" dirty="0" smtClean="0">
                <a:solidFill>
                  <a:srgbClr val="000000"/>
                </a:solidFill>
                <a:latin typeface="inherit"/>
                <a:ea typeface="Calibri" panose="020F0502020204030204" pitchFamily="34" charset="0"/>
                <a:cs typeface="Arial" panose="020B0604020202020204" pitchFamily="34" charset="0"/>
              </a:rPr>
              <a:t> del </a:t>
            </a:r>
            <a:r>
              <a:rPr lang="en-US" sz="2000" dirty="0" err="1" smtClean="0">
                <a:solidFill>
                  <a:srgbClr val="000000"/>
                </a:solidFill>
                <a:latin typeface="inherit"/>
                <a:ea typeface="Calibri" panose="020F0502020204030204" pitchFamily="34" charset="0"/>
                <a:cs typeface="Arial" panose="020B0604020202020204" pitchFamily="34" charset="0"/>
              </a:rPr>
              <a:t>acuerdo</a:t>
            </a:r>
            <a:r>
              <a:rPr lang="en-US" sz="2000" dirty="0" smtClean="0">
                <a:solidFill>
                  <a:srgbClr val="000000"/>
                </a:solidFill>
                <a:latin typeface="inherit"/>
                <a:ea typeface="Calibri" panose="020F0502020204030204" pitchFamily="34" charset="0"/>
                <a:cs typeface="Arial" panose="020B0604020202020204" pitchFamily="34" charset="0"/>
              </a:rPr>
              <a:t> </a:t>
            </a:r>
            <a:r>
              <a:rPr lang="en-US" sz="2000" dirty="0" err="1" smtClean="0">
                <a:solidFill>
                  <a:srgbClr val="000000"/>
                </a:solidFill>
                <a:latin typeface="inherit"/>
                <a:ea typeface="Calibri" panose="020F0502020204030204" pitchFamily="34" charset="0"/>
                <a:cs typeface="Arial" panose="020B0604020202020204" pitchFamily="34" charset="0"/>
              </a:rPr>
              <a:t>sobre</a:t>
            </a:r>
            <a:r>
              <a:rPr lang="en-US" sz="2000" dirty="0" smtClean="0">
                <a:solidFill>
                  <a:srgbClr val="000000"/>
                </a:solidFill>
                <a:latin typeface="inherit"/>
                <a:ea typeface="Calibri" panose="020F0502020204030204" pitchFamily="34" charset="0"/>
                <a:cs typeface="Arial" panose="020B0604020202020204" pitchFamily="34" charset="0"/>
              </a:rPr>
              <a:t> el “Sistema global de </a:t>
            </a:r>
            <a:r>
              <a:rPr lang="en-US" sz="2000" dirty="0" err="1" smtClean="0">
                <a:solidFill>
                  <a:srgbClr val="000000"/>
                </a:solidFill>
                <a:latin typeface="inherit"/>
                <a:ea typeface="Calibri" panose="020F0502020204030204" pitchFamily="34" charset="0"/>
                <a:cs typeface="Arial" panose="020B0604020202020204" pitchFamily="34" charset="0"/>
              </a:rPr>
              <a:t>preferencias</a:t>
            </a:r>
            <a:r>
              <a:rPr lang="en-US" sz="2000" dirty="0" smtClean="0">
                <a:solidFill>
                  <a:srgbClr val="000000"/>
                </a:solidFill>
                <a:latin typeface="inherit"/>
                <a:ea typeface="Calibri" panose="020F0502020204030204" pitchFamily="34" charset="0"/>
                <a:cs typeface="Arial" panose="020B0604020202020204" pitchFamily="34" charset="0"/>
              </a:rPr>
              <a:t> </a:t>
            </a:r>
            <a:r>
              <a:rPr lang="en-US" sz="2000" dirty="0" err="1" smtClean="0">
                <a:solidFill>
                  <a:srgbClr val="000000"/>
                </a:solidFill>
                <a:latin typeface="inherit"/>
                <a:ea typeface="Calibri" panose="020F0502020204030204" pitchFamily="34" charset="0"/>
                <a:cs typeface="Arial" panose="020B0604020202020204" pitchFamily="34" charset="0"/>
              </a:rPr>
              <a:t>comerciales</a:t>
            </a:r>
            <a:r>
              <a:rPr lang="en-US" sz="2000" dirty="0" smtClean="0">
                <a:solidFill>
                  <a:srgbClr val="000000"/>
                </a:solidFill>
                <a:latin typeface="inherit"/>
                <a:ea typeface="Calibri" panose="020F0502020204030204" pitchFamily="34" charset="0"/>
                <a:cs typeface="Arial" panose="020B0604020202020204" pitchFamily="34" charset="0"/>
              </a:rPr>
              <a:t> entre </a:t>
            </a:r>
            <a:r>
              <a:rPr lang="en-US" sz="2000" dirty="0" err="1" smtClean="0">
                <a:solidFill>
                  <a:srgbClr val="000000"/>
                </a:solidFill>
                <a:latin typeface="inherit"/>
                <a:ea typeface="Calibri" panose="020F0502020204030204" pitchFamily="34" charset="0"/>
                <a:cs typeface="Arial" panose="020B0604020202020204" pitchFamily="34" charset="0"/>
              </a:rPr>
              <a:t>paises</a:t>
            </a:r>
            <a:r>
              <a:rPr lang="en-US" sz="2000" dirty="0" smtClean="0">
                <a:solidFill>
                  <a:srgbClr val="000000"/>
                </a:solidFill>
                <a:latin typeface="inherit"/>
                <a:ea typeface="Calibri" panose="020F0502020204030204" pitchFamily="34" charset="0"/>
                <a:cs typeface="Arial" panose="020B0604020202020204" pitchFamily="34" charset="0"/>
              </a:rPr>
              <a:t> en </a:t>
            </a:r>
            <a:r>
              <a:rPr lang="en-US" sz="2000" dirty="0" err="1" smtClean="0">
                <a:solidFill>
                  <a:srgbClr val="000000"/>
                </a:solidFill>
                <a:latin typeface="inherit"/>
                <a:ea typeface="Calibri" panose="020F0502020204030204" pitchFamily="34" charset="0"/>
                <a:cs typeface="Arial" panose="020B0604020202020204" pitchFamily="34" charset="0"/>
              </a:rPr>
              <a:t>desarrollo</a:t>
            </a:r>
            <a:r>
              <a:rPr lang="en-US" sz="2000" dirty="0" smtClean="0">
                <a:solidFill>
                  <a:srgbClr val="000000"/>
                </a:solidFill>
                <a:latin typeface="inherit"/>
                <a:ea typeface="Calibri" panose="020F0502020204030204" pitchFamily="34" charset="0"/>
                <a:cs typeface="Arial" panose="020B0604020202020204" pitchFamily="34" charset="0"/>
              </a:rPr>
              <a:t> (SGPC)”.</a:t>
            </a:r>
          </a:p>
          <a:p>
            <a:pPr algn="just">
              <a:lnSpc>
                <a:spcPct val="107000"/>
              </a:lnSpc>
              <a:spcBef>
                <a:spcPts val="1500"/>
              </a:spcBef>
              <a:spcAft>
                <a:spcPts val="750"/>
              </a:spcAft>
            </a:pPr>
            <a:r>
              <a:rPr lang="en-US" sz="2000" dirty="0" smtClean="0">
                <a:solidFill>
                  <a:srgbClr val="000000"/>
                </a:solidFill>
                <a:latin typeface="inherit"/>
                <a:ea typeface="Calibri" panose="020F0502020204030204" pitchFamily="34" charset="0"/>
                <a:cs typeface="Arial" panose="020B0604020202020204" pitchFamily="34" charset="0"/>
              </a:rPr>
              <a:t>En el </a:t>
            </a:r>
            <a:r>
              <a:rPr lang="en-US" sz="2000" dirty="0" err="1" smtClean="0">
                <a:solidFill>
                  <a:srgbClr val="000000"/>
                </a:solidFill>
                <a:latin typeface="inherit"/>
                <a:ea typeface="Calibri" panose="020F0502020204030204" pitchFamily="34" charset="0"/>
                <a:cs typeface="Arial" panose="020B0604020202020204" pitchFamily="34" charset="0"/>
              </a:rPr>
              <a:t>ambito</a:t>
            </a:r>
            <a:r>
              <a:rPr lang="en-US" sz="2000" dirty="0" smtClean="0">
                <a:solidFill>
                  <a:srgbClr val="000000"/>
                </a:solidFill>
                <a:latin typeface="inherit"/>
                <a:ea typeface="Calibri" panose="020F0502020204030204" pitchFamily="34" charset="0"/>
                <a:cs typeface="Arial" panose="020B0604020202020204" pitchFamily="34" charset="0"/>
              </a:rPr>
              <a:t> </a:t>
            </a:r>
            <a:r>
              <a:rPr lang="en-US" sz="2000" dirty="0" err="1" smtClean="0">
                <a:solidFill>
                  <a:srgbClr val="000000"/>
                </a:solidFill>
                <a:latin typeface="inherit"/>
                <a:ea typeface="Calibri" panose="020F0502020204030204" pitchFamily="34" charset="0"/>
                <a:cs typeface="Arial" panose="020B0604020202020204" pitchFamily="34" charset="0"/>
              </a:rPr>
              <a:t>latinoamericano</a:t>
            </a:r>
            <a:r>
              <a:rPr lang="en-US" sz="2000" dirty="0" smtClean="0">
                <a:solidFill>
                  <a:srgbClr val="000000"/>
                </a:solidFill>
                <a:latin typeface="inherit"/>
                <a:ea typeface="Calibri" panose="020F0502020204030204" pitchFamily="34" charset="0"/>
                <a:cs typeface="Arial" panose="020B0604020202020204" pitchFamily="34" charset="0"/>
              </a:rPr>
              <a:t>, Chile ha </a:t>
            </a:r>
            <a:r>
              <a:rPr lang="en-US" sz="2000" dirty="0" err="1" smtClean="0">
                <a:solidFill>
                  <a:srgbClr val="000000"/>
                </a:solidFill>
                <a:latin typeface="inherit"/>
                <a:ea typeface="Calibri" panose="020F0502020204030204" pitchFamily="34" charset="0"/>
                <a:cs typeface="Arial" panose="020B0604020202020204" pitchFamily="34" charset="0"/>
              </a:rPr>
              <a:t>sido</a:t>
            </a:r>
            <a:r>
              <a:rPr lang="en-US" sz="2000" dirty="0" smtClean="0">
                <a:solidFill>
                  <a:srgbClr val="000000"/>
                </a:solidFill>
                <a:latin typeface="inherit"/>
                <a:ea typeface="Calibri" panose="020F0502020204030204" pitchFamily="34" charset="0"/>
                <a:cs typeface="Arial" panose="020B0604020202020204" pitchFamily="34" charset="0"/>
              </a:rPr>
              <a:t> parte de los </a:t>
            </a:r>
            <a:r>
              <a:rPr lang="en-US" sz="2000" dirty="0" err="1" smtClean="0">
                <a:solidFill>
                  <a:srgbClr val="000000"/>
                </a:solidFill>
                <a:latin typeface="inherit"/>
                <a:ea typeface="Calibri" panose="020F0502020204030204" pitchFamily="34" charset="0"/>
                <a:cs typeface="Arial" panose="020B0604020202020204" pitchFamily="34" charset="0"/>
              </a:rPr>
              <a:t>grandes</a:t>
            </a:r>
            <a:r>
              <a:rPr lang="en-US" sz="2000" dirty="0" smtClean="0">
                <a:solidFill>
                  <a:srgbClr val="000000"/>
                </a:solidFill>
                <a:latin typeface="inherit"/>
                <a:ea typeface="Calibri" panose="020F0502020204030204" pitchFamily="34" charset="0"/>
                <a:cs typeface="Arial" panose="020B0604020202020204" pitchFamily="34" charset="0"/>
              </a:rPr>
              <a:t> </a:t>
            </a:r>
            <a:r>
              <a:rPr lang="en-US" sz="2000" dirty="0" err="1" smtClean="0">
                <a:solidFill>
                  <a:srgbClr val="000000"/>
                </a:solidFill>
                <a:latin typeface="inherit"/>
                <a:ea typeface="Calibri" panose="020F0502020204030204" pitchFamily="34" charset="0"/>
                <a:cs typeface="Arial" panose="020B0604020202020204" pitchFamily="34" charset="0"/>
              </a:rPr>
              <a:t>proyectos</a:t>
            </a:r>
            <a:r>
              <a:rPr lang="en-US" sz="2000" dirty="0" smtClean="0">
                <a:solidFill>
                  <a:srgbClr val="000000"/>
                </a:solidFill>
                <a:latin typeface="inherit"/>
                <a:ea typeface="Calibri" panose="020F0502020204030204" pitchFamily="34" charset="0"/>
                <a:cs typeface="Arial" panose="020B0604020202020204" pitchFamily="34" charset="0"/>
              </a:rPr>
              <a:t> de </a:t>
            </a:r>
            <a:r>
              <a:rPr lang="en-US" sz="2000" dirty="0" err="1" smtClean="0">
                <a:solidFill>
                  <a:srgbClr val="000000"/>
                </a:solidFill>
                <a:latin typeface="inherit"/>
                <a:ea typeface="Calibri" panose="020F0502020204030204" pitchFamily="34" charset="0"/>
                <a:cs typeface="Arial" panose="020B0604020202020204" pitchFamily="34" charset="0"/>
              </a:rPr>
              <a:t>integracion</a:t>
            </a:r>
            <a:r>
              <a:rPr lang="en-US" sz="2000" dirty="0" smtClean="0">
                <a:solidFill>
                  <a:srgbClr val="000000"/>
                </a:solidFill>
                <a:latin typeface="inherit"/>
                <a:ea typeface="Calibri" panose="020F0502020204030204" pitchFamily="34" charset="0"/>
                <a:cs typeface="Arial" panose="020B0604020202020204" pitchFamily="34" charset="0"/>
              </a:rPr>
              <a:t> commercial, </a:t>
            </a:r>
            <a:r>
              <a:rPr lang="en-US" sz="2000" dirty="0" err="1" smtClean="0">
                <a:solidFill>
                  <a:srgbClr val="000000"/>
                </a:solidFill>
                <a:latin typeface="inherit"/>
                <a:ea typeface="Calibri" panose="020F0502020204030204" pitchFamily="34" charset="0"/>
                <a:cs typeface="Arial" panose="020B0604020202020204" pitchFamily="34" charset="0"/>
              </a:rPr>
              <a:t>formando</a:t>
            </a:r>
            <a:r>
              <a:rPr lang="en-US" sz="2000" dirty="0" smtClean="0">
                <a:solidFill>
                  <a:srgbClr val="000000"/>
                </a:solidFill>
                <a:latin typeface="inherit"/>
                <a:ea typeface="Calibri" panose="020F0502020204030204" pitchFamily="34" charset="0"/>
                <a:cs typeface="Arial" panose="020B0604020202020204" pitchFamily="34" charset="0"/>
              </a:rPr>
              <a:t> parte del </a:t>
            </a:r>
            <a:r>
              <a:rPr lang="en-US" sz="2000" dirty="0" err="1">
                <a:solidFill>
                  <a:srgbClr val="000000"/>
                </a:solidFill>
                <a:latin typeface="inherit"/>
                <a:ea typeface="Calibri" panose="020F0502020204030204" pitchFamily="34" charset="0"/>
                <a:cs typeface="Arial" panose="020B0604020202020204" pitchFamily="34" charset="0"/>
              </a:rPr>
              <a:t>A</a:t>
            </a:r>
            <a:r>
              <a:rPr lang="en-US" sz="2000" dirty="0" err="1" smtClean="0">
                <a:solidFill>
                  <a:srgbClr val="000000"/>
                </a:solidFill>
                <a:latin typeface="inherit"/>
                <a:ea typeface="Calibri" panose="020F0502020204030204" pitchFamily="34" charset="0"/>
                <a:cs typeface="Arial" panose="020B0604020202020204" pitchFamily="34" charset="0"/>
              </a:rPr>
              <a:t>cuerdo</a:t>
            </a:r>
            <a:r>
              <a:rPr lang="en-US" sz="2000" dirty="0" smtClean="0">
                <a:solidFill>
                  <a:srgbClr val="000000"/>
                </a:solidFill>
                <a:latin typeface="inherit"/>
                <a:ea typeface="Calibri" panose="020F0502020204030204" pitchFamily="34" charset="0"/>
                <a:cs typeface="Arial" panose="020B0604020202020204" pitchFamily="34" charset="0"/>
              </a:rPr>
              <a:t> de </a:t>
            </a:r>
            <a:r>
              <a:rPr lang="en-US" sz="2000" dirty="0" err="1" smtClean="0">
                <a:solidFill>
                  <a:srgbClr val="000000"/>
                </a:solidFill>
                <a:latin typeface="inherit"/>
                <a:ea typeface="Calibri" panose="020F0502020204030204" pitchFamily="34" charset="0"/>
                <a:cs typeface="Arial" panose="020B0604020202020204" pitchFamily="34" charset="0"/>
              </a:rPr>
              <a:t>Libre</a:t>
            </a:r>
            <a:r>
              <a:rPr lang="en-US" sz="2000" dirty="0" smtClean="0">
                <a:solidFill>
                  <a:srgbClr val="000000"/>
                </a:solidFill>
                <a:latin typeface="inherit"/>
                <a:ea typeface="Calibri" panose="020F0502020204030204" pitchFamily="34" charset="0"/>
                <a:cs typeface="Arial" panose="020B0604020202020204" pitchFamily="34" charset="0"/>
              </a:rPr>
              <a:t> </a:t>
            </a:r>
            <a:r>
              <a:rPr lang="en-US" sz="2000" dirty="0" err="1">
                <a:solidFill>
                  <a:srgbClr val="000000"/>
                </a:solidFill>
                <a:latin typeface="inherit"/>
                <a:ea typeface="Calibri" panose="020F0502020204030204" pitchFamily="34" charset="0"/>
                <a:cs typeface="Arial" panose="020B0604020202020204" pitchFamily="34" charset="0"/>
              </a:rPr>
              <a:t>C</a:t>
            </a:r>
            <a:r>
              <a:rPr lang="en-US" sz="2000" dirty="0" err="1" smtClean="0">
                <a:solidFill>
                  <a:srgbClr val="000000"/>
                </a:solidFill>
                <a:latin typeface="inherit"/>
                <a:ea typeface="Calibri" panose="020F0502020204030204" pitchFamily="34" charset="0"/>
                <a:cs typeface="Arial" panose="020B0604020202020204" pitchFamily="34" charset="0"/>
              </a:rPr>
              <a:t>omercio</a:t>
            </a:r>
            <a:r>
              <a:rPr lang="en-US" sz="2000" dirty="0" smtClean="0">
                <a:solidFill>
                  <a:srgbClr val="000000"/>
                </a:solidFill>
                <a:latin typeface="inherit"/>
                <a:ea typeface="Calibri" panose="020F0502020204030204" pitchFamily="34" charset="0"/>
                <a:cs typeface="Arial" panose="020B0604020202020204" pitchFamily="34" charset="0"/>
              </a:rPr>
              <a:t> de </a:t>
            </a:r>
            <a:r>
              <a:rPr lang="en-US" sz="2000" dirty="0" err="1" smtClean="0">
                <a:solidFill>
                  <a:srgbClr val="000000"/>
                </a:solidFill>
                <a:latin typeface="inherit"/>
                <a:ea typeface="Calibri" panose="020F0502020204030204" pitchFamily="34" charset="0"/>
                <a:cs typeface="Arial" panose="020B0604020202020204" pitchFamily="34" charset="0"/>
              </a:rPr>
              <a:t>las</a:t>
            </a:r>
            <a:r>
              <a:rPr lang="en-US" sz="2000" dirty="0" smtClean="0">
                <a:solidFill>
                  <a:srgbClr val="000000"/>
                </a:solidFill>
                <a:latin typeface="inherit"/>
                <a:ea typeface="Calibri" panose="020F0502020204030204" pitchFamily="34" charset="0"/>
                <a:cs typeface="Arial" panose="020B0604020202020204" pitchFamily="34" charset="0"/>
              </a:rPr>
              <a:t> Americas (ALCA) de la </a:t>
            </a:r>
            <a:r>
              <a:rPr lang="en-US" sz="2000" dirty="0" err="1" smtClean="0">
                <a:solidFill>
                  <a:srgbClr val="000000"/>
                </a:solidFill>
                <a:latin typeface="inherit"/>
                <a:ea typeface="Calibri" panose="020F0502020204030204" pitchFamily="34" charset="0"/>
                <a:cs typeface="Arial" panose="020B0604020202020204" pitchFamily="34" charset="0"/>
              </a:rPr>
              <a:t>Asociacion</a:t>
            </a:r>
            <a:r>
              <a:rPr lang="en-US" sz="2000" dirty="0" smtClean="0">
                <a:solidFill>
                  <a:srgbClr val="000000"/>
                </a:solidFill>
                <a:latin typeface="inherit"/>
                <a:ea typeface="Calibri" panose="020F0502020204030204" pitchFamily="34" charset="0"/>
                <a:cs typeface="Arial" panose="020B0604020202020204" pitchFamily="34" charset="0"/>
              </a:rPr>
              <a:t> </a:t>
            </a:r>
            <a:r>
              <a:rPr lang="en-US" sz="2000" dirty="0" err="1" smtClean="0">
                <a:solidFill>
                  <a:srgbClr val="000000"/>
                </a:solidFill>
                <a:latin typeface="inherit"/>
                <a:ea typeface="Calibri" panose="020F0502020204030204" pitchFamily="34" charset="0"/>
                <a:cs typeface="Arial" panose="020B0604020202020204" pitchFamily="34" charset="0"/>
              </a:rPr>
              <a:t>latinoamericana</a:t>
            </a:r>
            <a:r>
              <a:rPr lang="en-US" sz="2000" dirty="0" smtClean="0">
                <a:solidFill>
                  <a:srgbClr val="000000"/>
                </a:solidFill>
                <a:latin typeface="inherit"/>
                <a:ea typeface="Calibri" panose="020F0502020204030204" pitchFamily="34" charset="0"/>
                <a:cs typeface="Arial" panose="020B0604020202020204" pitchFamily="34" charset="0"/>
              </a:rPr>
              <a:t> de </a:t>
            </a:r>
            <a:r>
              <a:rPr lang="en-US" sz="2000" dirty="0" err="1" smtClean="0">
                <a:solidFill>
                  <a:srgbClr val="000000"/>
                </a:solidFill>
                <a:latin typeface="inherit"/>
                <a:ea typeface="Calibri" panose="020F0502020204030204" pitchFamily="34" charset="0"/>
                <a:cs typeface="Arial" panose="020B0604020202020204" pitchFamily="34" charset="0"/>
              </a:rPr>
              <a:t>integracion</a:t>
            </a:r>
            <a:r>
              <a:rPr lang="en-US" sz="2000" dirty="0" smtClean="0">
                <a:solidFill>
                  <a:srgbClr val="000000"/>
                </a:solidFill>
                <a:latin typeface="inherit"/>
                <a:ea typeface="Calibri" panose="020F0502020204030204" pitchFamily="34" charset="0"/>
                <a:cs typeface="Arial" panose="020B0604020202020204" pitchFamily="34" charset="0"/>
              </a:rPr>
              <a:t> (ALADI) y del Mercado </a:t>
            </a:r>
            <a:r>
              <a:rPr lang="en-US" sz="2000" dirty="0" err="1" smtClean="0">
                <a:solidFill>
                  <a:srgbClr val="000000"/>
                </a:solidFill>
                <a:latin typeface="inherit"/>
                <a:ea typeface="Calibri" panose="020F0502020204030204" pitchFamily="34" charset="0"/>
                <a:cs typeface="Arial" panose="020B0604020202020204" pitchFamily="34" charset="0"/>
              </a:rPr>
              <a:t>Comun</a:t>
            </a:r>
            <a:r>
              <a:rPr lang="en-US" sz="2000" dirty="0" smtClean="0">
                <a:solidFill>
                  <a:srgbClr val="000000"/>
                </a:solidFill>
                <a:latin typeface="inherit"/>
                <a:ea typeface="Calibri" panose="020F0502020204030204" pitchFamily="34" charset="0"/>
                <a:cs typeface="Arial" panose="020B0604020202020204" pitchFamily="34" charset="0"/>
              </a:rPr>
              <a:t> del Sur (MERCOSUR).</a:t>
            </a:r>
          </a:p>
          <a:p>
            <a:pPr algn="just">
              <a:lnSpc>
                <a:spcPct val="107000"/>
              </a:lnSpc>
              <a:spcBef>
                <a:spcPts val="1500"/>
              </a:spcBef>
              <a:spcAft>
                <a:spcPts val="750"/>
              </a:spcAft>
            </a:pPr>
            <a:r>
              <a:rPr lang="en-US" sz="2000" dirty="0" smtClean="0">
                <a:solidFill>
                  <a:srgbClr val="000000"/>
                </a:solidFill>
                <a:effectLst/>
                <a:latin typeface="inherit"/>
                <a:ea typeface="Calibri" panose="020F0502020204030204" pitchFamily="34" charset="0"/>
                <a:cs typeface="Arial" panose="020B0604020202020204" pitchFamily="34" charset="0"/>
              </a:rPr>
              <a:t>La region de Asia- </a:t>
            </a:r>
            <a:r>
              <a:rPr lang="en-US" sz="2000" dirty="0" err="1" smtClean="0">
                <a:solidFill>
                  <a:srgbClr val="000000"/>
                </a:solidFill>
                <a:effectLst/>
                <a:latin typeface="inherit"/>
                <a:ea typeface="Calibri" panose="020F0502020204030204" pitchFamily="34" charset="0"/>
                <a:cs typeface="Arial" panose="020B0604020202020204" pitchFamily="34" charset="0"/>
              </a:rPr>
              <a:t>Pacifico</a:t>
            </a:r>
            <a:r>
              <a:rPr lang="en-US" sz="2000" dirty="0" smtClean="0">
                <a:solidFill>
                  <a:srgbClr val="000000"/>
                </a:solidFill>
                <a:effectLst/>
                <a:latin typeface="inherit"/>
                <a:ea typeface="Calibri" panose="020F0502020204030204" pitchFamily="34" charset="0"/>
                <a:cs typeface="Arial" panose="020B0604020202020204" pitchFamily="34" charset="0"/>
              </a:rPr>
              <a:t>, a </a:t>
            </a:r>
            <a:r>
              <a:rPr lang="en-US" sz="2000" dirty="0" err="1" smtClean="0">
                <a:solidFill>
                  <a:srgbClr val="000000"/>
                </a:solidFill>
                <a:effectLst/>
                <a:latin typeface="inherit"/>
                <a:ea typeface="Calibri" panose="020F0502020204030204" pitchFamily="34" charset="0"/>
                <a:cs typeface="Arial" panose="020B0604020202020204" pitchFamily="34" charset="0"/>
              </a:rPr>
              <a:t>sido</a:t>
            </a:r>
            <a:r>
              <a:rPr lang="en-US" sz="2000" dirty="0" smtClean="0">
                <a:solidFill>
                  <a:srgbClr val="000000"/>
                </a:solidFill>
                <a:effectLst/>
                <a:latin typeface="inherit"/>
                <a:ea typeface="Calibri" panose="020F0502020204030204" pitchFamily="34" charset="0"/>
                <a:cs typeface="Arial" panose="020B0604020202020204" pitchFamily="34" charset="0"/>
              </a:rPr>
              <a:t> </a:t>
            </a:r>
            <a:r>
              <a:rPr lang="en-US" sz="2000" dirty="0" err="1" smtClean="0">
                <a:solidFill>
                  <a:srgbClr val="000000"/>
                </a:solidFill>
                <a:effectLst/>
                <a:latin typeface="inherit"/>
                <a:ea typeface="Calibri" panose="020F0502020204030204" pitchFamily="34" charset="0"/>
                <a:cs typeface="Arial" panose="020B0604020202020204" pitchFamily="34" charset="0"/>
              </a:rPr>
              <a:t>desde</a:t>
            </a:r>
            <a:r>
              <a:rPr lang="en-US" sz="2000" dirty="0" smtClean="0">
                <a:solidFill>
                  <a:srgbClr val="000000"/>
                </a:solidFill>
                <a:effectLst/>
                <a:latin typeface="inherit"/>
                <a:ea typeface="Calibri" panose="020F0502020204030204" pitchFamily="34" charset="0"/>
                <a:cs typeface="Arial" panose="020B0604020202020204" pitchFamily="34" charset="0"/>
              </a:rPr>
              <a:t> 1985 la </a:t>
            </a:r>
            <a:r>
              <a:rPr lang="en-US" sz="2000" dirty="0" err="1" smtClean="0">
                <a:solidFill>
                  <a:srgbClr val="000000"/>
                </a:solidFill>
                <a:effectLst/>
                <a:latin typeface="inherit"/>
                <a:ea typeface="Calibri" panose="020F0502020204030204" pitchFamily="34" charset="0"/>
                <a:cs typeface="Arial" panose="020B0604020202020204" pitchFamily="34" charset="0"/>
              </a:rPr>
              <a:t>zona</a:t>
            </a:r>
            <a:r>
              <a:rPr lang="en-US" sz="2000" dirty="0" smtClean="0">
                <a:solidFill>
                  <a:srgbClr val="000000"/>
                </a:solidFill>
                <a:effectLst/>
                <a:latin typeface="inherit"/>
                <a:ea typeface="Calibri" panose="020F0502020204030204" pitchFamily="34" charset="0"/>
                <a:cs typeface="Arial" panose="020B0604020202020204" pitchFamily="34" charset="0"/>
              </a:rPr>
              <a:t> </a:t>
            </a:r>
            <a:r>
              <a:rPr lang="en-US" sz="2000" dirty="0" err="1" smtClean="0">
                <a:solidFill>
                  <a:srgbClr val="000000"/>
                </a:solidFill>
                <a:effectLst/>
                <a:latin typeface="inherit"/>
                <a:ea typeface="Calibri" panose="020F0502020204030204" pitchFamily="34" charset="0"/>
                <a:cs typeface="Arial" panose="020B0604020202020204" pitchFamily="34" charset="0"/>
              </a:rPr>
              <a:t>economica</a:t>
            </a:r>
            <a:r>
              <a:rPr lang="en-US" sz="2000" dirty="0" smtClean="0">
                <a:solidFill>
                  <a:srgbClr val="000000"/>
                </a:solidFill>
                <a:effectLst/>
                <a:latin typeface="inherit"/>
                <a:ea typeface="Calibri" panose="020F0502020204030204" pitchFamily="34" charset="0"/>
                <a:cs typeface="Arial" panose="020B0604020202020204" pitchFamily="34" charset="0"/>
              </a:rPr>
              <a:t> mas </a:t>
            </a:r>
            <a:r>
              <a:rPr lang="en-US" sz="2000" dirty="0" err="1" smtClean="0">
                <a:solidFill>
                  <a:srgbClr val="000000"/>
                </a:solidFill>
                <a:effectLst/>
                <a:latin typeface="inherit"/>
                <a:ea typeface="Calibri" panose="020F0502020204030204" pitchFamily="34" charset="0"/>
                <a:cs typeface="Arial" panose="020B0604020202020204" pitchFamily="34" charset="0"/>
              </a:rPr>
              <a:t>dinamica</a:t>
            </a:r>
            <a:r>
              <a:rPr lang="en-US" sz="2000" dirty="0" smtClean="0">
                <a:solidFill>
                  <a:srgbClr val="000000"/>
                </a:solidFill>
                <a:effectLst/>
                <a:latin typeface="inherit"/>
                <a:ea typeface="Calibri" panose="020F0502020204030204" pitchFamily="34" charset="0"/>
                <a:cs typeface="Arial" panose="020B0604020202020204" pitchFamily="34" charset="0"/>
              </a:rPr>
              <a:t> en el </a:t>
            </a:r>
            <a:r>
              <a:rPr lang="en-US" sz="2000" dirty="0" err="1" smtClean="0">
                <a:solidFill>
                  <a:srgbClr val="000000"/>
                </a:solidFill>
                <a:effectLst/>
                <a:latin typeface="inherit"/>
                <a:ea typeface="Calibri" panose="020F0502020204030204" pitchFamily="34" charset="0"/>
                <a:cs typeface="Arial" panose="020B0604020202020204" pitchFamily="34" charset="0"/>
              </a:rPr>
              <a:t>intercambio</a:t>
            </a:r>
            <a:r>
              <a:rPr lang="en-US" sz="2000" dirty="0" smtClean="0">
                <a:solidFill>
                  <a:srgbClr val="000000"/>
                </a:solidFill>
                <a:effectLst/>
                <a:latin typeface="inherit"/>
                <a:ea typeface="Calibri" panose="020F0502020204030204" pitchFamily="34" charset="0"/>
                <a:cs typeface="Arial" panose="020B0604020202020204" pitchFamily="34" charset="0"/>
              </a:rPr>
              <a:t> commercial de Chile. </a:t>
            </a:r>
            <a:r>
              <a:rPr lang="en-US" sz="2000" dirty="0" err="1" smtClean="0">
                <a:solidFill>
                  <a:srgbClr val="000000"/>
                </a:solidFill>
                <a:effectLst/>
                <a:latin typeface="inherit"/>
                <a:ea typeface="Calibri" panose="020F0502020204030204" pitchFamily="34" charset="0"/>
                <a:cs typeface="Arial" panose="020B0604020202020204" pitchFamily="34" charset="0"/>
              </a:rPr>
              <a:t>Por</a:t>
            </a:r>
            <a:r>
              <a:rPr lang="en-US" sz="2000" dirty="0" smtClean="0">
                <a:solidFill>
                  <a:srgbClr val="000000"/>
                </a:solidFill>
                <a:effectLst/>
                <a:latin typeface="inherit"/>
                <a:ea typeface="Calibri" panose="020F0502020204030204" pitchFamily="34" charset="0"/>
                <a:cs typeface="Arial" panose="020B0604020202020204" pitchFamily="34" charset="0"/>
              </a:rPr>
              <a:t> </a:t>
            </a:r>
            <a:r>
              <a:rPr lang="en-US" sz="2000" dirty="0" err="1" smtClean="0">
                <a:solidFill>
                  <a:srgbClr val="000000"/>
                </a:solidFill>
                <a:effectLst/>
                <a:latin typeface="inherit"/>
                <a:ea typeface="Calibri" panose="020F0502020204030204" pitchFamily="34" charset="0"/>
                <a:cs typeface="Arial" panose="020B0604020202020204" pitchFamily="34" charset="0"/>
              </a:rPr>
              <a:t>esta</a:t>
            </a:r>
            <a:r>
              <a:rPr lang="en-US" sz="2000" dirty="0" smtClean="0">
                <a:solidFill>
                  <a:srgbClr val="000000"/>
                </a:solidFill>
                <a:effectLst/>
                <a:latin typeface="inherit"/>
                <a:ea typeface="Calibri" panose="020F0502020204030204" pitchFamily="34" charset="0"/>
                <a:cs typeface="Arial" panose="020B0604020202020204" pitchFamily="34" charset="0"/>
              </a:rPr>
              <a:t> </a:t>
            </a:r>
            <a:r>
              <a:rPr lang="en-US" sz="2000" dirty="0" err="1" smtClean="0">
                <a:solidFill>
                  <a:srgbClr val="000000"/>
                </a:solidFill>
                <a:effectLst/>
                <a:latin typeface="inherit"/>
                <a:ea typeface="Calibri" panose="020F0502020204030204" pitchFamily="34" charset="0"/>
                <a:cs typeface="Arial" panose="020B0604020202020204" pitchFamily="34" charset="0"/>
              </a:rPr>
              <a:t>misma</a:t>
            </a:r>
            <a:r>
              <a:rPr lang="en-US" sz="2000" dirty="0" smtClean="0">
                <a:solidFill>
                  <a:srgbClr val="000000"/>
                </a:solidFill>
                <a:effectLst/>
                <a:latin typeface="inherit"/>
                <a:ea typeface="Calibri" panose="020F0502020204030204" pitchFamily="34" charset="0"/>
                <a:cs typeface="Arial" panose="020B0604020202020204" pitchFamily="34" charset="0"/>
              </a:rPr>
              <a:t> </a:t>
            </a:r>
            <a:r>
              <a:rPr lang="en-US" sz="2000" dirty="0" err="1" smtClean="0">
                <a:solidFill>
                  <a:srgbClr val="000000"/>
                </a:solidFill>
                <a:effectLst/>
                <a:latin typeface="inherit"/>
                <a:ea typeface="Calibri" panose="020F0502020204030204" pitchFamily="34" charset="0"/>
                <a:cs typeface="Arial" panose="020B0604020202020204" pitchFamily="34" charset="0"/>
              </a:rPr>
              <a:t>razon</a:t>
            </a:r>
            <a:r>
              <a:rPr lang="en-US" sz="2000" dirty="0" smtClean="0">
                <a:solidFill>
                  <a:srgbClr val="000000"/>
                </a:solidFill>
                <a:effectLst/>
                <a:latin typeface="inherit"/>
                <a:ea typeface="Calibri" panose="020F0502020204030204" pitchFamily="34" charset="0"/>
                <a:cs typeface="Arial" panose="020B0604020202020204" pitchFamily="34" charset="0"/>
              </a:rPr>
              <a:t> el </a:t>
            </a:r>
            <a:r>
              <a:rPr lang="en-US" sz="2000" dirty="0" err="1" smtClean="0">
                <a:solidFill>
                  <a:srgbClr val="000000"/>
                </a:solidFill>
                <a:effectLst/>
                <a:latin typeface="inherit"/>
                <a:ea typeface="Calibri" panose="020F0502020204030204" pitchFamily="34" charset="0"/>
                <a:cs typeface="Arial" panose="020B0604020202020204" pitchFamily="34" charset="0"/>
              </a:rPr>
              <a:t>pais</a:t>
            </a:r>
            <a:r>
              <a:rPr lang="en-US" sz="2000" dirty="0" smtClean="0">
                <a:solidFill>
                  <a:srgbClr val="000000"/>
                </a:solidFill>
                <a:effectLst/>
                <a:latin typeface="inherit"/>
                <a:ea typeface="Calibri" panose="020F0502020204030204" pitchFamily="34" charset="0"/>
                <a:cs typeface="Arial" panose="020B0604020202020204" pitchFamily="34" charset="0"/>
              </a:rPr>
              <a:t> forma parte del </a:t>
            </a:r>
            <a:r>
              <a:rPr lang="en-US" sz="2000" dirty="0" err="1" smtClean="0">
                <a:solidFill>
                  <a:srgbClr val="000000"/>
                </a:solidFill>
                <a:effectLst/>
                <a:latin typeface="inherit"/>
                <a:ea typeface="Calibri" panose="020F0502020204030204" pitchFamily="34" charset="0"/>
                <a:cs typeface="Arial" panose="020B0604020202020204" pitchFamily="34" charset="0"/>
              </a:rPr>
              <a:t>Foro</a:t>
            </a:r>
            <a:r>
              <a:rPr lang="en-US" sz="2000" dirty="0" smtClean="0">
                <a:solidFill>
                  <a:srgbClr val="000000"/>
                </a:solidFill>
                <a:effectLst/>
                <a:latin typeface="inherit"/>
                <a:ea typeface="Calibri" panose="020F0502020204030204" pitchFamily="34" charset="0"/>
                <a:cs typeface="Arial" panose="020B0604020202020204" pitchFamily="34" charset="0"/>
              </a:rPr>
              <a:t> de </a:t>
            </a:r>
            <a:r>
              <a:rPr lang="en-US" sz="2000" dirty="0" err="1" smtClean="0">
                <a:solidFill>
                  <a:srgbClr val="000000"/>
                </a:solidFill>
                <a:effectLst/>
                <a:latin typeface="inherit"/>
                <a:ea typeface="Calibri" panose="020F0502020204030204" pitchFamily="34" charset="0"/>
                <a:cs typeface="Arial" panose="020B0604020202020204" pitchFamily="34" charset="0"/>
              </a:rPr>
              <a:t>Cooperacion</a:t>
            </a:r>
            <a:r>
              <a:rPr lang="en-US" sz="2000" dirty="0" smtClean="0">
                <a:solidFill>
                  <a:srgbClr val="000000"/>
                </a:solidFill>
                <a:effectLst/>
                <a:latin typeface="inherit"/>
                <a:ea typeface="Calibri" panose="020F0502020204030204" pitchFamily="34" charset="0"/>
                <a:cs typeface="Arial" panose="020B0604020202020204" pitchFamily="34" charset="0"/>
              </a:rPr>
              <a:t> </a:t>
            </a:r>
            <a:r>
              <a:rPr lang="en-US" sz="2000" dirty="0" err="1" smtClean="0">
                <a:solidFill>
                  <a:srgbClr val="000000"/>
                </a:solidFill>
                <a:effectLst/>
                <a:latin typeface="inherit"/>
                <a:ea typeface="Calibri" panose="020F0502020204030204" pitchFamily="34" charset="0"/>
                <a:cs typeface="Arial" panose="020B0604020202020204" pitchFamily="34" charset="0"/>
              </a:rPr>
              <a:t>Economica</a:t>
            </a:r>
            <a:r>
              <a:rPr lang="en-US" sz="2000" dirty="0" smtClean="0">
                <a:solidFill>
                  <a:srgbClr val="000000"/>
                </a:solidFill>
                <a:effectLst/>
                <a:latin typeface="inherit"/>
                <a:ea typeface="Calibri" panose="020F0502020204030204" pitchFamily="34" charset="0"/>
                <a:cs typeface="Arial" panose="020B0604020202020204" pitchFamily="34" charset="0"/>
              </a:rPr>
              <a:t> del Asia </a:t>
            </a:r>
            <a:r>
              <a:rPr lang="en-US" sz="2000" dirty="0" err="1" smtClean="0">
                <a:solidFill>
                  <a:srgbClr val="000000"/>
                </a:solidFill>
                <a:effectLst/>
                <a:latin typeface="inherit"/>
                <a:ea typeface="Calibri" panose="020F0502020204030204" pitchFamily="34" charset="0"/>
                <a:cs typeface="Arial" panose="020B0604020202020204" pitchFamily="34" charset="0"/>
              </a:rPr>
              <a:t>Pacifico</a:t>
            </a:r>
            <a:r>
              <a:rPr lang="en-US" sz="2000" dirty="0">
                <a:solidFill>
                  <a:srgbClr val="000000"/>
                </a:solidFill>
                <a:latin typeface="inherit"/>
                <a:ea typeface="Calibri" panose="020F0502020204030204" pitchFamily="34" charset="0"/>
                <a:cs typeface="Arial" panose="020B0604020202020204" pitchFamily="34" charset="0"/>
              </a:rPr>
              <a:t> </a:t>
            </a:r>
            <a:r>
              <a:rPr lang="en-US" sz="2000" dirty="0" smtClean="0">
                <a:solidFill>
                  <a:srgbClr val="000000"/>
                </a:solidFill>
                <a:latin typeface="inherit"/>
                <a:ea typeface="Calibri" panose="020F0502020204030204" pitchFamily="34" charset="0"/>
                <a:cs typeface="Arial" panose="020B0604020202020204" pitchFamily="34" charset="0"/>
              </a:rPr>
              <a:t>(APEC)</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Marcador de contenido 2"/>
          <p:cNvSpPr txBox="1">
            <a:spLocks/>
          </p:cNvSpPr>
          <p:nvPr/>
        </p:nvSpPr>
        <p:spPr>
          <a:xfrm>
            <a:off x="6334260" y="400207"/>
            <a:ext cx="5190186" cy="2466396"/>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MX" dirty="0" smtClean="0">
                <a:solidFill>
                  <a:schemeClr val="tx1"/>
                </a:solidFill>
              </a:rPr>
              <a:t>Durante el </a:t>
            </a:r>
            <a:r>
              <a:rPr lang="es-ES" dirty="0" smtClean="0">
                <a:solidFill>
                  <a:schemeClr val="tx1"/>
                </a:solidFill>
              </a:rPr>
              <a:t>año</a:t>
            </a:r>
            <a:r>
              <a:rPr lang="es-MX" dirty="0" smtClean="0">
                <a:solidFill>
                  <a:schemeClr val="tx1"/>
                </a:solidFill>
              </a:rPr>
              <a:t> 2004 se firmaron los acuerdos comerciales  entre Chile y la  </a:t>
            </a:r>
            <a:r>
              <a:rPr lang="es-MX" dirty="0" err="1" smtClean="0">
                <a:solidFill>
                  <a:schemeClr val="tx1"/>
                </a:solidFill>
              </a:rPr>
              <a:t>Union</a:t>
            </a:r>
            <a:r>
              <a:rPr lang="es-MX" dirty="0" smtClean="0">
                <a:solidFill>
                  <a:schemeClr val="tx1"/>
                </a:solidFill>
              </a:rPr>
              <a:t> Europea. </a:t>
            </a:r>
            <a:r>
              <a:rPr lang="es-MX" dirty="0" err="1" smtClean="0">
                <a:solidFill>
                  <a:schemeClr val="tx1"/>
                </a:solidFill>
              </a:rPr>
              <a:t>Asi</a:t>
            </a:r>
            <a:r>
              <a:rPr lang="es-MX" dirty="0" smtClean="0">
                <a:solidFill>
                  <a:schemeClr val="tx1"/>
                </a:solidFill>
              </a:rPr>
              <a:t> mismo en el mismo periodo las autoridades chilenas han gestionado y firmado con el gobierno estadounidense el Tratado de Libre Comercio.</a:t>
            </a:r>
          </a:p>
          <a:p>
            <a:pPr algn="just"/>
            <a:endParaRPr lang="es-MX" sz="2000" dirty="0"/>
          </a:p>
          <a:p>
            <a:pPr algn="just"/>
            <a:endParaRPr lang="es-MX" sz="2000" dirty="0"/>
          </a:p>
          <a:p>
            <a:pPr algn="just"/>
            <a:endParaRPr lang="es-MX" sz="2000" dirty="0"/>
          </a:p>
        </p:txBody>
      </p:sp>
      <p:pic>
        <p:nvPicPr>
          <p:cNvPr id="1028" name="Picture 4" descr="3. Tratados de Libre Comercio suscritos por Chile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2688" y="2498501"/>
            <a:ext cx="3685624" cy="20731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r qué firmar más TLC no nos llevará al desarrollo - El Mostrad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2589" y="4736518"/>
            <a:ext cx="3437228" cy="1933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barn(inVertical)">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barn(inVertical)">
                                      <p:cBhvr>
                                        <p:cTn id="3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1"/>
          </p:nvPr>
        </p:nvSpPr>
        <p:spPr>
          <a:xfrm>
            <a:off x="553792" y="96501"/>
            <a:ext cx="5679583" cy="2608062"/>
          </a:xfrm>
        </p:spPr>
        <p:txBody>
          <a:bodyPr>
            <a:noAutofit/>
          </a:bodyPr>
          <a:lstStyle/>
          <a:p>
            <a:pPr algn="just"/>
            <a:r>
              <a:rPr lang="es-MX" sz="2000" b="1" dirty="0" smtClean="0">
                <a:solidFill>
                  <a:schemeClr val="accent4">
                    <a:lumMod val="75000"/>
                  </a:schemeClr>
                </a:solidFill>
                <a:effectLst>
                  <a:outerShdw blurRad="38100" dist="38100" dir="2700000" algn="tl">
                    <a:srgbClr val="000000">
                      <a:alpha val="43137"/>
                    </a:srgbClr>
                  </a:outerShdw>
                </a:effectLst>
              </a:rPr>
              <a:t>IMPORTACIONES Y EXPORTACIONES</a:t>
            </a:r>
            <a:endParaRPr lang="es-MX" sz="2000" b="1" dirty="0">
              <a:solidFill>
                <a:schemeClr val="accent4">
                  <a:lumMod val="75000"/>
                </a:schemeClr>
              </a:solidFill>
              <a:effectLst>
                <a:outerShdw blurRad="38100" dist="38100" dir="2700000" algn="tl">
                  <a:srgbClr val="000000">
                    <a:alpha val="43137"/>
                  </a:srgbClr>
                </a:outerShdw>
              </a:effectLst>
            </a:endParaRPr>
          </a:p>
          <a:p>
            <a:pPr marL="0" indent="0" algn="just">
              <a:buNone/>
            </a:pPr>
            <a:endParaRPr lang="es-MX" dirty="0">
              <a:solidFill>
                <a:schemeClr val="accent4">
                  <a:lumMod val="75000"/>
                </a:schemeClr>
              </a:solidFill>
            </a:endParaRPr>
          </a:p>
        </p:txBody>
      </p:sp>
      <p:sp>
        <p:nvSpPr>
          <p:cNvPr id="8" name="Rectángulo 7"/>
          <p:cNvSpPr/>
          <p:nvPr/>
        </p:nvSpPr>
        <p:spPr>
          <a:xfrm>
            <a:off x="345583" y="695458"/>
            <a:ext cx="6096000" cy="6247864"/>
          </a:xfrm>
          <a:prstGeom prst="rect">
            <a:avLst/>
          </a:prstGeom>
        </p:spPr>
        <p:txBody>
          <a:bodyPr>
            <a:spAutoFit/>
          </a:bodyPr>
          <a:lstStyle/>
          <a:p>
            <a:pPr algn="just"/>
            <a:r>
              <a:rPr lang="es-MX" sz="2000" dirty="0" smtClean="0"/>
              <a:t>El régimen de </a:t>
            </a:r>
            <a:r>
              <a:rPr lang="es-MX" sz="2000" b="1" u="sng" dirty="0" smtClean="0">
                <a:effectLst>
                  <a:outerShdw blurRad="38100" dist="38100" dir="2700000" algn="tl">
                    <a:srgbClr val="000000">
                      <a:alpha val="43137"/>
                    </a:srgbClr>
                  </a:outerShdw>
                </a:effectLst>
              </a:rPr>
              <a:t>Importaciones de Chile, </a:t>
            </a:r>
            <a:r>
              <a:rPr lang="es-MX" sz="2000" dirty="0" smtClean="0"/>
              <a:t>contempla la libertad de toda persona </a:t>
            </a:r>
            <a:r>
              <a:rPr lang="es-MX" sz="2000" dirty="0" err="1" smtClean="0"/>
              <a:t>juridica</a:t>
            </a:r>
            <a:r>
              <a:rPr lang="es-MX" sz="2000" dirty="0" smtClean="0"/>
              <a:t> </a:t>
            </a:r>
            <a:r>
              <a:rPr lang="es-MX" sz="2000" dirty="0" smtClean="0"/>
              <a:t>o natural para importar bienes al país, principio consagrada en la ley </a:t>
            </a:r>
            <a:r>
              <a:rPr lang="es-MX" sz="2000" dirty="0" err="1" smtClean="0"/>
              <a:t>organica</a:t>
            </a:r>
            <a:r>
              <a:rPr lang="es-MX" sz="2000" dirty="0"/>
              <a:t> </a:t>
            </a:r>
            <a:r>
              <a:rPr lang="es-MX" sz="2000" dirty="0" smtClean="0"/>
              <a:t>constitucional del banco central en su articulo 88; sin embargo la excepción la constituyen productos que pueden ser peligrosos para la seguridad sanitaria y fitosanitarias, y especies amenazadas de flora y fauna silvestre.</a:t>
            </a:r>
          </a:p>
          <a:p>
            <a:pPr algn="just"/>
            <a:endParaRPr lang="es-MX" sz="2000" dirty="0" smtClean="0"/>
          </a:p>
          <a:p>
            <a:pPr algn="just"/>
            <a:r>
              <a:rPr lang="en-US" sz="2000" dirty="0" smtClean="0"/>
              <a:t>Las </a:t>
            </a:r>
            <a:r>
              <a:rPr lang="en-US" sz="2000" dirty="0" err="1" smtClean="0"/>
              <a:t>importaciones</a:t>
            </a:r>
            <a:r>
              <a:rPr lang="en-US" sz="2000" dirty="0" smtClean="0"/>
              <a:t> en Chile no </a:t>
            </a:r>
            <a:r>
              <a:rPr lang="en-US" sz="2000" dirty="0" err="1" smtClean="0"/>
              <a:t>requieren</a:t>
            </a:r>
            <a:r>
              <a:rPr lang="en-US" sz="2000" dirty="0" smtClean="0"/>
              <a:t> de </a:t>
            </a:r>
            <a:r>
              <a:rPr lang="en-US" sz="2000" dirty="0" err="1" smtClean="0"/>
              <a:t>ningun</a:t>
            </a:r>
            <a:r>
              <a:rPr lang="en-US" sz="2000" dirty="0" smtClean="0"/>
              <a:t> document </a:t>
            </a:r>
            <a:r>
              <a:rPr lang="en-US" sz="2000" dirty="0" err="1" smtClean="0"/>
              <a:t>que</a:t>
            </a:r>
            <a:r>
              <a:rPr lang="en-US" sz="2000" dirty="0" smtClean="0"/>
              <a:t> </a:t>
            </a:r>
            <a:r>
              <a:rPr lang="en-US" sz="2000" dirty="0" err="1" smtClean="0"/>
              <a:t>posea</a:t>
            </a:r>
            <a:r>
              <a:rPr lang="en-US" sz="2000" dirty="0" smtClean="0"/>
              <a:t> </a:t>
            </a:r>
            <a:r>
              <a:rPr lang="en-US" sz="2000" dirty="0" err="1" smtClean="0"/>
              <a:t>las</a:t>
            </a:r>
            <a:r>
              <a:rPr lang="en-US" sz="2000" dirty="0" smtClean="0"/>
              <a:t> </a:t>
            </a:r>
            <a:r>
              <a:rPr lang="en-US" sz="2000" dirty="0" err="1" smtClean="0"/>
              <a:t>caracteristicas</a:t>
            </a:r>
            <a:r>
              <a:rPr lang="en-US" sz="2000" dirty="0" smtClean="0"/>
              <a:t> de </a:t>
            </a:r>
            <a:r>
              <a:rPr lang="en-US" sz="2000" dirty="0" err="1" smtClean="0"/>
              <a:t>licencia</a:t>
            </a:r>
            <a:r>
              <a:rPr lang="en-US" sz="2000" dirty="0" smtClean="0"/>
              <a:t> de </a:t>
            </a:r>
            <a:r>
              <a:rPr lang="en-US" sz="2000" dirty="0" err="1" smtClean="0"/>
              <a:t>importacion</a:t>
            </a:r>
            <a:r>
              <a:rPr lang="en-US" sz="2000" dirty="0" smtClean="0"/>
              <a:t>, </a:t>
            </a:r>
            <a:r>
              <a:rPr lang="en-US" sz="2000" dirty="0" err="1" smtClean="0"/>
              <a:t>ni</a:t>
            </a:r>
            <a:r>
              <a:rPr lang="en-US" sz="2000" dirty="0" smtClean="0"/>
              <a:t> </a:t>
            </a:r>
            <a:r>
              <a:rPr lang="en-US" sz="2000" dirty="0" err="1" smtClean="0"/>
              <a:t>tampoco</a:t>
            </a:r>
            <a:r>
              <a:rPr lang="en-US" sz="2000" dirty="0" smtClean="0"/>
              <a:t> se </a:t>
            </a:r>
            <a:r>
              <a:rPr lang="en-US" sz="2000" dirty="0" err="1" smtClean="0"/>
              <a:t>aplican</a:t>
            </a:r>
            <a:r>
              <a:rPr lang="en-US" sz="2000" dirty="0" smtClean="0"/>
              <a:t> </a:t>
            </a:r>
            <a:r>
              <a:rPr lang="en-US" sz="2000" dirty="0" err="1" smtClean="0"/>
              <a:t>cuotas</a:t>
            </a:r>
            <a:r>
              <a:rPr lang="en-US" sz="2000" dirty="0" smtClean="0"/>
              <a:t>, </a:t>
            </a:r>
            <a:r>
              <a:rPr lang="en-US" sz="2000" dirty="0" err="1" smtClean="0"/>
              <a:t>cupos</a:t>
            </a:r>
            <a:r>
              <a:rPr lang="en-US" sz="2000" dirty="0" smtClean="0"/>
              <a:t> o contingents, </a:t>
            </a:r>
            <a:r>
              <a:rPr lang="en-US" sz="2000" dirty="0" err="1" smtClean="0"/>
              <a:t>pues</a:t>
            </a:r>
            <a:r>
              <a:rPr lang="en-US" sz="2000" dirty="0" smtClean="0"/>
              <a:t> </a:t>
            </a:r>
            <a:r>
              <a:rPr lang="en-US" sz="2000" dirty="0" err="1" smtClean="0"/>
              <a:t>esta</a:t>
            </a:r>
            <a:r>
              <a:rPr lang="en-US" sz="2000" dirty="0" smtClean="0"/>
              <a:t> </a:t>
            </a:r>
            <a:r>
              <a:rPr lang="en-US" sz="2000" dirty="0" err="1" smtClean="0"/>
              <a:t>prohibido</a:t>
            </a:r>
            <a:r>
              <a:rPr lang="en-US" sz="2000" dirty="0" smtClean="0"/>
              <a:t> </a:t>
            </a:r>
            <a:r>
              <a:rPr lang="en-US" sz="2000" dirty="0" err="1" smtClean="0"/>
              <a:t>explicitamente</a:t>
            </a:r>
            <a:r>
              <a:rPr lang="en-US" sz="2000" dirty="0" smtClean="0"/>
              <a:t> en la ley </a:t>
            </a:r>
            <a:r>
              <a:rPr lang="en-US" sz="2000" dirty="0" err="1" smtClean="0"/>
              <a:t>organica</a:t>
            </a:r>
            <a:r>
              <a:rPr lang="en-US" sz="2000" dirty="0" smtClean="0"/>
              <a:t> </a:t>
            </a:r>
            <a:r>
              <a:rPr lang="en-US" sz="2000" dirty="0" err="1" smtClean="0"/>
              <a:t>constitucional</a:t>
            </a:r>
            <a:r>
              <a:rPr lang="en-US" sz="2000" dirty="0" smtClean="0"/>
              <a:t>. </a:t>
            </a:r>
            <a:r>
              <a:rPr lang="en-US" sz="2000" dirty="0" err="1" smtClean="0"/>
              <a:t>Ademas</a:t>
            </a:r>
            <a:r>
              <a:rPr lang="en-US" sz="2000" dirty="0" smtClean="0"/>
              <a:t> </a:t>
            </a:r>
            <a:r>
              <a:rPr lang="en-US" sz="2000" dirty="0" err="1" smtClean="0"/>
              <a:t>como</a:t>
            </a:r>
            <a:r>
              <a:rPr lang="en-US" sz="2000" dirty="0" smtClean="0"/>
              <a:t> se </a:t>
            </a:r>
            <a:r>
              <a:rPr lang="en-US" sz="2000" dirty="0" err="1" smtClean="0"/>
              <a:t>prohibe</a:t>
            </a:r>
            <a:r>
              <a:rPr lang="en-US" sz="2000" dirty="0" smtClean="0"/>
              <a:t> la </a:t>
            </a:r>
            <a:r>
              <a:rPr lang="en-US" sz="2000" dirty="0" err="1" smtClean="0"/>
              <a:t>existencia</a:t>
            </a:r>
            <a:r>
              <a:rPr lang="en-US" sz="2000" dirty="0" smtClean="0"/>
              <a:t> de </a:t>
            </a:r>
            <a:r>
              <a:rPr lang="en-US" sz="2000" dirty="0" err="1" smtClean="0"/>
              <a:t>cualquier</a:t>
            </a:r>
            <a:r>
              <a:rPr lang="en-US" sz="2000" dirty="0" smtClean="0"/>
              <a:t> </a:t>
            </a:r>
            <a:r>
              <a:rPr lang="en-US" sz="2000" dirty="0" err="1" smtClean="0"/>
              <a:t>actividad</a:t>
            </a:r>
            <a:r>
              <a:rPr lang="en-US" sz="2000" dirty="0" smtClean="0"/>
              <a:t> </a:t>
            </a:r>
            <a:r>
              <a:rPr lang="en-US" sz="2000" dirty="0" err="1" smtClean="0"/>
              <a:t>contraria</a:t>
            </a:r>
            <a:r>
              <a:rPr lang="en-US" sz="2000" dirty="0" smtClean="0"/>
              <a:t> a la </a:t>
            </a:r>
            <a:r>
              <a:rPr lang="en-US" sz="2000" dirty="0" err="1" smtClean="0"/>
              <a:t>competencia</a:t>
            </a:r>
            <a:r>
              <a:rPr lang="en-US" sz="2000" dirty="0" smtClean="0"/>
              <a:t> “no </a:t>
            </a:r>
            <a:r>
              <a:rPr lang="en-US" sz="2000" dirty="0" err="1" smtClean="0"/>
              <a:t>existe</a:t>
            </a:r>
            <a:r>
              <a:rPr lang="en-US" sz="2000" dirty="0" smtClean="0"/>
              <a:t> </a:t>
            </a:r>
            <a:r>
              <a:rPr lang="en-US" sz="2000" dirty="0" err="1" smtClean="0"/>
              <a:t>ningun</a:t>
            </a:r>
            <a:r>
              <a:rPr lang="en-US" sz="2000" dirty="0" smtClean="0"/>
              <a:t> </a:t>
            </a:r>
            <a:r>
              <a:rPr lang="en-US" sz="2000" dirty="0" err="1" smtClean="0"/>
              <a:t>monopolio</a:t>
            </a:r>
            <a:r>
              <a:rPr lang="en-US" sz="2000" dirty="0" smtClean="0"/>
              <a:t> de </a:t>
            </a:r>
            <a:r>
              <a:rPr lang="en-US" sz="2000" dirty="0" err="1" smtClean="0"/>
              <a:t>importacion</a:t>
            </a:r>
            <a:r>
              <a:rPr lang="en-US" sz="2000" dirty="0" smtClean="0"/>
              <a:t>”</a:t>
            </a:r>
            <a:endParaRPr lang="es-MX" sz="2000" dirty="0" smtClean="0"/>
          </a:p>
          <a:p>
            <a:pPr algn="just"/>
            <a:endParaRPr lang="es-MX" sz="2000" dirty="0"/>
          </a:p>
        </p:txBody>
      </p:sp>
      <p:pic>
        <p:nvPicPr>
          <p:cNvPr id="2052" name="Picture 4" descr="importaciones y exportaciones &quot;slideshar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048" y="233782"/>
            <a:ext cx="4481848" cy="2985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918101" y="3650113"/>
            <a:ext cx="5095741" cy="2031325"/>
          </a:xfrm>
          <a:prstGeom prst="rect">
            <a:avLst/>
          </a:prstGeom>
        </p:spPr>
        <p:txBody>
          <a:bodyPr wrap="square">
            <a:spAutoFit/>
          </a:bodyPr>
          <a:lstStyle/>
          <a:p>
            <a:pPr algn="just"/>
            <a:r>
              <a:rPr lang="es-MX" dirty="0">
                <a:solidFill>
                  <a:srgbClr val="222222"/>
                </a:solidFill>
                <a:latin typeface="arial" panose="020B0604020202020204" pitchFamily="34" charset="0"/>
              </a:rPr>
              <a:t>El </a:t>
            </a:r>
            <a:r>
              <a:rPr lang="es-MX" b="1" dirty="0">
                <a:solidFill>
                  <a:srgbClr val="222222"/>
                </a:solidFill>
                <a:latin typeface="arial" panose="020B0604020202020204" pitchFamily="34" charset="0"/>
              </a:rPr>
              <a:t>monopolio</a:t>
            </a:r>
            <a:r>
              <a:rPr lang="es-MX" dirty="0">
                <a:solidFill>
                  <a:srgbClr val="222222"/>
                </a:solidFill>
                <a:latin typeface="arial" panose="020B0604020202020204" pitchFamily="34" charset="0"/>
              </a:rPr>
              <a:t> es una estructura de mercado en donde existe un único oferente de un cierto bien o servicio, es decir, una sola empresa domina todo el mercado de oferta. Cuando existe </a:t>
            </a:r>
            <a:r>
              <a:rPr lang="es-MX" b="1" dirty="0">
                <a:solidFill>
                  <a:srgbClr val="222222"/>
                </a:solidFill>
                <a:latin typeface="arial" panose="020B0604020202020204" pitchFamily="34" charset="0"/>
              </a:rPr>
              <a:t>monopolio</a:t>
            </a:r>
            <a:r>
              <a:rPr lang="es-MX" dirty="0">
                <a:solidFill>
                  <a:srgbClr val="222222"/>
                </a:solidFill>
                <a:latin typeface="arial" panose="020B0604020202020204" pitchFamily="34" charset="0"/>
              </a:rPr>
              <a:t> en un mercado, solo hay una empresa capaz de ofrecer un producto o servicio que no cuenta con sustitutos cercanos.</a:t>
            </a:r>
            <a:endParaRPr lang="es-MX" dirty="0"/>
          </a:p>
        </p:txBody>
      </p:sp>
    </p:spTree>
    <p:extLst>
      <p:ext uri="{BB962C8B-B14F-4D97-AF65-F5344CB8AC3E}">
        <p14:creationId xmlns:p14="http://schemas.microsoft.com/office/powerpoint/2010/main" val="17391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barn(inVertical)">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6464264" y="4434607"/>
            <a:ext cx="5358542" cy="3157488"/>
          </a:xfrm>
        </p:spPr>
        <p:txBody>
          <a:bodyPr>
            <a:noAutofit/>
          </a:bodyPr>
          <a:lstStyle/>
          <a:p>
            <a:pPr algn="just"/>
            <a:r>
              <a:rPr lang="es-MX" b="1" u="sng" dirty="0" smtClean="0">
                <a:solidFill>
                  <a:schemeClr val="tx1"/>
                </a:solidFill>
                <a:effectLst>
                  <a:outerShdw blurRad="38100" dist="38100" dir="2700000" algn="tl">
                    <a:srgbClr val="000000">
                      <a:alpha val="43137"/>
                    </a:srgbClr>
                  </a:outerShdw>
                </a:effectLst>
              </a:rPr>
              <a:t>Exportaciones</a:t>
            </a:r>
            <a:r>
              <a:rPr lang="es-MX" sz="1600" dirty="0">
                <a:solidFill>
                  <a:schemeClr val="tx1"/>
                </a:solidFill>
              </a:rPr>
              <a:t/>
            </a:r>
            <a:br>
              <a:rPr lang="es-MX" sz="1600" dirty="0">
                <a:solidFill>
                  <a:schemeClr val="tx1"/>
                </a:solidFill>
              </a:rPr>
            </a:br>
            <a:r>
              <a:rPr lang="es-MX" sz="1600" dirty="0" smtClean="0">
                <a:solidFill>
                  <a:schemeClr val="tx1"/>
                </a:solidFill>
              </a:rPr>
              <a:t>Al igual que el régimen de las Importaciones, las Exportaciones también gozan de gran libertad. En este sentido no se utilizan en la exportación medidas tales como: precios </a:t>
            </a:r>
            <a:r>
              <a:rPr lang="es-MX" sz="1600" dirty="0" err="1" smtClean="0">
                <a:solidFill>
                  <a:schemeClr val="tx1"/>
                </a:solidFill>
              </a:rPr>
              <a:t>minimos</a:t>
            </a:r>
            <a:r>
              <a:rPr lang="es-MX" sz="1600" dirty="0" smtClean="0">
                <a:solidFill>
                  <a:schemeClr val="tx1"/>
                </a:solidFill>
              </a:rPr>
              <a:t>, licencias, cuotas, monopolios, restricciones voluntarias y prohibiciones. No existe ningún tipo de impuesto que afecte la exportación dado que el principio tributario chileno que indica que a los productos solo se les debe aplicar impuestos en su destino final. </a:t>
            </a:r>
            <a:br>
              <a:rPr lang="es-MX" sz="1600" dirty="0" smtClean="0">
                <a:solidFill>
                  <a:schemeClr val="tx1"/>
                </a:solidFill>
              </a:rPr>
            </a:br>
            <a:r>
              <a:rPr lang="es-MX" sz="1600" dirty="0" err="1" smtClean="0">
                <a:solidFill>
                  <a:schemeClr val="tx1"/>
                </a:solidFill>
              </a:rPr>
              <a:t>Ademas</a:t>
            </a:r>
            <a:r>
              <a:rPr lang="es-MX" sz="1600" dirty="0" smtClean="0">
                <a:solidFill>
                  <a:schemeClr val="tx1"/>
                </a:solidFill>
              </a:rPr>
              <a:t> no existe ningún esquema particular de financiamiento ni de subsidios para los exportadores, los que deben recurrir a los mercados normales y operaran según las reglas de la competencia con el fin de evitar el encarecimiento de los productos exportables como consecuencia de la carga impositiva que el gobierno de Chile aplica entre otras medidas </a:t>
            </a:r>
            <a:r>
              <a:rPr lang="es-MX" sz="1600" dirty="0" err="1" smtClean="0">
                <a:solidFill>
                  <a:schemeClr val="tx1"/>
                </a:solidFill>
              </a:rPr>
              <a:t>excencion</a:t>
            </a:r>
            <a:r>
              <a:rPr lang="es-MX" sz="1600" dirty="0" smtClean="0">
                <a:solidFill>
                  <a:schemeClr val="tx1"/>
                </a:solidFill>
              </a:rPr>
              <a:t> del pago de impuestos al Valor Agregado (IVA) y recuperación de los aranceles aduaneros.</a:t>
            </a:r>
            <a:br>
              <a:rPr lang="es-MX" sz="1600" dirty="0" smtClean="0">
                <a:solidFill>
                  <a:schemeClr val="tx1"/>
                </a:solidFill>
              </a:rPr>
            </a:br>
            <a:r>
              <a:rPr lang="es-MX" sz="1600" dirty="0" smtClean="0">
                <a:solidFill>
                  <a:schemeClr val="tx1"/>
                </a:solidFill>
              </a:rPr>
              <a:t>Uno de los agentes mas importantes en la promoción de las exportaciones chilenas es PROCHILE, organismo dependiente del Ministerio de Relaciones Exteriores que tiene como fin promover las exportaciones, incorporando nuevos productos, ingresando a nuevos mercados extranjero. </a:t>
            </a:r>
            <a:r>
              <a:rPr lang="es-MX" sz="1600" dirty="0" smtClean="0">
                <a:solidFill>
                  <a:schemeClr val="accent4">
                    <a:lumMod val="75000"/>
                  </a:schemeClr>
                </a:solidFill>
              </a:rPr>
              <a:t/>
            </a:r>
            <a:br>
              <a:rPr lang="es-MX" sz="1600" dirty="0" smtClean="0">
                <a:solidFill>
                  <a:schemeClr val="accent4">
                    <a:lumMod val="75000"/>
                  </a:schemeClr>
                </a:solidFill>
              </a:rPr>
            </a:br>
            <a:r>
              <a:rPr lang="es-MX" sz="1600" dirty="0" smtClean="0">
                <a:solidFill>
                  <a:schemeClr val="accent4">
                    <a:lumMod val="75000"/>
                  </a:schemeClr>
                </a:solidFill>
              </a:rPr>
              <a:t/>
            </a:r>
            <a:br>
              <a:rPr lang="es-MX" sz="1600" dirty="0" smtClean="0">
                <a:solidFill>
                  <a:schemeClr val="accent4">
                    <a:lumMod val="75000"/>
                  </a:schemeClr>
                </a:solidFill>
              </a:rPr>
            </a:br>
            <a:r>
              <a:rPr lang="es-MX" sz="1800" dirty="0"/>
              <a:t/>
            </a:r>
            <a:br>
              <a:rPr lang="es-MX" sz="1800" dirty="0"/>
            </a:br>
            <a:endParaRPr lang="es-MX" sz="1800" dirty="0"/>
          </a:p>
        </p:txBody>
      </p:sp>
      <p:sp>
        <p:nvSpPr>
          <p:cNvPr id="3" name="Marcador de contenido 2"/>
          <p:cNvSpPr>
            <a:spLocks noGrp="1"/>
          </p:cNvSpPr>
          <p:nvPr>
            <p:ph idx="1"/>
          </p:nvPr>
        </p:nvSpPr>
        <p:spPr>
          <a:xfrm>
            <a:off x="453281" y="206063"/>
            <a:ext cx="5647014" cy="3116687"/>
          </a:xfrm>
        </p:spPr>
        <p:txBody>
          <a:bodyPr>
            <a:normAutofit fontScale="92500" lnSpcReduction="10000"/>
          </a:bodyPr>
          <a:lstStyle/>
          <a:p>
            <a:pPr algn="just"/>
            <a:r>
              <a:rPr lang="en-US" sz="1600" dirty="0" err="1" smtClean="0"/>
              <a:t>Asi</a:t>
            </a:r>
            <a:r>
              <a:rPr lang="en-US" sz="1600" dirty="0" smtClean="0"/>
              <a:t> </a:t>
            </a:r>
            <a:r>
              <a:rPr lang="en-US" sz="1600" dirty="0" err="1" smtClean="0"/>
              <a:t>mismo</a:t>
            </a:r>
            <a:r>
              <a:rPr lang="en-US" sz="1600" dirty="0" smtClean="0"/>
              <a:t> </a:t>
            </a:r>
            <a:r>
              <a:rPr lang="en-US" sz="1600" dirty="0" err="1" smtClean="0"/>
              <a:t>las</a:t>
            </a:r>
            <a:r>
              <a:rPr lang="en-US" sz="1600" dirty="0" smtClean="0"/>
              <a:t> </a:t>
            </a:r>
            <a:r>
              <a:rPr lang="en-US" sz="1600" dirty="0" err="1" smtClean="0"/>
              <a:t>regulaciones</a:t>
            </a:r>
            <a:r>
              <a:rPr lang="en-US" sz="1600" dirty="0" smtClean="0"/>
              <a:t> </a:t>
            </a:r>
            <a:r>
              <a:rPr lang="en-US" sz="1600" dirty="0" err="1" smtClean="0"/>
              <a:t>Fitosanitarias</a:t>
            </a:r>
            <a:r>
              <a:rPr lang="en-US" sz="1600" dirty="0" smtClean="0"/>
              <a:t> y </a:t>
            </a:r>
            <a:r>
              <a:rPr lang="en-US" sz="1600" dirty="0" err="1" smtClean="0"/>
              <a:t>Zoosanitarias</a:t>
            </a:r>
            <a:r>
              <a:rPr lang="en-US" sz="1600" dirty="0" smtClean="0"/>
              <a:t>, son </a:t>
            </a:r>
            <a:r>
              <a:rPr lang="en-US" sz="1600" dirty="0" err="1" smtClean="0"/>
              <a:t>especialmente</a:t>
            </a:r>
            <a:r>
              <a:rPr lang="en-US" sz="1600" dirty="0" smtClean="0"/>
              <a:t> </a:t>
            </a:r>
            <a:r>
              <a:rPr lang="en-US" sz="1600" dirty="0" err="1" smtClean="0"/>
              <a:t>relavantes</a:t>
            </a:r>
            <a:r>
              <a:rPr lang="en-US" sz="1600" dirty="0" smtClean="0"/>
              <a:t> </a:t>
            </a:r>
            <a:r>
              <a:rPr lang="en-US" sz="1600" dirty="0" err="1" smtClean="0"/>
              <a:t>pues</a:t>
            </a:r>
            <a:r>
              <a:rPr lang="en-US" sz="1600" dirty="0" smtClean="0"/>
              <a:t> el </a:t>
            </a:r>
            <a:r>
              <a:rPr lang="en-US" sz="1600" dirty="0" err="1" smtClean="0"/>
              <a:t>desarrollo</a:t>
            </a:r>
            <a:r>
              <a:rPr lang="en-US" sz="1600" dirty="0" smtClean="0"/>
              <a:t> del sector </a:t>
            </a:r>
            <a:r>
              <a:rPr lang="en-US" sz="1600" dirty="0" err="1" smtClean="0"/>
              <a:t>agroindustrial</a:t>
            </a:r>
            <a:r>
              <a:rPr lang="en-US" sz="1600" dirty="0" smtClean="0"/>
              <a:t> de Chile </a:t>
            </a:r>
            <a:r>
              <a:rPr lang="en-US" sz="1600" dirty="0" err="1" smtClean="0"/>
              <a:t>es</a:t>
            </a:r>
            <a:r>
              <a:rPr lang="en-US" sz="1600" dirty="0" smtClean="0"/>
              <a:t> un </a:t>
            </a:r>
            <a:r>
              <a:rPr lang="en-US" sz="1600" dirty="0" err="1" smtClean="0"/>
              <a:t>bien</a:t>
            </a:r>
            <a:r>
              <a:rPr lang="en-US" sz="1600" dirty="0" smtClean="0"/>
              <a:t> public </a:t>
            </a:r>
            <a:r>
              <a:rPr lang="en-US" sz="1600" dirty="0" err="1" smtClean="0"/>
              <a:t>muy</a:t>
            </a:r>
            <a:r>
              <a:rPr lang="en-US" sz="1600" dirty="0" smtClean="0"/>
              <a:t> </a:t>
            </a:r>
            <a:r>
              <a:rPr lang="en-US" sz="1600" dirty="0" err="1" smtClean="0"/>
              <a:t>importante</a:t>
            </a:r>
            <a:r>
              <a:rPr lang="en-US" sz="1600" dirty="0" smtClean="0"/>
              <a:t>.</a:t>
            </a:r>
          </a:p>
          <a:p>
            <a:pPr algn="just"/>
            <a:r>
              <a:rPr lang="en-US" sz="1600" dirty="0" smtClean="0"/>
              <a:t>El </a:t>
            </a:r>
            <a:r>
              <a:rPr lang="en-US" sz="1600" dirty="0" err="1"/>
              <a:t>S</a:t>
            </a:r>
            <a:r>
              <a:rPr lang="en-US" sz="1600" dirty="0" err="1" smtClean="0"/>
              <a:t>ervicio</a:t>
            </a:r>
            <a:r>
              <a:rPr lang="en-US" sz="1600" dirty="0" smtClean="0"/>
              <a:t> Agricola y </a:t>
            </a:r>
            <a:r>
              <a:rPr lang="en-US" sz="1600" dirty="0" err="1" smtClean="0"/>
              <a:t>Ganadero</a:t>
            </a:r>
            <a:r>
              <a:rPr lang="en-US" sz="1600" dirty="0" smtClean="0"/>
              <a:t> (SAG) </a:t>
            </a:r>
            <a:r>
              <a:rPr lang="en-US" sz="1600" dirty="0" err="1" smtClean="0"/>
              <a:t>dependiente</a:t>
            </a:r>
            <a:r>
              <a:rPr lang="en-US" sz="1600" dirty="0" smtClean="0"/>
              <a:t> del </a:t>
            </a:r>
            <a:r>
              <a:rPr lang="en-US" sz="1600" dirty="0" err="1" smtClean="0"/>
              <a:t>Ministerio</a:t>
            </a:r>
            <a:r>
              <a:rPr lang="en-US" sz="1600" dirty="0" smtClean="0"/>
              <a:t> de </a:t>
            </a:r>
            <a:r>
              <a:rPr lang="en-US" sz="1600" dirty="0" err="1" smtClean="0"/>
              <a:t>Agricultura</a:t>
            </a:r>
            <a:r>
              <a:rPr lang="en-US" sz="1600" dirty="0" smtClean="0"/>
              <a:t> se </a:t>
            </a:r>
            <a:r>
              <a:rPr lang="en-US" sz="1600" dirty="0" err="1" smtClean="0"/>
              <a:t>preocupa</a:t>
            </a:r>
            <a:r>
              <a:rPr lang="en-US" sz="1600" dirty="0" smtClean="0"/>
              <a:t> de </a:t>
            </a:r>
            <a:r>
              <a:rPr lang="en-US" sz="1600" dirty="0" err="1" smtClean="0"/>
              <a:t>implementarlas</a:t>
            </a:r>
            <a:r>
              <a:rPr lang="en-US" sz="1600" dirty="0" smtClean="0"/>
              <a:t> </a:t>
            </a:r>
            <a:r>
              <a:rPr lang="en-US" sz="1600" dirty="0" err="1" smtClean="0"/>
              <a:t>medidas</a:t>
            </a:r>
            <a:r>
              <a:rPr lang="en-US" sz="1600" dirty="0" smtClean="0"/>
              <a:t> </a:t>
            </a:r>
            <a:r>
              <a:rPr lang="en-US" sz="1600" dirty="0" err="1" smtClean="0"/>
              <a:t>preventivas</a:t>
            </a:r>
            <a:r>
              <a:rPr lang="en-US" sz="1600" dirty="0" smtClean="0"/>
              <a:t> </a:t>
            </a:r>
            <a:r>
              <a:rPr lang="en-US" sz="1600" dirty="0" err="1" smtClean="0"/>
              <a:t>que</a:t>
            </a:r>
            <a:r>
              <a:rPr lang="en-US" sz="1600" dirty="0" smtClean="0"/>
              <a:t> </a:t>
            </a:r>
            <a:r>
              <a:rPr lang="en-US" sz="1600" dirty="0" err="1" smtClean="0"/>
              <a:t>permiten</a:t>
            </a:r>
            <a:r>
              <a:rPr lang="en-US" sz="1600" dirty="0" smtClean="0"/>
              <a:t> reducer el </a:t>
            </a:r>
            <a:r>
              <a:rPr lang="en-US" sz="1600" dirty="0" err="1" smtClean="0"/>
              <a:t>riesgo</a:t>
            </a:r>
            <a:r>
              <a:rPr lang="en-US" sz="1600" dirty="0" smtClean="0"/>
              <a:t> de </a:t>
            </a:r>
            <a:r>
              <a:rPr lang="en-US" sz="1600" dirty="0" err="1" smtClean="0"/>
              <a:t>propagacion</a:t>
            </a:r>
            <a:r>
              <a:rPr lang="en-US" sz="1600" dirty="0" smtClean="0"/>
              <a:t> de </a:t>
            </a:r>
            <a:r>
              <a:rPr lang="en-US" sz="1600" dirty="0" err="1" smtClean="0"/>
              <a:t>pestes</a:t>
            </a:r>
            <a:r>
              <a:rPr lang="en-US" sz="1600" dirty="0" smtClean="0"/>
              <a:t> y </a:t>
            </a:r>
            <a:r>
              <a:rPr lang="en-US" sz="1600" dirty="0" err="1" smtClean="0"/>
              <a:t>plagas</a:t>
            </a:r>
            <a:r>
              <a:rPr lang="en-US" sz="1600" dirty="0" smtClean="0"/>
              <a:t>.</a:t>
            </a:r>
          </a:p>
          <a:p>
            <a:pPr algn="just"/>
            <a:r>
              <a:rPr lang="en-US" sz="1600" dirty="0" smtClean="0"/>
              <a:t>En </a:t>
            </a:r>
            <a:r>
              <a:rPr lang="en-US" sz="1600" dirty="0" err="1" smtClean="0"/>
              <a:t>cuanto</a:t>
            </a:r>
            <a:r>
              <a:rPr lang="en-US" sz="1600" dirty="0" smtClean="0"/>
              <a:t> a </a:t>
            </a:r>
            <a:r>
              <a:rPr lang="en-US" sz="1600" dirty="0" err="1" smtClean="0"/>
              <a:t>las</a:t>
            </a:r>
            <a:r>
              <a:rPr lang="en-US" sz="1600" dirty="0" smtClean="0"/>
              <a:t> </a:t>
            </a:r>
            <a:r>
              <a:rPr lang="en-US" sz="1600" dirty="0" err="1" smtClean="0"/>
              <a:t>compras</a:t>
            </a:r>
            <a:r>
              <a:rPr lang="en-US" sz="1600" dirty="0" smtClean="0"/>
              <a:t> del sector </a:t>
            </a:r>
            <a:r>
              <a:rPr lang="en-US" sz="1600" dirty="0" err="1" smtClean="0"/>
              <a:t>publico</a:t>
            </a:r>
            <a:r>
              <a:rPr lang="en-US" sz="1600" dirty="0" smtClean="0"/>
              <a:t> en Chile </a:t>
            </a:r>
            <a:r>
              <a:rPr lang="en-US" sz="1600" dirty="0" err="1" smtClean="0"/>
              <a:t>las</a:t>
            </a:r>
            <a:r>
              <a:rPr lang="en-US" sz="1600" dirty="0" smtClean="0"/>
              <a:t> </a:t>
            </a:r>
            <a:r>
              <a:rPr lang="en-US" sz="1600" dirty="0" err="1" smtClean="0"/>
              <a:t>empresas</a:t>
            </a:r>
            <a:r>
              <a:rPr lang="en-US" sz="1600" dirty="0" smtClean="0"/>
              <a:t> </a:t>
            </a:r>
            <a:r>
              <a:rPr lang="en-US" sz="1600" dirty="0" err="1" smtClean="0"/>
              <a:t>estatales</a:t>
            </a:r>
            <a:r>
              <a:rPr lang="en-US" sz="1600" dirty="0" smtClean="0"/>
              <a:t> </a:t>
            </a:r>
            <a:r>
              <a:rPr lang="en-US" sz="1600" dirty="0" err="1" smtClean="0"/>
              <a:t>tienen</a:t>
            </a:r>
            <a:r>
              <a:rPr lang="en-US" sz="1600" dirty="0" smtClean="0"/>
              <a:t> total </a:t>
            </a:r>
            <a:r>
              <a:rPr lang="en-US" sz="1600" dirty="0" err="1" smtClean="0"/>
              <a:t>autonomia</a:t>
            </a:r>
            <a:r>
              <a:rPr lang="en-US" sz="1600" dirty="0" smtClean="0"/>
              <a:t> para </a:t>
            </a:r>
            <a:r>
              <a:rPr lang="en-US" sz="1600" dirty="0" err="1" smtClean="0"/>
              <a:t>efectuar</a:t>
            </a:r>
            <a:r>
              <a:rPr lang="en-US" sz="1600" dirty="0" smtClean="0"/>
              <a:t> </a:t>
            </a:r>
            <a:r>
              <a:rPr lang="en-US" sz="1600" dirty="0" err="1" smtClean="0"/>
              <a:t>sus</a:t>
            </a:r>
            <a:r>
              <a:rPr lang="en-US" sz="1600" dirty="0" smtClean="0"/>
              <a:t> </a:t>
            </a:r>
            <a:r>
              <a:rPr lang="en-US" sz="1600" dirty="0" err="1" smtClean="0"/>
              <a:t>adquisiciones</a:t>
            </a:r>
            <a:r>
              <a:rPr lang="en-US" sz="1600" dirty="0" smtClean="0"/>
              <a:t> y al </a:t>
            </a:r>
            <a:r>
              <a:rPr lang="en-US" sz="1600" dirty="0" err="1" smtClean="0"/>
              <a:t>igual</a:t>
            </a:r>
            <a:r>
              <a:rPr lang="en-US" sz="1600" dirty="0" smtClean="0"/>
              <a:t> </a:t>
            </a:r>
            <a:r>
              <a:rPr lang="en-US" sz="1600" dirty="0" err="1" smtClean="0"/>
              <a:t>que</a:t>
            </a:r>
            <a:r>
              <a:rPr lang="en-US" sz="1600" dirty="0" smtClean="0"/>
              <a:t> </a:t>
            </a:r>
            <a:r>
              <a:rPr lang="en-US" sz="1600" dirty="0" err="1" smtClean="0"/>
              <a:t>las</a:t>
            </a:r>
            <a:r>
              <a:rPr lang="en-US" sz="1600" dirty="0" smtClean="0"/>
              <a:t> </a:t>
            </a:r>
            <a:r>
              <a:rPr lang="en-US" sz="1600" dirty="0" err="1" smtClean="0"/>
              <a:t>empresas</a:t>
            </a:r>
            <a:r>
              <a:rPr lang="en-US" sz="1600" dirty="0" smtClean="0"/>
              <a:t> </a:t>
            </a:r>
            <a:r>
              <a:rPr lang="en-US" sz="1600" dirty="0" err="1" smtClean="0"/>
              <a:t>privadas</a:t>
            </a:r>
            <a:r>
              <a:rPr lang="en-US" sz="1600" dirty="0" smtClean="0"/>
              <a:t>, </a:t>
            </a:r>
            <a:r>
              <a:rPr lang="en-US" sz="1600" dirty="0" err="1" smtClean="0"/>
              <a:t>pueden</a:t>
            </a:r>
            <a:r>
              <a:rPr lang="en-US" sz="1600" dirty="0" smtClean="0"/>
              <a:t> </a:t>
            </a:r>
            <a:r>
              <a:rPr lang="en-US" sz="1600" dirty="0" err="1" smtClean="0"/>
              <a:t>comprar</a:t>
            </a:r>
            <a:r>
              <a:rPr lang="en-US" sz="1600" dirty="0" smtClean="0"/>
              <a:t> </a:t>
            </a:r>
            <a:r>
              <a:rPr lang="en-US" sz="1600" dirty="0" err="1" smtClean="0"/>
              <a:t>indistintamente</a:t>
            </a:r>
            <a:r>
              <a:rPr lang="en-US" sz="1600" dirty="0" smtClean="0"/>
              <a:t> a </a:t>
            </a:r>
            <a:r>
              <a:rPr lang="en-US" sz="1600" dirty="0" err="1" smtClean="0"/>
              <a:t>proveedores</a:t>
            </a:r>
            <a:r>
              <a:rPr lang="en-US" sz="1600" dirty="0" smtClean="0"/>
              <a:t> </a:t>
            </a:r>
            <a:r>
              <a:rPr lang="en-US" sz="1600" dirty="0" err="1" smtClean="0"/>
              <a:t>extranjeros</a:t>
            </a:r>
            <a:r>
              <a:rPr lang="en-US" sz="1600" dirty="0" smtClean="0"/>
              <a:t> o </a:t>
            </a:r>
            <a:r>
              <a:rPr lang="en-US" sz="1600" dirty="0" err="1" smtClean="0"/>
              <a:t>nacionales</a:t>
            </a:r>
            <a:r>
              <a:rPr lang="en-US" sz="1600" dirty="0"/>
              <a:t>.</a:t>
            </a:r>
            <a:endParaRPr lang="es-MX" sz="1600" dirty="0"/>
          </a:p>
        </p:txBody>
      </p:sp>
      <p:pic>
        <p:nvPicPr>
          <p:cNvPr id="3074" name="Picture 2" descr="Ingreso a Chile | S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62" y="3593207"/>
            <a:ext cx="5661333" cy="3013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10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barn(inVertical)">
                                      <p:cBhvr>
                                        <p:cTn id="2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6718480" y="3032702"/>
            <a:ext cx="3661892" cy="2123658"/>
          </a:xfrm>
          <a:prstGeom prst="rect">
            <a:avLst/>
          </a:prstGeom>
        </p:spPr>
        <p:txBody>
          <a:bodyPr wrap="square">
            <a:spAutoFit/>
          </a:bodyPr>
          <a:lstStyle/>
          <a:p>
            <a:pPr marL="342900" indent="-342900" algn="just">
              <a:buAutoNum type="arabicPeriod"/>
            </a:pPr>
            <a:endParaRPr lang="en-US" sz="1400" dirty="0"/>
          </a:p>
          <a:p>
            <a:pPr marL="342900" indent="-342900" algn="just">
              <a:buAutoNum type="arabicPeriod"/>
            </a:pPr>
            <a:endParaRPr lang="en-US" sz="1400" dirty="0">
              <a:solidFill>
                <a:schemeClr val="tx2">
                  <a:lumMod val="20000"/>
                  <a:lumOff val="80000"/>
                </a:schemeClr>
              </a:solidFill>
            </a:endParaRPr>
          </a:p>
          <a:p>
            <a:r>
              <a:rPr lang="es-MX" sz="1400" dirty="0" smtClean="0"/>
              <a:t>Consultas y dudas </a:t>
            </a:r>
            <a:r>
              <a:rPr lang="es-MX" sz="1400" dirty="0"/>
              <a:t>de dichos aprendizajes al siguiente </a:t>
            </a:r>
            <a:r>
              <a:rPr lang="es-MX" sz="1600" dirty="0"/>
              <a:t>correo:</a:t>
            </a:r>
          </a:p>
          <a:p>
            <a:pPr algn="ctr"/>
            <a:r>
              <a:rPr lang="es-MX" sz="1600" u="sng" dirty="0">
                <a:hlinkClick r:id="rId2"/>
              </a:rPr>
              <a:t>nsaldias@sanfernandocollege.cl</a:t>
            </a:r>
            <a:endParaRPr lang="es-MX" sz="1600" dirty="0"/>
          </a:p>
          <a:p>
            <a:r>
              <a:rPr lang="es-MX" sz="1600" dirty="0"/>
              <a:t> </a:t>
            </a:r>
          </a:p>
          <a:p>
            <a:r>
              <a:rPr lang="es-MX" sz="1400" b="1" i="1" dirty="0"/>
              <a:t>Cuídate, haz las actividades </a:t>
            </a:r>
            <a:r>
              <a:rPr lang="es-MX" sz="1400" b="1" i="1" dirty="0" smtClean="0"/>
              <a:t>que se solicitan….tu eres el responsable de tu propio futuro…nos </a:t>
            </a:r>
            <a:r>
              <a:rPr lang="es-MX" sz="1400" b="1" i="1" dirty="0"/>
              <a:t>vemos pronto…</a:t>
            </a:r>
            <a:endParaRPr lang="es-MX" sz="1400" dirty="0"/>
          </a:p>
        </p:txBody>
      </p:sp>
      <p:pic>
        <p:nvPicPr>
          <p:cNvPr id="4098" name="Picture 2" descr="BID: Exportaciones de América Latina y el Caribe cayeron un 3,2% en el  primer trimestre de 2020 - MundoMariti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995" y="286332"/>
            <a:ext cx="3508979" cy="262953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Construart Perú Chile | La movilización de carga aérea crece un 22,9% al  mes de junio en Chi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Imagen 5"/>
          <p:cNvPicPr>
            <a:picLocks noChangeAspect="1"/>
          </p:cNvPicPr>
          <p:nvPr/>
        </p:nvPicPr>
        <p:blipFill>
          <a:blip r:embed="rId4"/>
          <a:stretch>
            <a:fillRect/>
          </a:stretch>
        </p:blipFill>
        <p:spPr>
          <a:xfrm>
            <a:off x="1423853" y="3303029"/>
            <a:ext cx="4152699" cy="3110516"/>
          </a:xfrm>
          <a:prstGeom prst="rect">
            <a:avLst/>
          </a:prstGeom>
        </p:spPr>
      </p:pic>
      <p:pic>
        <p:nvPicPr>
          <p:cNvPr id="9" name="Imagen 8"/>
          <p:cNvPicPr>
            <a:picLocks noChangeAspect="1"/>
          </p:cNvPicPr>
          <p:nvPr/>
        </p:nvPicPr>
        <p:blipFill>
          <a:blip r:embed="rId5"/>
          <a:stretch>
            <a:fillRect/>
          </a:stretch>
        </p:blipFill>
        <p:spPr>
          <a:xfrm>
            <a:off x="6954860" y="365702"/>
            <a:ext cx="4000500" cy="2667000"/>
          </a:xfrm>
          <a:prstGeom prst="rect">
            <a:avLst/>
          </a:prstGeom>
        </p:spPr>
      </p:pic>
      <p:pic>
        <p:nvPicPr>
          <p:cNvPr id="10" name="Imagen 9"/>
          <p:cNvPicPr>
            <a:picLocks noChangeAspect="1"/>
          </p:cNvPicPr>
          <p:nvPr/>
        </p:nvPicPr>
        <p:blipFill>
          <a:blip r:embed="rId6"/>
          <a:stretch>
            <a:fillRect/>
          </a:stretch>
        </p:blipFill>
        <p:spPr>
          <a:xfrm>
            <a:off x="10033313" y="4915477"/>
            <a:ext cx="2050156" cy="1942523"/>
          </a:xfrm>
          <a:prstGeom prst="rect">
            <a:avLst/>
          </a:prstGeom>
        </p:spPr>
      </p:pic>
    </p:spTree>
    <p:extLst>
      <p:ext uri="{BB962C8B-B14F-4D97-AF65-F5344CB8AC3E}">
        <p14:creationId xmlns:p14="http://schemas.microsoft.com/office/powerpoint/2010/main" val="350662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Espiral">
  <a:themeElements>
    <a:clrScheme name="Amari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Retrospect</Template>
  <TotalTime>7555</TotalTime>
  <Words>580</Words>
  <Application>Microsoft Office PowerPoint</Application>
  <PresentationFormat>Panorámica</PresentationFormat>
  <Paragraphs>32</Paragraphs>
  <Slides>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Arial</vt:lpstr>
      <vt:lpstr>Arial</vt:lpstr>
      <vt:lpstr>Arial Narrow</vt:lpstr>
      <vt:lpstr>Calibri</vt:lpstr>
      <vt:lpstr>Century Gothic</vt:lpstr>
      <vt:lpstr>inherit</vt:lpstr>
      <vt:lpstr>Times New Roman</vt:lpstr>
      <vt:lpstr>Wingdings 3</vt:lpstr>
      <vt:lpstr>Espiral</vt:lpstr>
      <vt:lpstr>GESTION COMERCIAL  Y TRIBUTARIA GUIA 3 2DO PERIODO </vt:lpstr>
      <vt:lpstr>1. COMERCIO EXTERIOR  </vt:lpstr>
      <vt:lpstr>Presentación de PowerPoint</vt:lpstr>
      <vt:lpstr>Presentación de PowerPoint</vt:lpstr>
      <vt:lpstr>Exportaciones Al igual que el régimen de las Importaciones, las Exportaciones también gozan de gran libertad. En este sentido no se utilizan en la exportación medidas tales como: precios minimos, licencias, cuotas, monopolios, restricciones voluntarias y prohibiciones. No existe ningún tipo de impuesto que afecte la exportación dado que el principio tributario chileno que indica que a los productos solo se les debe aplicar impuestos en su destino final.  Ademas no existe ningún esquema particular de financiamiento ni de subsidios para los exportadores, los que deben recurrir a los mercados normales y operaran según las reglas de la competencia con el fin de evitar el encarecimiento de los productos exportables como consecuencia de la carga impositiva que el gobierno de Chile aplica entre otras medidas excencion del pago de impuestos al Valor Agregado (IVA) y recuperación de los aranceles aduaneros. Uno de los agentes mas importantes en la promoción de las exportaciones chilenas es PROCHILE, organismo dependiente del Ministerio de Relaciones Exteriores que tiene como fin promover las exportaciones, incorporando nuevos productos, ingresando a nuevos mercados extranjero.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 COMERCIAL  Y TRIBUTARIA</dc:title>
  <dc:creator>Usuario de Windows</dc:creator>
  <cp:lastModifiedBy>Usuario de Windows</cp:lastModifiedBy>
  <cp:revision>84</cp:revision>
  <dcterms:created xsi:type="dcterms:W3CDTF">2020-03-13T01:21:24Z</dcterms:created>
  <dcterms:modified xsi:type="dcterms:W3CDTF">2020-10-07T01:29:41Z</dcterms:modified>
</cp:coreProperties>
</file>