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3" r:id="rId1"/>
  </p:sldMasterIdLst>
  <p:sldIdLst>
    <p:sldId id="256" r:id="rId2"/>
    <p:sldId id="257" r:id="rId3"/>
    <p:sldId id="258" r:id="rId4"/>
    <p:sldId id="259" r:id="rId5"/>
    <p:sldId id="260"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p:normalViewPr>
  <p:slideViewPr>
    <p:cSldViewPr snapToGrid="0">
      <p:cViewPr varScale="1">
        <p:scale>
          <a:sx n="72" d="100"/>
          <a:sy n="72" d="100"/>
        </p:scale>
        <p:origin x="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299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t>10/6/2020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946998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E451C3-0FF4-47C4-B829-773ADF60F88C}" type="datetimeFigureOut">
              <a:rPr lang="en-US" smtClean="0"/>
              <a:t>10/6/2020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664293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smtClean="0"/>
              <a:t>10/6/2020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33782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smtClean="0"/>
              <a:t>10/6/2020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41188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10/6/2020</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77771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E451C3-0FF4-47C4-B829-773ADF60F88C}" type="datetimeFigureOut">
              <a:rPr lang="en-US" smtClean="0"/>
              <a:t>10/6/2020</a:t>
            </a:fld>
            <a:endParaRPr lang="en-US" dirty="0"/>
          </a:p>
        </p:txBody>
      </p:sp>
      <p:sp>
        <p:nvSpPr>
          <p:cNvPr id="4"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26466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10/6/2020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07410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10/6/2020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358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19C9CA7B-DFD4-44B5-8C60-D14B8CD1FB59}" type="datetimeFigureOut">
              <a:rPr lang="en-US" smtClean="0"/>
              <a:t>10/6/2020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2479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10/6/2020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3238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10/6/2020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377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10/6/2020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5040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7AA18ACC-A947-437B-A130-35BD54FDF1E9}" type="datetimeFigureOut">
              <a:rPr lang="en-US" smtClean="0"/>
              <a:t>10/6/2020</a:t>
            </a:fld>
            <a:endParaRPr lang="en-US" dirty="0"/>
          </a:p>
        </p:txBody>
      </p:sp>
      <p:sp>
        <p:nvSpPr>
          <p:cNvPr id="5" name="Footer Placeholder 3"/>
          <p:cNvSpPr>
            <a:spLocks noGrp="1"/>
          </p:cNvSpPr>
          <p:nvPr>
            <p:ph type="ftr" sz="quarter" idx="11"/>
          </p:nvPr>
        </p:nvSpPr>
        <p:spPr/>
        <p:txBody>
          <a:bodyPr/>
          <a:lstStyle/>
          <a:p>
            <a:r>
              <a:rPr lang="en-US" smtClean="0"/>
              <a:t>
              </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1673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8D7E02-BCB8-4D50-A234-369438C08659}" type="datetimeFigureOut">
              <a:rPr lang="en-US" smtClean="0"/>
              <a:t>10/6/2020</a:t>
            </a:fld>
            <a:endParaRPr lang="en-US" dirty="0"/>
          </a:p>
        </p:txBody>
      </p:sp>
      <p:sp>
        <p:nvSpPr>
          <p:cNvPr id="5" name="Footer Placeholder 2"/>
          <p:cNvSpPr>
            <a:spLocks noGrp="1"/>
          </p:cNvSpPr>
          <p:nvPr>
            <p:ph type="ftr" sz="quarter" idx="11"/>
          </p:nvPr>
        </p:nvSpPr>
        <p:spPr/>
        <p:txBody>
          <a:bodyPr/>
          <a:lstStyle/>
          <a:p>
            <a:r>
              <a:rPr lang="en-US" smtClean="0"/>
              <a:t>
              </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7950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76E86A4C-8E40-4F87-A4F0-01A0687C5742}" type="datetimeFigureOut">
              <a:rPr lang="en-US" smtClean="0"/>
              <a:t>10/6/2020</a:t>
            </a:fld>
            <a:endParaRPr lang="en-US" dirty="0"/>
          </a:p>
        </p:txBody>
      </p:sp>
      <p:sp>
        <p:nvSpPr>
          <p:cNvPr id="5" name="Footer Placeholder 5"/>
          <p:cNvSpPr>
            <a:spLocks noGrp="1"/>
          </p:cNvSpPr>
          <p:nvPr>
            <p:ph type="ftr" sz="quarter" idx="11"/>
          </p:nvPr>
        </p:nvSpPr>
        <p:spPr/>
        <p:txBody>
          <a:bodyPr/>
          <a:lstStyle/>
          <a:p>
            <a:r>
              <a:rPr lang="en-US" smtClean="0"/>
              <a:t>
              </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998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10/6/2020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220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E451C3-0FF4-47C4-B829-773ADF60F88C}" type="datetimeFigureOut">
              <a:rPr lang="en-US" smtClean="0"/>
              <a:t>10/6/2020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3410490"/>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nsaldias@sanfernandocollege.cl" TargetMode="Externa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2399389"/>
            <a:ext cx="8825658" cy="1335483"/>
          </a:xfrm>
        </p:spPr>
        <p:txBody>
          <a:bodyPr>
            <a:normAutofit fontScale="90000"/>
          </a:bodyPr>
          <a:lstStyle/>
          <a:p>
            <a:pPr algn="ctr"/>
            <a:r>
              <a:rPr lang="en-US" sz="5400" b="1" dirty="0" err="1" smtClean="0">
                <a:solidFill>
                  <a:schemeClr val="tx1"/>
                </a:solidFill>
              </a:rPr>
              <a:t>Atencion</a:t>
            </a:r>
            <a:r>
              <a:rPr lang="en-US" sz="5400" b="1" dirty="0" smtClean="0">
                <a:solidFill>
                  <a:schemeClr val="tx1"/>
                </a:solidFill>
              </a:rPr>
              <a:t> a </a:t>
            </a:r>
            <a:r>
              <a:rPr lang="en-US" sz="5400" b="1" dirty="0" err="1" smtClean="0">
                <a:solidFill>
                  <a:schemeClr val="tx1"/>
                </a:solidFill>
              </a:rPr>
              <a:t>Clientes</a:t>
            </a:r>
            <a:r>
              <a:rPr lang="en-US" sz="6600" b="1" dirty="0" smtClean="0">
                <a:solidFill>
                  <a:schemeClr val="bg1"/>
                </a:solidFill>
              </a:rPr>
              <a:t/>
            </a:r>
            <a:br>
              <a:rPr lang="en-US" sz="6600" b="1" dirty="0" smtClean="0">
                <a:solidFill>
                  <a:schemeClr val="bg1"/>
                </a:solidFill>
              </a:rPr>
            </a:br>
            <a:r>
              <a:rPr lang="en-US" sz="3200" b="1" dirty="0" smtClean="0">
                <a:solidFill>
                  <a:schemeClr val="tx1"/>
                </a:solidFill>
              </a:rPr>
              <a:t>GUIA </a:t>
            </a:r>
            <a:r>
              <a:rPr lang="en-US" sz="3200" b="1" dirty="0" smtClean="0">
                <a:solidFill>
                  <a:schemeClr val="tx1"/>
                </a:solidFill>
              </a:rPr>
              <a:t>N3, </a:t>
            </a:r>
            <a:r>
              <a:rPr lang="en-US" sz="3200" b="1" dirty="0" smtClean="0">
                <a:solidFill>
                  <a:schemeClr val="tx1"/>
                </a:solidFill>
              </a:rPr>
              <a:t>2DO PERIODO. </a:t>
            </a:r>
            <a:br>
              <a:rPr lang="en-US" sz="3200" b="1" dirty="0" smtClean="0">
                <a:solidFill>
                  <a:schemeClr val="tx1"/>
                </a:solidFill>
              </a:rPr>
            </a:br>
            <a:endParaRPr lang="es-MX" sz="3200" b="1" dirty="0">
              <a:solidFill>
                <a:schemeClr val="tx1"/>
              </a:solidFill>
            </a:endParaRPr>
          </a:p>
        </p:txBody>
      </p:sp>
      <p:sp>
        <p:nvSpPr>
          <p:cNvPr id="3" name="Subtítulo 2"/>
          <p:cNvSpPr>
            <a:spLocks noGrp="1"/>
          </p:cNvSpPr>
          <p:nvPr>
            <p:ph type="subTitle" idx="1"/>
          </p:nvPr>
        </p:nvSpPr>
        <p:spPr>
          <a:xfrm>
            <a:off x="1396187" y="4479088"/>
            <a:ext cx="8825658" cy="1121144"/>
          </a:xfrm>
        </p:spPr>
        <p:txBody>
          <a:bodyPr>
            <a:noAutofit/>
          </a:bodyPr>
          <a:lstStyle/>
          <a:p>
            <a:pPr algn="just"/>
            <a:r>
              <a:rPr lang="es-CL" sz="2000" b="1" i="1" u="sng" dirty="0" smtClean="0">
                <a:solidFill>
                  <a:schemeClr val="tx1"/>
                </a:solidFill>
              </a:rPr>
              <a:t>OBJETIVO</a:t>
            </a:r>
            <a:r>
              <a:rPr lang="es-CL" sz="2000" dirty="0" smtClean="0">
                <a:solidFill>
                  <a:schemeClr val="tx1"/>
                </a:solidFill>
              </a:rPr>
              <a:t>: </a:t>
            </a:r>
            <a:r>
              <a:rPr lang="es-MX" dirty="0"/>
              <a:t>Sistematiza reclamos y demandas para prevenir posibles causas de conflictos futuros con los clientes utilizando medios y formatos especiales para ello.</a:t>
            </a:r>
            <a:endParaRPr lang="es-MX" sz="2000" dirty="0">
              <a:solidFill>
                <a:schemeClr val="tx1"/>
              </a:solidFill>
            </a:endParaRPr>
          </a:p>
        </p:txBody>
      </p:sp>
      <p:sp>
        <p:nvSpPr>
          <p:cNvPr id="6" name="Rectangle 5"/>
          <p:cNvSpPr>
            <a:spLocks noChangeArrowheads="1"/>
          </p:cNvSpPr>
          <p:nvPr/>
        </p:nvSpPr>
        <p:spPr bwMode="auto">
          <a:xfrm>
            <a:off x="1396187" y="857881"/>
            <a:ext cx="4463700" cy="86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2052" name="Imagen 2" descr="insig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46" y="311646"/>
            <a:ext cx="861418" cy="10438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690935" y="311646"/>
            <a:ext cx="44637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1" u="none" strike="noStrike" cap="none" normalizeH="0" baseline="0" dirty="0" smtClean="0">
                <a:ln>
                  <a:noFill/>
                </a:ln>
                <a:effectLst/>
                <a:latin typeface="Arial Narrow" panose="020B0606020202030204" pitchFamily="34" charset="0"/>
                <a:ea typeface="Times New Roman" panose="02020603050405020304" pitchFamily="18" charset="0"/>
                <a:cs typeface="Calibri" panose="020F0502020204030204" pitchFamily="34" charset="0"/>
              </a:rPr>
              <a:t>San Fernando </a:t>
            </a:r>
            <a:r>
              <a:rPr kumimoji="0" lang="es-ES_tradnl" sz="1400" b="0" i="1" u="none" strike="noStrike" cap="none" normalizeH="0" baseline="0" dirty="0" err="1" smtClean="0">
                <a:ln>
                  <a:noFill/>
                </a:ln>
                <a:effectLst/>
                <a:latin typeface="Arial Narrow" panose="020B0606020202030204" pitchFamily="34" charset="0"/>
                <a:ea typeface="Times New Roman" panose="02020603050405020304" pitchFamily="18" charset="0"/>
                <a:cs typeface="Calibri" panose="020F0502020204030204" pitchFamily="34" charset="0"/>
              </a:rPr>
              <a:t>College</a:t>
            </a:r>
            <a:r>
              <a:rPr kumimoji="0" lang="es-ES_tradnl" sz="1400" b="0" i="1" u="none" strike="noStrike" cap="none" normalizeH="0" baseline="0" dirty="0" smtClean="0">
                <a:ln>
                  <a:noFill/>
                </a:ln>
                <a:effectLst/>
                <a:latin typeface="Arial Narrow" panose="020B0606020202030204" pitchFamily="34" charset="0"/>
                <a:ea typeface="Times New Roman" panose="02020603050405020304" pitchFamily="18"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400" b="0" i="1" u="none" strike="noStrike" cap="none" normalizeH="0" baseline="0" dirty="0" smtClean="0">
                <a:ln>
                  <a:noFill/>
                </a:ln>
                <a:effectLst/>
                <a:latin typeface="Arial Narrow" panose="020B0606020202030204" pitchFamily="34" charset="0"/>
                <a:ea typeface="Times New Roman" panose="02020603050405020304" pitchFamily="18" charset="0"/>
                <a:cs typeface="Calibri" panose="020F0502020204030204" pitchFamily="34" charset="0"/>
              </a:rPr>
              <a:t>T</a:t>
            </a:r>
            <a:r>
              <a:rPr kumimoji="0" lang="es-ES_tradnl" sz="1400" b="0" i="1" u="none" strike="noStrike" cap="none" normalizeH="0" baseline="0" dirty="0" smtClean="0">
                <a:ln>
                  <a:noFill/>
                </a:ln>
                <a:effectLst/>
                <a:latin typeface="Calibri" panose="020F0502020204030204" pitchFamily="34" charset="0"/>
                <a:ea typeface="Times New Roman" panose="02020603050405020304" pitchFamily="18" charset="0"/>
                <a:cs typeface="Calibri" panose="020F0502020204030204" pitchFamily="34" charset="0"/>
              </a:rPr>
              <a:t>é</a:t>
            </a:r>
            <a:r>
              <a:rPr kumimoji="0" lang="es-ES_tradnl" sz="1400" b="0" i="1" u="none" strike="noStrike" cap="none" normalizeH="0" baseline="0" dirty="0" smtClean="0">
                <a:ln>
                  <a:noFill/>
                </a:ln>
                <a:effectLst/>
                <a:latin typeface="Arial Narrow" panose="020B0606020202030204" pitchFamily="34" charset="0"/>
                <a:ea typeface="Times New Roman" panose="02020603050405020304" pitchFamily="18" charset="0"/>
                <a:cs typeface="Calibri" panose="020F0502020204030204" pitchFamily="34" charset="0"/>
              </a:rPr>
              <a:t>cnico Profesional		                         </a:t>
            </a:r>
            <a:endParaRPr kumimoji="0" lang="es-MX" sz="14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1" u="none" strike="noStrike" cap="none" normalizeH="0" baseline="0" dirty="0" smtClean="0">
                <a:ln>
                  <a:noFill/>
                </a:ln>
                <a:effectLst/>
                <a:latin typeface="Arial Narrow" panose="020B0606020202030204" pitchFamily="34" charset="0"/>
                <a:ea typeface="Times New Roman" panose="02020603050405020304" pitchFamily="18" charset="0"/>
                <a:cs typeface="Calibri" panose="020F0502020204030204" pitchFamily="34" charset="0"/>
              </a:rPr>
              <a:t>Especialidad  Administración  </a:t>
            </a:r>
          </a:p>
          <a:p>
            <a:pPr marL="0" marR="0" lvl="0" indent="0" algn="l" defTabSz="914400" rtl="0" eaLnBrk="0" fontAlgn="base" latinLnBrk="0" hangingPunct="0">
              <a:lnSpc>
                <a:spcPct val="100000"/>
              </a:lnSpc>
              <a:spcBef>
                <a:spcPct val="0"/>
              </a:spcBef>
              <a:spcAft>
                <a:spcPct val="0"/>
              </a:spcAft>
              <a:buClrTx/>
              <a:buSzTx/>
              <a:buFontTx/>
              <a:buNone/>
              <a:tabLst/>
            </a:pPr>
            <a:r>
              <a:rPr lang="en-US" sz="1400" i="1" dirty="0" smtClean="0">
                <a:latin typeface="Arial Narrow" panose="020B0606020202030204" pitchFamily="34" charset="0"/>
                <a:cs typeface="Calibri" panose="020F0502020204030204" pitchFamily="34" charset="0"/>
              </a:rPr>
              <a:t>y  </a:t>
            </a:r>
            <a:r>
              <a:rPr lang="en-US" sz="1400" i="1" dirty="0" err="1" smtClean="0">
                <a:latin typeface="Arial Narrow" panose="020B0606020202030204" pitchFamily="34" charset="0"/>
                <a:cs typeface="Calibri" panose="020F0502020204030204" pitchFamily="34" charset="0"/>
              </a:rPr>
              <a:t>Contabilidad</a:t>
            </a:r>
            <a:endParaRPr kumimoji="0" lang="es-MX" sz="14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smtClean="0">
              <a:ln>
                <a:noFill/>
              </a:ln>
              <a:solidFill>
                <a:schemeClr val="bg1"/>
              </a:solidFill>
              <a:effectLst/>
              <a:latin typeface="Arial" panose="020B0604020202020204" pitchFamily="34" charset="0"/>
            </a:endParaRPr>
          </a:p>
        </p:txBody>
      </p:sp>
      <p:pic>
        <p:nvPicPr>
          <p:cNvPr id="2050" name="Picture 2" descr="Canales de Atención - Edes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472" y="290193"/>
            <a:ext cx="6089423" cy="16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767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normAutofit fontScale="90000"/>
          </a:bodyPr>
          <a:lstStyle/>
          <a:p>
            <a:r>
              <a:rPr lang="es-MX" dirty="0"/>
              <a:t/>
            </a:r>
            <a:br>
              <a:rPr lang="es-MX" dirty="0"/>
            </a:br>
            <a:endParaRPr lang="es-MX" dirty="0"/>
          </a:p>
        </p:txBody>
      </p:sp>
      <p:sp>
        <p:nvSpPr>
          <p:cNvPr id="3" name="Rectángulo 2"/>
          <p:cNvSpPr/>
          <p:nvPr/>
        </p:nvSpPr>
        <p:spPr>
          <a:xfrm>
            <a:off x="768439" y="182494"/>
            <a:ext cx="6096000" cy="369332"/>
          </a:xfrm>
          <a:prstGeom prst="rect">
            <a:avLst/>
          </a:prstGeom>
        </p:spPr>
        <p:txBody>
          <a:bodyPr>
            <a:spAutoFit/>
          </a:bodyPr>
          <a:lstStyle/>
          <a:p>
            <a:endParaRPr lang="es-MX" dirty="0"/>
          </a:p>
        </p:txBody>
      </p:sp>
      <p:sp>
        <p:nvSpPr>
          <p:cNvPr id="7" name="Rectángulo 6"/>
          <p:cNvSpPr/>
          <p:nvPr/>
        </p:nvSpPr>
        <p:spPr>
          <a:xfrm>
            <a:off x="513557" y="175290"/>
            <a:ext cx="6096000" cy="3847207"/>
          </a:xfrm>
          <a:prstGeom prst="rect">
            <a:avLst/>
          </a:prstGeom>
        </p:spPr>
        <p:txBody>
          <a:bodyPr>
            <a:spAutoFit/>
          </a:bodyPr>
          <a:lstStyle/>
          <a:p>
            <a:pPr algn="ctr"/>
            <a:r>
              <a:rPr lang="es-MX" sz="2800" b="1" dirty="0">
                <a:solidFill>
                  <a:srgbClr val="00B0F0"/>
                </a:solidFill>
              </a:rPr>
              <a:t>Gestión de Reclamos y Quejas </a:t>
            </a:r>
            <a:endParaRPr lang="es-MX" sz="2800" b="1" dirty="0" smtClean="0">
              <a:solidFill>
                <a:srgbClr val="00B0F0"/>
              </a:solidFill>
            </a:endParaRPr>
          </a:p>
          <a:p>
            <a:endParaRPr lang="es-MX" dirty="0" smtClean="0"/>
          </a:p>
          <a:p>
            <a:pPr algn="just"/>
            <a:r>
              <a:rPr lang="es-MX" dirty="0" smtClean="0"/>
              <a:t>Al </a:t>
            </a:r>
            <a:r>
              <a:rPr lang="es-MX" dirty="0"/>
              <a:t>hablar de reclamos y quejas, inmediatamente se piensa en algo negativo y que generará problemas. Sin embrago, una gestión adecuada de las mismas, puede significar una </a:t>
            </a:r>
            <a:r>
              <a:rPr lang="es-MX" b="1" dirty="0">
                <a:solidFill>
                  <a:srgbClr val="00B0F0"/>
                </a:solidFill>
                <a:effectLst>
                  <a:outerShdw blurRad="38100" dist="38100" dir="2700000" algn="tl">
                    <a:srgbClr val="000000">
                      <a:alpha val="43137"/>
                    </a:srgbClr>
                  </a:outerShdw>
                </a:effectLst>
              </a:rPr>
              <a:t>oportunidad de mejora </a:t>
            </a:r>
            <a:r>
              <a:rPr lang="es-MX" b="1" dirty="0">
                <a:effectLst>
                  <a:outerShdw blurRad="38100" dist="38100" dir="2700000" algn="tl">
                    <a:srgbClr val="000000">
                      <a:alpha val="43137"/>
                    </a:srgbClr>
                  </a:outerShdw>
                </a:effectLst>
              </a:rPr>
              <a:t>y </a:t>
            </a:r>
            <a:r>
              <a:rPr lang="es-MX" b="1" dirty="0" err="1">
                <a:solidFill>
                  <a:srgbClr val="00B0F0"/>
                </a:solidFill>
                <a:effectLst>
                  <a:outerShdw blurRad="38100" dist="38100" dir="2700000" algn="tl">
                    <a:srgbClr val="000000">
                      <a:alpha val="43137"/>
                    </a:srgbClr>
                  </a:outerShdw>
                </a:effectLst>
              </a:rPr>
              <a:t>fiato</a:t>
            </a:r>
            <a:r>
              <a:rPr lang="es-MX" b="1" dirty="0">
                <a:solidFill>
                  <a:srgbClr val="00B0F0"/>
                </a:solidFill>
                <a:effectLst>
                  <a:outerShdw blurRad="38100" dist="38100" dir="2700000" algn="tl">
                    <a:srgbClr val="000000">
                      <a:alpha val="43137"/>
                    </a:srgbClr>
                  </a:outerShdw>
                </a:effectLst>
              </a:rPr>
              <a:t> con el cliente</a:t>
            </a:r>
            <a:r>
              <a:rPr lang="es-MX" dirty="0"/>
              <a:t>, ya que evidencia problemas de diversa índole en todo el proceso en que la empresa tiene contacto con el cliente. Por lo anterior, es importante tener en cuenta que las quejas y los reclamos </a:t>
            </a:r>
            <a:r>
              <a:rPr lang="es-MX" b="1" dirty="0">
                <a:solidFill>
                  <a:srgbClr val="00B0F0"/>
                </a:solidFill>
                <a:effectLst>
                  <a:outerShdw blurRad="38100" dist="38100" dir="2700000" algn="tl">
                    <a:srgbClr val="000000">
                      <a:alpha val="43137"/>
                    </a:srgbClr>
                  </a:outerShdw>
                </a:effectLst>
              </a:rPr>
              <a:t>nos entregan una información valiosa</a:t>
            </a:r>
            <a:r>
              <a:rPr lang="es-MX" dirty="0"/>
              <a:t>: </a:t>
            </a:r>
            <a:endParaRPr lang="es-MX" dirty="0" smtClean="0"/>
          </a:p>
          <a:p>
            <a:pPr algn="just"/>
            <a:r>
              <a:rPr lang="es-MX" dirty="0" smtClean="0"/>
              <a:t>- Nos </a:t>
            </a:r>
            <a:r>
              <a:rPr lang="es-MX" b="1" dirty="0">
                <a:solidFill>
                  <a:srgbClr val="00B0F0"/>
                </a:solidFill>
                <a:effectLst>
                  <a:outerShdw blurRad="38100" dist="38100" dir="2700000" algn="tl">
                    <a:srgbClr val="000000">
                      <a:alpha val="43137"/>
                    </a:srgbClr>
                  </a:outerShdw>
                </a:effectLst>
              </a:rPr>
              <a:t>permiten conocer la percepción que el cliente tiene de nuestros </a:t>
            </a:r>
            <a:r>
              <a:rPr lang="es-MX" b="1" dirty="0" smtClean="0">
                <a:solidFill>
                  <a:srgbClr val="00B0F0"/>
                </a:solidFill>
                <a:effectLst>
                  <a:outerShdw blurRad="38100" dist="38100" dir="2700000" algn="tl">
                    <a:srgbClr val="000000">
                      <a:alpha val="43137"/>
                    </a:srgbClr>
                  </a:outerShdw>
                </a:effectLst>
              </a:rPr>
              <a:t>servicios.</a:t>
            </a:r>
            <a:endParaRPr lang="es-MX" b="1" dirty="0">
              <a:solidFill>
                <a:srgbClr val="00B0F0"/>
              </a:solidFill>
              <a:effectLst>
                <a:outerShdw blurRad="38100" dist="38100" dir="2700000" algn="tl">
                  <a:srgbClr val="000000">
                    <a:alpha val="43137"/>
                  </a:srgbClr>
                </a:outerShdw>
              </a:effectLst>
            </a:endParaRPr>
          </a:p>
        </p:txBody>
      </p:sp>
      <p:sp>
        <p:nvSpPr>
          <p:cNvPr id="8" name="Rectángulo 7"/>
          <p:cNvSpPr/>
          <p:nvPr/>
        </p:nvSpPr>
        <p:spPr>
          <a:xfrm>
            <a:off x="7225047" y="2098894"/>
            <a:ext cx="4790941" cy="4247317"/>
          </a:xfrm>
          <a:prstGeom prst="rect">
            <a:avLst/>
          </a:prstGeom>
        </p:spPr>
        <p:txBody>
          <a:bodyPr wrap="square">
            <a:spAutoFit/>
          </a:bodyPr>
          <a:lstStyle/>
          <a:p>
            <a:pPr marL="285750" indent="-285750" algn="just">
              <a:buFontTx/>
              <a:buChar char="-"/>
            </a:pPr>
            <a:r>
              <a:rPr lang="es-MX" dirty="0" smtClean="0"/>
              <a:t>Nos </a:t>
            </a:r>
            <a:r>
              <a:rPr lang="es-MX" b="1" dirty="0">
                <a:solidFill>
                  <a:srgbClr val="00B0F0"/>
                </a:solidFill>
                <a:effectLst>
                  <a:outerShdw blurRad="38100" dist="38100" dir="2700000" algn="tl">
                    <a:srgbClr val="000000">
                      <a:alpha val="43137"/>
                    </a:srgbClr>
                  </a:outerShdw>
                </a:effectLst>
              </a:rPr>
              <a:t>permiten conocer la percepción que el cliente tiene de nuestros servicios.</a:t>
            </a:r>
          </a:p>
          <a:p>
            <a:pPr marL="285750" indent="-285750" algn="just">
              <a:buFontTx/>
              <a:buChar char="-"/>
            </a:pPr>
            <a:r>
              <a:rPr lang="es-MX" dirty="0" smtClean="0"/>
              <a:t>Nos </a:t>
            </a:r>
            <a:r>
              <a:rPr lang="es-MX" dirty="0"/>
              <a:t>sirve de guía para mejorar, pues nos </a:t>
            </a:r>
            <a:r>
              <a:rPr lang="es-MX" b="1" dirty="0">
                <a:solidFill>
                  <a:srgbClr val="00B0F0"/>
                </a:solidFill>
                <a:effectLst>
                  <a:outerShdw blurRad="38100" dist="38100" dir="2700000" algn="tl">
                    <a:srgbClr val="000000">
                      <a:alpha val="43137"/>
                    </a:srgbClr>
                  </a:outerShdw>
                </a:effectLst>
              </a:rPr>
              <a:t>sirven para corregir defectos o errores que repetimos sistemáticamente sin darnos cuenta</a:t>
            </a:r>
            <a:r>
              <a:rPr lang="es-MX" dirty="0"/>
              <a:t>. </a:t>
            </a:r>
            <a:endParaRPr lang="es-MX" dirty="0" smtClean="0"/>
          </a:p>
          <a:p>
            <a:pPr marL="285750" indent="-285750" algn="just">
              <a:buFontTx/>
              <a:buChar char="-"/>
            </a:pPr>
            <a:r>
              <a:rPr lang="es-MX" dirty="0" smtClean="0"/>
              <a:t>Son </a:t>
            </a:r>
            <a:r>
              <a:rPr lang="es-MX" dirty="0"/>
              <a:t>una oportunidad para </a:t>
            </a:r>
            <a:r>
              <a:rPr lang="es-MX" b="1" dirty="0">
                <a:solidFill>
                  <a:srgbClr val="00B0F0"/>
                </a:solidFill>
                <a:effectLst>
                  <a:outerShdw blurRad="38100" dist="38100" dir="2700000" algn="tl">
                    <a:srgbClr val="000000">
                      <a:alpha val="43137"/>
                    </a:srgbClr>
                  </a:outerShdw>
                </a:effectLst>
              </a:rPr>
              <a:t>afianzar nuestra relación con el cliente</a:t>
            </a:r>
            <a:r>
              <a:rPr lang="es-MX" dirty="0"/>
              <a:t>, se sentirá atendido, escuchado, y como parte valiosa que aporta información de mejora a la empresa. </a:t>
            </a:r>
            <a:endParaRPr lang="es-MX" dirty="0" smtClean="0"/>
          </a:p>
          <a:p>
            <a:pPr marL="285750" indent="-285750" algn="just">
              <a:buFontTx/>
              <a:buChar char="-"/>
            </a:pPr>
            <a:r>
              <a:rPr lang="es-MX" dirty="0" smtClean="0"/>
              <a:t>Nos </a:t>
            </a:r>
            <a:r>
              <a:rPr lang="es-MX" dirty="0"/>
              <a:t>facilitan información acerca de las </a:t>
            </a:r>
            <a:r>
              <a:rPr lang="es-MX" b="1" dirty="0">
                <a:solidFill>
                  <a:srgbClr val="00B0F0"/>
                </a:solidFill>
                <a:effectLst>
                  <a:outerShdw blurRad="38100" dist="38100" dir="2700000" algn="tl">
                    <a:srgbClr val="000000">
                      <a:alpha val="43137"/>
                    </a:srgbClr>
                  </a:outerShdw>
                </a:effectLst>
              </a:rPr>
              <a:t>necesidades y expectativas </a:t>
            </a:r>
            <a:r>
              <a:rPr lang="es-MX" dirty="0"/>
              <a:t>de los clientes. </a:t>
            </a:r>
          </a:p>
        </p:txBody>
      </p:sp>
      <p:pic>
        <p:nvPicPr>
          <p:cNvPr id="10" name="Imagen 9"/>
          <p:cNvPicPr>
            <a:picLocks noChangeAspect="1"/>
          </p:cNvPicPr>
          <p:nvPr/>
        </p:nvPicPr>
        <p:blipFill>
          <a:blip r:embed="rId2"/>
          <a:stretch>
            <a:fillRect/>
          </a:stretch>
        </p:blipFill>
        <p:spPr>
          <a:xfrm>
            <a:off x="1723369" y="4261287"/>
            <a:ext cx="3676375" cy="2084924"/>
          </a:xfrm>
          <a:prstGeom prst="rect">
            <a:avLst/>
          </a:prstGeom>
        </p:spPr>
      </p:pic>
      <p:pic>
        <p:nvPicPr>
          <p:cNvPr id="11" name="Imagen 10"/>
          <p:cNvPicPr>
            <a:picLocks noChangeAspect="1"/>
          </p:cNvPicPr>
          <p:nvPr/>
        </p:nvPicPr>
        <p:blipFill>
          <a:blip r:embed="rId3"/>
          <a:stretch>
            <a:fillRect/>
          </a:stretch>
        </p:blipFill>
        <p:spPr>
          <a:xfrm>
            <a:off x="7572777" y="551826"/>
            <a:ext cx="4115123" cy="1243101"/>
          </a:xfrm>
          <a:prstGeom prst="rect">
            <a:avLst/>
          </a:prstGeom>
        </p:spPr>
      </p:pic>
    </p:spTree>
    <p:extLst>
      <p:ext uri="{BB962C8B-B14F-4D97-AF65-F5344CB8AC3E}">
        <p14:creationId xmlns:p14="http://schemas.microsoft.com/office/powerpoint/2010/main" val="354524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down)">
                                      <p:cBhvr>
                                        <p:cTn id="15" dur="50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arn(inVertic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barn(inVertical)">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barn(inVertic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957407" y="4950903"/>
            <a:ext cx="3762041" cy="1169551"/>
          </a:xfrm>
          <a:prstGeom prst="rect">
            <a:avLst/>
          </a:prstGeom>
        </p:spPr>
        <p:txBody>
          <a:bodyPr wrap="square">
            <a:spAutoFit/>
          </a:bodyPr>
          <a:lstStyle/>
          <a:p>
            <a:pPr algn="just"/>
            <a:endParaRPr lang="en-US" dirty="0">
              <a:solidFill>
                <a:schemeClr val="bg1">
                  <a:lumMod val="95000"/>
                </a:schemeClr>
              </a:solidFill>
              <a:latin typeface="Open Sans"/>
            </a:endParaRPr>
          </a:p>
          <a:p>
            <a:pPr algn="ctr"/>
            <a:endParaRPr lang="en-US" sz="3200" dirty="0">
              <a:solidFill>
                <a:schemeClr val="accent2">
                  <a:lumMod val="40000"/>
                  <a:lumOff val="60000"/>
                </a:schemeClr>
              </a:solidFill>
            </a:endParaRPr>
          </a:p>
          <a:p>
            <a:pPr algn="just"/>
            <a:endParaRPr lang="es-MX" sz="2000" dirty="0">
              <a:solidFill>
                <a:schemeClr val="accent2">
                  <a:lumMod val="40000"/>
                  <a:lumOff val="60000"/>
                </a:schemeClr>
              </a:solidFill>
            </a:endParaRPr>
          </a:p>
        </p:txBody>
      </p:sp>
      <p:sp>
        <p:nvSpPr>
          <p:cNvPr id="4" name="Rectángulo 3"/>
          <p:cNvSpPr/>
          <p:nvPr/>
        </p:nvSpPr>
        <p:spPr>
          <a:xfrm>
            <a:off x="9555439" y="0"/>
            <a:ext cx="542526" cy="923330"/>
          </a:xfrm>
          <a:prstGeom prst="rect">
            <a:avLst/>
          </a:prstGeom>
        </p:spPr>
        <p:txBody>
          <a:bodyPr wrap="square">
            <a:spAutoFit/>
          </a:bodyPr>
          <a:lstStyle/>
          <a:p>
            <a:pPr algn="just"/>
            <a:endParaRPr lang="es-MX" dirty="0">
              <a:solidFill>
                <a:schemeClr val="bg1"/>
              </a:solidFill>
              <a:latin typeface="+mj-lt"/>
            </a:endParaRPr>
          </a:p>
          <a:p>
            <a:pPr lvl="2" algn="just">
              <a:buFont typeface="Arial" panose="020B0604020202020204" pitchFamily="34" charset="0"/>
              <a:buChar char="•"/>
            </a:pPr>
            <a:endParaRPr lang="es-MX" dirty="0" smtClean="0">
              <a:solidFill>
                <a:schemeClr val="bg1"/>
              </a:solidFill>
              <a:latin typeface="Open Sans"/>
            </a:endParaRPr>
          </a:p>
          <a:p>
            <a:pPr>
              <a:buFont typeface="Arial" panose="020B0604020202020204" pitchFamily="34" charset="0"/>
              <a:buChar char="•"/>
            </a:pPr>
            <a:endParaRPr lang="es-MX" dirty="0">
              <a:solidFill>
                <a:schemeClr val="bg1"/>
              </a:solidFill>
              <a:latin typeface="Open Sans"/>
            </a:endParaRPr>
          </a:p>
        </p:txBody>
      </p:sp>
      <p:sp>
        <p:nvSpPr>
          <p:cNvPr id="3" name="Rectángulo 2"/>
          <p:cNvSpPr/>
          <p:nvPr/>
        </p:nvSpPr>
        <p:spPr>
          <a:xfrm>
            <a:off x="501912" y="13660"/>
            <a:ext cx="8295045" cy="738664"/>
          </a:xfrm>
          <a:prstGeom prst="rect">
            <a:avLst/>
          </a:prstGeom>
        </p:spPr>
        <p:txBody>
          <a:bodyPr wrap="square">
            <a:spAutoFit/>
          </a:bodyPr>
          <a:lstStyle/>
          <a:p>
            <a:pPr algn="just"/>
            <a:endParaRPr lang="en-US" sz="2200" dirty="0">
              <a:solidFill>
                <a:schemeClr val="bg1"/>
              </a:solidFill>
            </a:endParaRPr>
          </a:p>
          <a:p>
            <a:pPr algn="just"/>
            <a:endParaRPr lang="es-MX" sz="2000" dirty="0">
              <a:solidFill>
                <a:schemeClr val="bg1"/>
              </a:solidFill>
            </a:endParaRPr>
          </a:p>
        </p:txBody>
      </p:sp>
      <p:sp>
        <p:nvSpPr>
          <p:cNvPr id="5" name="AutoShape 4" descr="Causas de una mala atencion al cliente; las más frecuen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Rectángulo 11"/>
          <p:cNvSpPr/>
          <p:nvPr/>
        </p:nvSpPr>
        <p:spPr>
          <a:xfrm>
            <a:off x="513557" y="1497398"/>
            <a:ext cx="5745575" cy="923330"/>
          </a:xfrm>
          <a:prstGeom prst="rect">
            <a:avLst/>
          </a:prstGeom>
        </p:spPr>
        <p:txBody>
          <a:bodyPr wrap="square">
            <a:spAutoFit/>
          </a:bodyPr>
          <a:lstStyle/>
          <a:p>
            <a:pPr algn="just"/>
            <a:r>
              <a:rPr lang="es-MX" dirty="0"/>
              <a:t>La </a:t>
            </a:r>
            <a:r>
              <a:rPr lang="es-MX" b="1" dirty="0">
                <a:solidFill>
                  <a:srgbClr val="00B0F0"/>
                </a:solidFill>
                <a:effectLst>
                  <a:outerShdw blurRad="38100" dist="38100" dir="2700000" algn="tl">
                    <a:srgbClr val="000000">
                      <a:alpha val="43137"/>
                    </a:srgbClr>
                  </a:outerShdw>
                </a:effectLst>
              </a:rPr>
              <a:t>clave de una gestión óptima de las quejas </a:t>
            </a:r>
            <a:r>
              <a:rPr lang="es-MX" dirty="0"/>
              <a:t>es que sirvan para </a:t>
            </a:r>
            <a:r>
              <a:rPr lang="es-MX" b="1" dirty="0">
                <a:solidFill>
                  <a:srgbClr val="00B0F0"/>
                </a:solidFill>
                <a:effectLst>
                  <a:outerShdw blurRad="38100" dist="38100" dir="2700000" algn="tl">
                    <a:srgbClr val="000000">
                      <a:alpha val="43137"/>
                    </a:srgbClr>
                  </a:outerShdw>
                </a:effectLst>
              </a:rPr>
              <a:t>reducir al máximo los motivos que las producen.</a:t>
            </a:r>
          </a:p>
        </p:txBody>
      </p:sp>
      <p:sp>
        <p:nvSpPr>
          <p:cNvPr id="8" name="Rectángulo 7"/>
          <p:cNvSpPr/>
          <p:nvPr/>
        </p:nvSpPr>
        <p:spPr>
          <a:xfrm>
            <a:off x="531040" y="2525408"/>
            <a:ext cx="5728092" cy="1200329"/>
          </a:xfrm>
          <a:prstGeom prst="rect">
            <a:avLst/>
          </a:prstGeom>
        </p:spPr>
        <p:txBody>
          <a:bodyPr wrap="square">
            <a:spAutoFit/>
          </a:bodyPr>
          <a:lstStyle/>
          <a:p>
            <a:pPr algn="just"/>
            <a:r>
              <a:rPr lang="es-MX" b="1" dirty="0">
                <a:solidFill>
                  <a:srgbClr val="00B0F0"/>
                </a:solidFill>
                <a:effectLst>
                  <a:outerShdw blurRad="38100" dist="38100" dir="2700000" algn="tl">
                    <a:srgbClr val="000000">
                      <a:alpha val="43137"/>
                    </a:srgbClr>
                  </a:outerShdw>
                </a:effectLst>
              </a:rPr>
              <a:t>Gestionar bien las quejas </a:t>
            </a:r>
            <a:r>
              <a:rPr lang="es-MX" dirty="0"/>
              <a:t>es la mejor manera de </a:t>
            </a:r>
            <a:r>
              <a:rPr lang="es-MX" b="1" dirty="0">
                <a:solidFill>
                  <a:srgbClr val="00B0F0"/>
                </a:solidFill>
                <a:effectLst>
                  <a:outerShdw blurRad="38100" dist="38100" dir="2700000" algn="tl">
                    <a:srgbClr val="000000">
                      <a:alpha val="43137"/>
                    </a:srgbClr>
                  </a:outerShdw>
                </a:effectLst>
              </a:rPr>
              <a:t>fidelizar clientes</a:t>
            </a:r>
            <a:r>
              <a:rPr lang="es-MX" dirty="0"/>
              <a:t>, puesto que transmite una imagen de empresa </a:t>
            </a:r>
            <a:r>
              <a:rPr lang="es-MX" b="1" dirty="0">
                <a:solidFill>
                  <a:srgbClr val="00B0F0"/>
                </a:solidFill>
                <a:effectLst>
                  <a:outerShdw blurRad="38100" dist="38100" dir="2700000" algn="tl">
                    <a:srgbClr val="000000">
                      <a:alpha val="43137"/>
                    </a:srgbClr>
                  </a:outerShdw>
                </a:effectLst>
              </a:rPr>
              <a:t>interesada en la atención y servicio al cliente.</a:t>
            </a:r>
          </a:p>
        </p:txBody>
      </p:sp>
      <p:sp>
        <p:nvSpPr>
          <p:cNvPr id="13" name="Rectángulo 12"/>
          <p:cNvSpPr/>
          <p:nvPr/>
        </p:nvSpPr>
        <p:spPr>
          <a:xfrm>
            <a:off x="531040" y="143510"/>
            <a:ext cx="5846610" cy="1200329"/>
          </a:xfrm>
          <a:prstGeom prst="rect">
            <a:avLst/>
          </a:prstGeom>
        </p:spPr>
        <p:txBody>
          <a:bodyPr wrap="square">
            <a:spAutoFit/>
          </a:bodyPr>
          <a:lstStyle/>
          <a:p>
            <a:pPr algn="just"/>
            <a:r>
              <a:rPr lang="es-MX" dirty="0"/>
              <a:t>Si </a:t>
            </a:r>
            <a:r>
              <a:rPr lang="es-MX" b="1" dirty="0">
                <a:solidFill>
                  <a:srgbClr val="00B0F0"/>
                </a:solidFill>
                <a:effectLst>
                  <a:outerShdw blurRad="38100" dist="38100" dir="2700000" algn="tl">
                    <a:srgbClr val="000000">
                      <a:alpha val="43137"/>
                    </a:srgbClr>
                  </a:outerShdw>
                </a:effectLst>
              </a:rPr>
              <a:t>no conocemos el error</a:t>
            </a:r>
            <a:r>
              <a:rPr lang="es-MX" dirty="0"/>
              <a:t>, no podemos evitar que se vuelva a repetir, si no sabemos porque se ha producido, </a:t>
            </a:r>
            <a:r>
              <a:rPr lang="es-MX" b="1" dirty="0">
                <a:solidFill>
                  <a:srgbClr val="00B0F0"/>
                </a:solidFill>
                <a:effectLst>
                  <a:outerShdw blurRad="38100" dist="38100" dir="2700000" algn="tl">
                    <a:srgbClr val="000000">
                      <a:alpha val="43137"/>
                    </a:srgbClr>
                  </a:outerShdw>
                </a:effectLst>
              </a:rPr>
              <a:t>no podremos evitar que se vuelva a producir</a:t>
            </a:r>
            <a:endParaRPr lang="es-MX" b="1" dirty="0">
              <a:solidFill>
                <a:srgbClr val="00B0F0"/>
              </a:solidFill>
              <a:effectLst>
                <a:outerShdw blurRad="38100" dist="38100" dir="2700000" algn="tl">
                  <a:srgbClr val="000000">
                    <a:alpha val="43137"/>
                  </a:srgbClr>
                </a:outerShdw>
              </a:effectLst>
            </a:endParaRPr>
          </a:p>
        </p:txBody>
      </p:sp>
      <p:sp>
        <p:nvSpPr>
          <p:cNvPr id="14" name="Rectángulo 13"/>
          <p:cNvSpPr/>
          <p:nvPr/>
        </p:nvSpPr>
        <p:spPr>
          <a:xfrm>
            <a:off x="531040" y="4027573"/>
            <a:ext cx="5846610" cy="1200329"/>
          </a:xfrm>
          <a:prstGeom prst="rect">
            <a:avLst/>
          </a:prstGeom>
        </p:spPr>
        <p:txBody>
          <a:bodyPr wrap="square">
            <a:spAutoFit/>
          </a:bodyPr>
          <a:lstStyle/>
          <a:p>
            <a:pPr algn="ctr"/>
            <a:r>
              <a:rPr lang="es-MX" b="1" u="sng" dirty="0">
                <a:effectLst>
                  <a:outerShdw blurRad="38100" dist="38100" dir="2700000" algn="tl">
                    <a:srgbClr val="000000">
                      <a:alpha val="43137"/>
                    </a:srgbClr>
                  </a:outerShdw>
                </a:effectLst>
              </a:rPr>
              <a:t>Manejo de Reclamos y Quejas </a:t>
            </a:r>
            <a:endParaRPr lang="es-MX" b="1" u="sng" dirty="0" smtClean="0">
              <a:effectLst>
                <a:outerShdw blurRad="38100" dist="38100" dir="2700000" algn="tl">
                  <a:srgbClr val="000000">
                    <a:alpha val="43137"/>
                  </a:srgbClr>
                </a:outerShdw>
              </a:effectLst>
            </a:endParaRPr>
          </a:p>
          <a:p>
            <a:pPr algn="ctr"/>
            <a:endParaRPr lang="es-MX" b="1" u="sng" dirty="0" smtClean="0">
              <a:effectLst>
                <a:outerShdw blurRad="38100" dist="38100" dir="2700000" algn="tl">
                  <a:srgbClr val="000000">
                    <a:alpha val="43137"/>
                  </a:srgbClr>
                </a:outerShdw>
              </a:effectLst>
            </a:endParaRPr>
          </a:p>
          <a:p>
            <a:r>
              <a:rPr lang="es-MX" dirty="0" smtClean="0"/>
              <a:t>Un </a:t>
            </a:r>
            <a:r>
              <a:rPr lang="es-MX" dirty="0"/>
              <a:t>buen manejo de reclamos y quejas debería considerar los siguientes pasos:</a:t>
            </a:r>
          </a:p>
        </p:txBody>
      </p:sp>
      <p:sp>
        <p:nvSpPr>
          <p:cNvPr id="15" name="Rectángulo 14"/>
          <p:cNvSpPr/>
          <p:nvPr/>
        </p:nvSpPr>
        <p:spPr>
          <a:xfrm>
            <a:off x="7214911" y="524697"/>
            <a:ext cx="462351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dirty="0"/>
              <a:t>1.- Prestar atención al recibir un reclamo o queja (por escrito) y mostrar disposición e interés en ayudar al cliente.</a:t>
            </a:r>
          </a:p>
        </p:txBody>
      </p:sp>
      <p:sp>
        <p:nvSpPr>
          <p:cNvPr id="16" name="Rectángulo 15"/>
          <p:cNvSpPr/>
          <p:nvPr/>
        </p:nvSpPr>
        <p:spPr>
          <a:xfrm>
            <a:off x="7214911" y="2202242"/>
            <a:ext cx="4623516"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MX" dirty="0"/>
              <a:t>2.- Si es posible, brindar una solución inmediata y </a:t>
            </a:r>
            <a:r>
              <a:rPr lang="es-MX" dirty="0" err="1"/>
              <a:t>ofréscala</a:t>
            </a:r>
            <a:r>
              <a:rPr lang="es-MX" dirty="0"/>
              <a:t>. Si no es el caso, escálela con un superior.</a:t>
            </a:r>
          </a:p>
        </p:txBody>
      </p:sp>
      <p:sp>
        <p:nvSpPr>
          <p:cNvPr id="17" name="Rectángulo 16"/>
          <p:cNvSpPr/>
          <p:nvPr/>
        </p:nvSpPr>
        <p:spPr>
          <a:xfrm>
            <a:off x="7214911" y="3725737"/>
            <a:ext cx="4574742" cy="92333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s-MX" dirty="0"/>
              <a:t>3.- Darle seguimiento a la queja y/o reclamo hasta asegurarse que se haya solucionado</a:t>
            </a:r>
          </a:p>
        </p:txBody>
      </p:sp>
      <p:sp>
        <p:nvSpPr>
          <p:cNvPr id="18" name="Rectángulo 17"/>
          <p:cNvSpPr/>
          <p:nvPr/>
        </p:nvSpPr>
        <p:spPr>
          <a:xfrm>
            <a:off x="7214911" y="5274069"/>
            <a:ext cx="4574742"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s-MX" dirty="0"/>
              <a:t>4.- Verificar con el cliente que su reclamo y/o queja fue solucionada y si se encuentra satisfecho con la solución ofrecida</a:t>
            </a:r>
          </a:p>
        </p:txBody>
      </p:sp>
    </p:spTree>
    <p:extLst>
      <p:ext uri="{BB962C8B-B14F-4D97-AF65-F5344CB8AC3E}">
        <p14:creationId xmlns:p14="http://schemas.microsoft.com/office/powerpoint/2010/main" val="90641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barn(inVertical)">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normAutofit fontScale="90000"/>
          </a:bodyPr>
          <a:lstStyle/>
          <a:p>
            <a:r>
              <a:rPr lang="es-MX" dirty="0"/>
              <a:t/>
            </a:r>
            <a:br>
              <a:rPr lang="es-MX" dirty="0"/>
            </a:br>
            <a:endParaRPr lang="es-MX" dirty="0"/>
          </a:p>
        </p:txBody>
      </p:sp>
      <p:sp>
        <p:nvSpPr>
          <p:cNvPr id="7" name="Rectángulo 6"/>
          <p:cNvSpPr/>
          <p:nvPr/>
        </p:nvSpPr>
        <p:spPr>
          <a:xfrm>
            <a:off x="1502037" y="4468611"/>
            <a:ext cx="2249133" cy="1169551"/>
          </a:xfrm>
          <a:prstGeom prst="rect">
            <a:avLst/>
          </a:prstGeom>
        </p:spPr>
        <p:txBody>
          <a:bodyPr wrap="square">
            <a:spAutoFit/>
          </a:bodyPr>
          <a:lstStyle/>
          <a:p>
            <a:pPr algn="just"/>
            <a:endParaRPr lang="en-US" dirty="0">
              <a:solidFill>
                <a:schemeClr val="bg1">
                  <a:lumMod val="95000"/>
                </a:schemeClr>
              </a:solidFill>
              <a:latin typeface="Open Sans"/>
            </a:endParaRPr>
          </a:p>
          <a:p>
            <a:pPr algn="ctr"/>
            <a:endParaRPr lang="en-US" sz="3200" dirty="0">
              <a:solidFill>
                <a:schemeClr val="accent2">
                  <a:lumMod val="40000"/>
                  <a:lumOff val="60000"/>
                </a:schemeClr>
              </a:solidFill>
            </a:endParaRPr>
          </a:p>
          <a:p>
            <a:pPr algn="just"/>
            <a:endParaRPr lang="es-MX" sz="2000" dirty="0">
              <a:solidFill>
                <a:schemeClr val="accent2">
                  <a:lumMod val="40000"/>
                  <a:lumOff val="60000"/>
                </a:schemeClr>
              </a:solidFill>
            </a:endParaRPr>
          </a:p>
        </p:txBody>
      </p:sp>
      <p:sp>
        <p:nvSpPr>
          <p:cNvPr id="5" name="AutoShape 2" descr="No soporto la mala atencion al cliente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Rectángulo 2"/>
          <p:cNvSpPr/>
          <p:nvPr/>
        </p:nvSpPr>
        <p:spPr>
          <a:xfrm>
            <a:off x="460375" y="258370"/>
            <a:ext cx="6096000" cy="3139321"/>
          </a:xfrm>
          <a:prstGeom prst="rect">
            <a:avLst/>
          </a:prstGeom>
        </p:spPr>
        <p:txBody>
          <a:bodyPr>
            <a:spAutoFit/>
          </a:bodyPr>
          <a:lstStyle/>
          <a:p>
            <a:r>
              <a:rPr lang="es-MX" b="1" u="sng" dirty="0">
                <a:solidFill>
                  <a:srgbClr val="00B0F0"/>
                </a:solidFill>
                <a:effectLst>
                  <a:outerShdw blurRad="38100" dist="38100" dir="2700000" algn="tl">
                    <a:srgbClr val="000000">
                      <a:alpha val="43137"/>
                    </a:srgbClr>
                  </a:outerShdw>
                </a:effectLst>
              </a:rPr>
              <a:t>A Tener en Cuenta: </a:t>
            </a:r>
            <a:endParaRPr lang="es-MX" b="1" u="sng" dirty="0" smtClean="0">
              <a:solidFill>
                <a:srgbClr val="00B0F0"/>
              </a:solidFill>
              <a:effectLst>
                <a:outerShdw blurRad="38100" dist="38100" dir="2700000" algn="tl">
                  <a:srgbClr val="000000">
                    <a:alpha val="43137"/>
                  </a:srgbClr>
                </a:outerShdw>
              </a:effectLst>
            </a:endParaRPr>
          </a:p>
          <a:p>
            <a:endParaRPr lang="es-MX" dirty="0" smtClean="0"/>
          </a:p>
          <a:p>
            <a:pPr marL="342900" indent="-342900" algn="just">
              <a:buAutoNum type="arabicPeriod"/>
            </a:pPr>
            <a:r>
              <a:rPr lang="es-MX" dirty="0" smtClean="0">
                <a:solidFill>
                  <a:schemeClr val="accent2">
                    <a:lumMod val="20000"/>
                    <a:lumOff val="80000"/>
                  </a:schemeClr>
                </a:solidFill>
              </a:rPr>
              <a:t>Siempre </a:t>
            </a:r>
            <a:r>
              <a:rPr lang="es-MX" dirty="0">
                <a:solidFill>
                  <a:schemeClr val="accent2">
                    <a:lumMod val="20000"/>
                    <a:lumOff val="80000"/>
                  </a:schemeClr>
                </a:solidFill>
              </a:rPr>
              <a:t>hay que ser empático y ponerse en la situación del cliente para entender mejor el alcance del problema que está reportando. </a:t>
            </a:r>
            <a:endParaRPr lang="es-MX" dirty="0" smtClean="0">
              <a:solidFill>
                <a:schemeClr val="accent2">
                  <a:lumMod val="20000"/>
                  <a:lumOff val="80000"/>
                </a:schemeClr>
              </a:solidFill>
            </a:endParaRPr>
          </a:p>
          <a:p>
            <a:pPr marL="342900" indent="-342900" algn="just">
              <a:buAutoNum type="arabicPeriod"/>
            </a:pPr>
            <a:r>
              <a:rPr lang="es-MX" dirty="0" smtClean="0">
                <a:solidFill>
                  <a:schemeClr val="accent2">
                    <a:lumMod val="20000"/>
                    <a:lumOff val="80000"/>
                  </a:schemeClr>
                </a:solidFill>
              </a:rPr>
              <a:t>Nunca </a:t>
            </a:r>
            <a:r>
              <a:rPr lang="es-MX" dirty="0">
                <a:solidFill>
                  <a:schemeClr val="accent2">
                    <a:lumMod val="20000"/>
                    <a:lumOff val="80000"/>
                  </a:schemeClr>
                </a:solidFill>
              </a:rPr>
              <a:t>se debe responsabilizar a otro colega frente al cliente. </a:t>
            </a:r>
            <a:endParaRPr lang="es-MX" dirty="0" smtClean="0">
              <a:solidFill>
                <a:schemeClr val="accent2">
                  <a:lumMod val="20000"/>
                  <a:lumOff val="80000"/>
                </a:schemeClr>
              </a:solidFill>
            </a:endParaRPr>
          </a:p>
          <a:p>
            <a:pPr marL="342900" indent="-342900" algn="just">
              <a:buAutoNum type="arabicPeriod"/>
            </a:pPr>
            <a:r>
              <a:rPr lang="es-MX" dirty="0" smtClean="0">
                <a:solidFill>
                  <a:schemeClr val="accent2">
                    <a:lumMod val="20000"/>
                    <a:lumOff val="80000"/>
                  </a:schemeClr>
                </a:solidFill>
              </a:rPr>
              <a:t>Evitar </a:t>
            </a:r>
            <a:r>
              <a:rPr lang="es-MX" dirty="0">
                <a:solidFill>
                  <a:schemeClr val="accent2">
                    <a:lumMod val="20000"/>
                    <a:lumOff val="80000"/>
                  </a:schemeClr>
                </a:solidFill>
              </a:rPr>
              <a:t>ofrecer soluciones que no sean factibles de ejecutar. </a:t>
            </a:r>
            <a:endParaRPr lang="es-MX" dirty="0" smtClean="0">
              <a:solidFill>
                <a:schemeClr val="accent2">
                  <a:lumMod val="20000"/>
                  <a:lumOff val="80000"/>
                </a:schemeClr>
              </a:solidFill>
            </a:endParaRPr>
          </a:p>
          <a:p>
            <a:pPr marL="342900" indent="-342900" algn="just">
              <a:buAutoNum type="arabicPeriod"/>
            </a:pPr>
            <a:r>
              <a:rPr lang="es-MX" dirty="0" smtClean="0">
                <a:solidFill>
                  <a:schemeClr val="accent2">
                    <a:lumMod val="20000"/>
                    <a:lumOff val="80000"/>
                  </a:schemeClr>
                </a:solidFill>
              </a:rPr>
              <a:t>Mantener </a:t>
            </a:r>
            <a:r>
              <a:rPr lang="es-MX" dirty="0">
                <a:solidFill>
                  <a:schemeClr val="accent2">
                    <a:lumMod val="20000"/>
                    <a:lumOff val="80000"/>
                  </a:schemeClr>
                </a:solidFill>
              </a:rPr>
              <a:t>un registro de las quejas y reclamos y la solución </a:t>
            </a:r>
            <a:r>
              <a:rPr lang="es-MX" dirty="0" smtClean="0">
                <a:solidFill>
                  <a:schemeClr val="accent2">
                    <a:lumMod val="20000"/>
                    <a:lumOff val="80000"/>
                  </a:schemeClr>
                </a:solidFill>
              </a:rPr>
              <a:t>ofrecida.</a:t>
            </a:r>
            <a:endParaRPr lang="es-MX" dirty="0">
              <a:solidFill>
                <a:schemeClr val="accent2">
                  <a:lumMod val="20000"/>
                  <a:lumOff val="80000"/>
                </a:schemeClr>
              </a:solidFill>
            </a:endParaRPr>
          </a:p>
        </p:txBody>
      </p:sp>
      <p:sp>
        <p:nvSpPr>
          <p:cNvPr id="8" name="Rectángulo 7"/>
          <p:cNvSpPr/>
          <p:nvPr/>
        </p:nvSpPr>
        <p:spPr>
          <a:xfrm>
            <a:off x="460375" y="3615648"/>
            <a:ext cx="5850273" cy="3139321"/>
          </a:xfrm>
          <a:prstGeom prst="rect">
            <a:avLst/>
          </a:prstGeom>
        </p:spPr>
        <p:txBody>
          <a:bodyPr wrap="square">
            <a:spAutoFit/>
          </a:bodyPr>
          <a:lstStyle/>
          <a:p>
            <a:pPr algn="just"/>
            <a:r>
              <a:rPr lang="es-MX" dirty="0" smtClean="0">
                <a:solidFill>
                  <a:schemeClr val="accent2">
                    <a:lumMod val="20000"/>
                    <a:lumOff val="80000"/>
                  </a:schemeClr>
                </a:solidFill>
              </a:rPr>
              <a:t>Solamente </a:t>
            </a:r>
            <a:r>
              <a:rPr lang="es-MX" dirty="0">
                <a:solidFill>
                  <a:schemeClr val="accent2">
                    <a:lumMod val="20000"/>
                    <a:lumOff val="80000"/>
                  </a:schemeClr>
                </a:solidFill>
              </a:rPr>
              <a:t>hemos hablado de situaciones complicadas que surgen de la relación entre cliente y empresa y, a partir de ellas, realizar mejoras</a:t>
            </a:r>
            <a:r>
              <a:rPr lang="es-MX" dirty="0"/>
              <a:t>. </a:t>
            </a:r>
            <a:endParaRPr lang="es-MX" dirty="0" smtClean="0"/>
          </a:p>
          <a:p>
            <a:pPr algn="just"/>
            <a:endParaRPr lang="es-MX" dirty="0"/>
          </a:p>
          <a:p>
            <a:pPr algn="just"/>
            <a:r>
              <a:rPr lang="es-MX" dirty="0" smtClean="0">
                <a:solidFill>
                  <a:schemeClr val="accent2">
                    <a:lumMod val="20000"/>
                    <a:lumOff val="80000"/>
                  </a:schemeClr>
                </a:solidFill>
              </a:rPr>
              <a:t>Pero</a:t>
            </a:r>
            <a:r>
              <a:rPr lang="es-MX" dirty="0">
                <a:solidFill>
                  <a:schemeClr val="accent2">
                    <a:lumMod val="20000"/>
                    <a:lumOff val="80000"/>
                  </a:schemeClr>
                </a:solidFill>
              </a:rPr>
              <a:t>… ¿qué pasa cuando hacemos las cosas bien? </a:t>
            </a:r>
            <a:r>
              <a:rPr lang="es-MX" dirty="0" smtClean="0">
                <a:solidFill>
                  <a:schemeClr val="accent2">
                    <a:lumMod val="20000"/>
                    <a:lumOff val="80000"/>
                  </a:schemeClr>
                </a:solidFill>
              </a:rPr>
              <a:t>Cuando </a:t>
            </a:r>
            <a:r>
              <a:rPr lang="es-MX" dirty="0">
                <a:solidFill>
                  <a:schemeClr val="accent2">
                    <a:lumMod val="20000"/>
                    <a:lumOff val="80000"/>
                  </a:schemeClr>
                </a:solidFill>
              </a:rPr>
              <a:t>hay algún cliente que esté realmente </a:t>
            </a:r>
            <a:r>
              <a:rPr lang="es-MX" b="1" dirty="0">
                <a:solidFill>
                  <a:srgbClr val="00B0F0"/>
                </a:solidFill>
                <a:effectLst>
                  <a:outerShdw blurRad="38100" dist="38100" dir="2700000" algn="tl">
                    <a:srgbClr val="000000">
                      <a:alpha val="43137"/>
                    </a:srgbClr>
                  </a:outerShdw>
                </a:effectLst>
              </a:rPr>
              <a:t>satisfecho con nuestro trabajo o con el servicio recibido</a:t>
            </a:r>
            <a:r>
              <a:rPr lang="es-MX" dirty="0"/>
              <a:t>, </a:t>
            </a:r>
            <a:r>
              <a:rPr lang="es-MX" dirty="0">
                <a:solidFill>
                  <a:schemeClr val="accent2">
                    <a:lumMod val="20000"/>
                    <a:lumOff val="80000"/>
                  </a:schemeClr>
                </a:solidFill>
              </a:rPr>
              <a:t>es conveniente </a:t>
            </a:r>
            <a:r>
              <a:rPr lang="es-MX" b="1" dirty="0">
                <a:solidFill>
                  <a:srgbClr val="00B0F0"/>
                </a:solidFill>
                <a:effectLst>
                  <a:outerShdw blurRad="38100" dist="38100" dir="2700000" algn="tl">
                    <a:srgbClr val="000000">
                      <a:alpha val="43137"/>
                    </a:srgbClr>
                  </a:outerShdw>
                </a:effectLst>
              </a:rPr>
              <a:t>registrar dicha situación</a:t>
            </a:r>
            <a:r>
              <a:rPr lang="es-MX" dirty="0"/>
              <a:t>, </a:t>
            </a:r>
            <a:r>
              <a:rPr lang="es-MX" dirty="0">
                <a:solidFill>
                  <a:schemeClr val="accent2">
                    <a:lumMod val="20000"/>
                    <a:lumOff val="80000"/>
                  </a:schemeClr>
                </a:solidFill>
              </a:rPr>
              <a:t>ya que permite fortalecer las conductas positivas dentro de la organización</a:t>
            </a:r>
            <a:r>
              <a:rPr lang="es-MX" dirty="0"/>
              <a:t>.</a:t>
            </a:r>
          </a:p>
        </p:txBody>
      </p:sp>
      <p:sp>
        <p:nvSpPr>
          <p:cNvPr id="9" name="Rectángulo 8"/>
          <p:cNvSpPr/>
          <p:nvPr/>
        </p:nvSpPr>
        <p:spPr>
          <a:xfrm>
            <a:off x="7173532" y="350702"/>
            <a:ext cx="4692203" cy="2585323"/>
          </a:xfrm>
          <a:prstGeom prst="rect">
            <a:avLst/>
          </a:prstGeom>
        </p:spPr>
        <p:txBody>
          <a:bodyPr wrap="square">
            <a:spAutoFit/>
          </a:bodyPr>
          <a:lstStyle/>
          <a:p>
            <a:pPr algn="just"/>
            <a:r>
              <a:rPr lang="es-MX" dirty="0"/>
              <a:t>Se debe recordar que el Servicio de Atención al Cliente no siempre se realiza de forma presencial, por lo que el manejo de reclamos se realiza a través de otros </a:t>
            </a:r>
            <a:r>
              <a:rPr lang="es-MX" dirty="0" smtClean="0"/>
              <a:t>medios como:</a:t>
            </a:r>
          </a:p>
          <a:p>
            <a:pPr marL="285750" indent="-285750" algn="just">
              <a:buFontTx/>
              <a:buChar char="-"/>
            </a:pPr>
            <a:r>
              <a:rPr lang="en-US" dirty="0" err="1" smtClean="0"/>
              <a:t>Pagina</a:t>
            </a:r>
            <a:r>
              <a:rPr lang="en-US" dirty="0" smtClean="0"/>
              <a:t> Web</a:t>
            </a:r>
          </a:p>
          <a:p>
            <a:pPr marL="285750" indent="-285750" algn="just">
              <a:buFontTx/>
              <a:buChar char="-"/>
            </a:pPr>
            <a:r>
              <a:rPr lang="en-US" dirty="0" err="1" smtClean="0"/>
              <a:t>Correo</a:t>
            </a:r>
            <a:r>
              <a:rPr lang="en-US" dirty="0" smtClean="0"/>
              <a:t> </a:t>
            </a:r>
            <a:r>
              <a:rPr lang="en-US" dirty="0" err="1" smtClean="0"/>
              <a:t>electronico</a:t>
            </a:r>
            <a:endParaRPr lang="en-US" dirty="0" smtClean="0"/>
          </a:p>
          <a:p>
            <a:pPr marL="285750" indent="-285750" algn="just">
              <a:buFontTx/>
              <a:buChar char="-"/>
            </a:pPr>
            <a:r>
              <a:rPr lang="en-US" dirty="0" err="1" smtClean="0"/>
              <a:t>Buzones</a:t>
            </a:r>
            <a:r>
              <a:rPr lang="en-US" dirty="0" smtClean="0"/>
              <a:t> de </a:t>
            </a:r>
            <a:r>
              <a:rPr lang="en-US" dirty="0" err="1" smtClean="0"/>
              <a:t>Sugerencias</a:t>
            </a:r>
            <a:r>
              <a:rPr lang="en-US" dirty="0" smtClean="0"/>
              <a:t> /  </a:t>
            </a:r>
            <a:r>
              <a:rPr lang="en-US" dirty="0" err="1" smtClean="0"/>
              <a:t>Libro</a:t>
            </a:r>
            <a:endParaRPr lang="en-US" dirty="0" smtClean="0"/>
          </a:p>
          <a:p>
            <a:pPr marL="285750" indent="-285750" algn="just">
              <a:buFontTx/>
              <a:buChar char="-"/>
            </a:pPr>
            <a:r>
              <a:rPr lang="en-US" dirty="0" err="1" smtClean="0"/>
              <a:t>Telefono</a:t>
            </a:r>
            <a:r>
              <a:rPr lang="en-US" dirty="0" smtClean="0"/>
              <a:t>.</a:t>
            </a:r>
            <a:endParaRPr lang="es-MX" dirty="0"/>
          </a:p>
        </p:txBody>
      </p:sp>
      <p:pic>
        <p:nvPicPr>
          <p:cNvPr id="12" name="Imagen 11"/>
          <p:cNvPicPr>
            <a:picLocks noChangeAspect="1"/>
          </p:cNvPicPr>
          <p:nvPr/>
        </p:nvPicPr>
        <p:blipFill>
          <a:blip r:embed="rId2"/>
          <a:stretch>
            <a:fillRect/>
          </a:stretch>
        </p:blipFill>
        <p:spPr>
          <a:xfrm>
            <a:off x="7352310" y="3397691"/>
            <a:ext cx="4323032" cy="2087904"/>
          </a:xfrm>
          <a:prstGeom prst="rect">
            <a:avLst/>
          </a:prstGeom>
        </p:spPr>
      </p:pic>
    </p:spTree>
    <p:extLst>
      <p:ext uri="{BB962C8B-B14F-4D97-AF65-F5344CB8AC3E}">
        <p14:creationId xmlns:p14="http://schemas.microsoft.com/office/powerpoint/2010/main" val="16235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fade">
                                      <p:cBhvr>
                                        <p:cTn id="37" dur="1000"/>
                                        <p:tgtEl>
                                          <p:spTgt spid="8">
                                            <p:txEl>
                                              <p:pRg st="2" end="2"/>
                                            </p:txEl>
                                          </p:spTgt>
                                        </p:tgtEl>
                                      </p:cBhvr>
                                    </p:animEffect>
                                    <p:anim calcmode="lin" valueType="num">
                                      <p:cBhvr>
                                        <p:cTn id="3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circle(in)">
                                      <p:cBhvr>
                                        <p:cTn id="44" dur="2000"/>
                                        <p:tgtEl>
                                          <p:spTgt spid="9">
                                            <p:txEl>
                                              <p:pRg st="0" end="0"/>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circle(in)">
                                      <p:cBhvr>
                                        <p:cTn id="47" dur="2000"/>
                                        <p:tgtEl>
                                          <p:spTgt spid="9">
                                            <p:txEl>
                                              <p:pRg st="1" end="1"/>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circle(in)">
                                      <p:cBhvr>
                                        <p:cTn id="50" dur="2000"/>
                                        <p:tgtEl>
                                          <p:spTgt spid="9">
                                            <p:txEl>
                                              <p:pRg st="2" end="2"/>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animEffect transition="in" filter="circle(in)">
                                      <p:cBhvr>
                                        <p:cTn id="53" dur="2000"/>
                                        <p:tgtEl>
                                          <p:spTgt spid="9">
                                            <p:txEl>
                                              <p:pRg st="3" end="3"/>
                                            </p:txEl>
                                          </p:spTgt>
                                        </p:tgtEl>
                                      </p:cBhvr>
                                    </p:animEffect>
                                  </p:childTnLst>
                                </p:cTn>
                              </p:par>
                              <p:par>
                                <p:cTn id="54" presetID="6" presetClass="entr" presetSubtype="16" fill="hold" nodeType="withEffect">
                                  <p:stCondLst>
                                    <p:cond delay="0"/>
                                  </p:stCondLst>
                                  <p:childTnLst>
                                    <p:set>
                                      <p:cBhvr>
                                        <p:cTn id="55" dur="1" fill="hold">
                                          <p:stCondLst>
                                            <p:cond delay="0"/>
                                          </p:stCondLst>
                                        </p:cTn>
                                        <p:tgtEl>
                                          <p:spTgt spid="9">
                                            <p:txEl>
                                              <p:pRg st="4" end="4"/>
                                            </p:txEl>
                                          </p:spTgt>
                                        </p:tgtEl>
                                        <p:attrNameLst>
                                          <p:attrName>style.visibility</p:attrName>
                                        </p:attrNameLst>
                                      </p:cBhvr>
                                      <p:to>
                                        <p:strVal val="visible"/>
                                      </p:to>
                                    </p:set>
                                    <p:animEffect transition="in" filter="circle(in)">
                                      <p:cBhvr>
                                        <p:cTn id="56" dur="2000"/>
                                        <p:tgtEl>
                                          <p:spTgt spid="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normAutofit fontScale="90000"/>
          </a:bodyPr>
          <a:lstStyle/>
          <a:p>
            <a:r>
              <a:rPr lang="es-MX" dirty="0"/>
              <a:t/>
            </a:r>
            <a:br>
              <a:rPr lang="es-MX" dirty="0"/>
            </a:br>
            <a:endParaRPr lang="es-MX" dirty="0"/>
          </a:p>
        </p:txBody>
      </p:sp>
      <p:sp>
        <p:nvSpPr>
          <p:cNvPr id="5" name="Rectángulo 4"/>
          <p:cNvSpPr/>
          <p:nvPr/>
        </p:nvSpPr>
        <p:spPr>
          <a:xfrm>
            <a:off x="639650" y="133983"/>
            <a:ext cx="9148294" cy="1384995"/>
          </a:xfrm>
          <a:prstGeom prst="rect">
            <a:avLst/>
          </a:prstGeom>
        </p:spPr>
        <p:txBody>
          <a:bodyPr wrap="square">
            <a:spAutoFit/>
          </a:bodyPr>
          <a:lstStyle/>
          <a:p>
            <a:pPr algn="ctr"/>
            <a:r>
              <a:rPr lang="es-MX" sz="2400" b="1" dirty="0">
                <a:solidFill>
                  <a:schemeClr val="bg2">
                    <a:lumMod val="40000"/>
                    <a:lumOff val="60000"/>
                  </a:schemeClr>
                </a:solidFill>
                <a:effectLst>
                  <a:outerShdw blurRad="38100" dist="38100" dir="2700000" algn="tl">
                    <a:srgbClr val="000000">
                      <a:alpha val="43137"/>
                    </a:srgbClr>
                  </a:outerShdw>
                </a:effectLst>
              </a:rPr>
              <a:t>Proceso del Manejo de Reclamos y </a:t>
            </a:r>
            <a:r>
              <a:rPr lang="es-MX" sz="2400" b="1" dirty="0" smtClean="0">
                <a:solidFill>
                  <a:schemeClr val="bg2">
                    <a:lumMod val="40000"/>
                    <a:lumOff val="60000"/>
                  </a:schemeClr>
                </a:solidFill>
                <a:effectLst>
                  <a:outerShdw blurRad="38100" dist="38100" dir="2700000" algn="tl">
                    <a:srgbClr val="000000">
                      <a:alpha val="43137"/>
                    </a:srgbClr>
                  </a:outerShdw>
                </a:effectLst>
              </a:rPr>
              <a:t>Quejas</a:t>
            </a:r>
          </a:p>
          <a:p>
            <a:endParaRPr lang="es-MX" sz="2400" dirty="0" smtClean="0"/>
          </a:p>
          <a:p>
            <a:r>
              <a:rPr lang="es-MX" dirty="0" smtClean="0"/>
              <a:t>Un </a:t>
            </a:r>
            <a:r>
              <a:rPr lang="es-MX" dirty="0"/>
              <a:t>proceso adecuado en el manejo de reclamos y quejas incorpora los estos pasos elementos:</a:t>
            </a:r>
          </a:p>
        </p:txBody>
      </p:sp>
      <p:sp>
        <p:nvSpPr>
          <p:cNvPr id="8" name="Llamada de flecha hacia abajo 7"/>
          <p:cNvSpPr/>
          <p:nvPr/>
        </p:nvSpPr>
        <p:spPr>
          <a:xfrm>
            <a:off x="1571221" y="1712889"/>
            <a:ext cx="2190505" cy="110615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Recepción del reclamo o queja</a:t>
            </a:r>
            <a:endParaRPr lang="es-MX" dirty="0"/>
          </a:p>
        </p:txBody>
      </p:sp>
      <p:sp>
        <p:nvSpPr>
          <p:cNvPr id="11" name="Rectángulo 10"/>
          <p:cNvSpPr/>
          <p:nvPr/>
        </p:nvSpPr>
        <p:spPr>
          <a:xfrm>
            <a:off x="4516192" y="1518978"/>
            <a:ext cx="6096000"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es-MX" dirty="0"/>
              <a:t>Etapa del proceso donde interviene lo emocional. Hay que tratar de crear una atmósfera de colaboración y no de contraposición con el </a:t>
            </a:r>
            <a:r>
              <a:rPr lang="es-MX" dirty="0" smtClean="0"/>
              <a:t>cliente.</a:t>
            </a:r>
            <a:endParaRPr lang="es-MX" dirty="0"/>
          </a:p>
        </p:txBody>
      </p:sp>
      <p:sp>
        <p:nvSpPr>
          <p:cNvPr id="12" name="Cheurón 11"/>
          <p:cNvSpPr/>
          <p:nvPr/>
        </p:nvSpPr>
        <p:spPr>
          <a:xfrm>
            <a:off x="3952215" y="1615934"/>
            <a:ext cx="373488" cy="7294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Llamada de flecha hacia abajo 13"/>
          <p:cNvSpPr/>
          <p:nvPr/>
        </p:nvSpPr>
        <p:spPr>
          <a:xfrm>
            <a:off x="1559957" y="2973955"/>
            <a:ext cx="2190505" cy="118671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Manejo del Problema</a:t>
            </a:r>
            <a:endParaRPr lang="es-MX" dirty="0"/>
          </a:p>
        </p:txBody>
      </p:sp>
      <p:sp>
        <p:nvSpPr>
          <p:cNvPr id="16" name="Llamada de flecha hacia abajo 15"/>
          <p:cNvSpPr/>
          <p:nvPr/>
        </p:nvSpPr>
        <p:spPr>
          <a:xfrm>
            <a:off x="1571218" y="5572927"/>
            <a:ext cx="2190505" cy="12479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Aprender del Reclamo y/o Queja</a:t>
            </a:r>
            <a:endParaRPr lang="es-MX" dirty="0"/>
          </a:p>
        </p:txBody>
      </p:sp>
      <p:sp>
        <p:nvSpPr>
          <p:cNvPr id="18" name="Llamada de flecha hacia abajo 17"/>
          <p:cNvSpPr/>
          <p:nvPr/>
        </p:nvSpPr>
        <p:spPr>
          <a:xfrm>
            <a:off x="1559958" y="4274021"/>
            <a:ext cx="2190505" cy="108358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Conclusión del Procedimiento</a:t>
            </a:r>
            <a:endParaRPr lang="es-MX" dirty="0"/>
          </a:p>
        </p:txBody>
      </p:sp>
      <p:sp>
        <p:nvSpPr>
          <p:cNvPr id="20" name="Cheurón 19"/>
          <p:cNvSpPr/>
          <p:nvPr/>
        </p:nvSpPr>
        <p:spPr>
          <a:xfrm>
            <a:off x="3969934" y="2968781"/>
            <a:ext cx="373488" cy="7294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1" name="Cheurón 20"/>
          <p:cNvSpPr/>
          <p:nvPr/>
        </p:nvSpPr>
        <p:spPr>
          <a:xfrm>
            <a:off x="3969935" y="4274022"/>
            <a:ext cx="373488" cy="7294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2" name="Cheurón 21"/>
          <p:cNvSpPr/>
          <p:nvPr/>
        </p:nvSpPr>
        <p:spPr>
          <a:xfrm>
            <a:off x="3969935" y="5590245"/>
            <a:ext cx="373488" cy="7294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3" name="Rectángulo 22"/>
          <p:cNvSpPr/>
          <p:nvPr/>
        </p:nvSpPr>
        <p:spPr>
          <a:xfrm>
            <a:off x="4516192" y="2822355"/>
            <a:ext cx="6096000" cy="92333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es-MX" dirty="0"/>
              <a:t>Distinguir claramente el motivo de la queja. Tratar de resolver el problema, si no, derivar a donde corresponda.</a:t>
            </a:r>
          </a:p>
        </p:txBody>
      </p:sp>
      <p:sp>
        <p:nvSpPr>
          <p:cNvPr id="24" name="Rectángulo 23"/>
          <p:cNvSpPr/>
          <p:nvPr/>
        </p:nvSpPr>
        <p:spPr>
          <a:xfrm>
            <a:off x="4562895" y="4038566"/>
            <a:ext cx="6096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es-MX" dirty="0"/>
              <a:t>Si se solucionó, despedir al cliente agradeciéndole su preferencia. Realizar seguimiento al cliente y comprobar que se encuentra satisfecho con la solución entregada.</a:t>
            </a:r>
          </a:p>
        </p:txBody>
      </p:sp>
      <p:sp>
        <p:nvSpPr>
          <p:cNvPr id="25" name="Rectángulo 24"/>
          <p:cNvSpPr/>
          <p:nvPr/>
        </p:nvSpPr>
        <p:spPr>
          <a:xfrm>
            <a:off x="4516192" y="5495652"/>
            <a:ext cx="6096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es-MX" dirty="0"/>
              <a:t>Se debe analizar las quejas y reclamos, en especial las recurrentes, evaluar la satisfacción de las soluciones presentadas y estandarizar procesos para resolver reclamos y quejas.</a:t>
            </a:r>
          </a:p>
        </p:txBody>
      </p:sp>
    </p:spTree>
    <p:extLst>
      <p:ext uri="{BB962C8B-B14F-4D97-AF65-F5344CB8AC3E}">
        <p14:creationId xmlns:p14="http://schemas.microsoft.com/office/powerpoint/2010/main" val="12498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1" grpId="0" animBg="1"/>
      <p:bldP spid="12" grpId="0" animBg="1"/>
      <p:bldP spid="14" grpId="0" animBg="1"/>
      <p:bldP spid="16" grpId="0" animBg="1"/>
      <p:bldP spid="18" grpId="0" animBg="1"/>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normAutofit fontScale="90000"/>
          </a:bodyPr>
          <a:lstStyle/>
          <a:p>
            <a:r>
              <a:rPr lang="es-MX" dirty="0"/>
              <a:t/>
            </a:r>
            <a:br>
              <a:rPr lang="es-MX" dirty="0"/>
            </a:br>
            <a:endParaRPr lang="es-MX" dirty="0"/>
          </a:p>
        </p:txBody>
      </p:sp>
      <p:sp>
        <p:nvSpPr>
          <p:cNvPr id="7" name="Rectángulo 6"/>
          <p:cNvSpPr/>
          <p:nvPr/>
        </p:nvSpPr>
        <p:spPr>
          <a:xfrm>
            <a:off x="4983216" y="3688396"/>
            <a:ext cx="6096000" cy="2308324"/>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a:r>
              <a:rPr lang="es-MX" dirty="0"/>
              <a:t>Aunque el cliente no tenga razón, no se le discute, se argumenta que ha habido un problema de comunicación, un malentendido, una disfunción en el servicio. Se le presenta una disculpa y se le comunica que se tomarán las medidas oportunas. Se debe responder a la solicitud en el menor tiempo posible y hacer seguimiento a la solución. El cliente se sentirá importante y escuchado, esa es la meta</a:t>
            </a:r>
            <a:endParaRPr lang="es-MX" dirty="0"/>
          </a:p>
        </p:txBody>
      </p:sp>
      <p:sp>
        <p:nvSpPr>
          <p:cNvPr id="3" name="Rectángulo 2"/>
          <p:cNvSpPr/>
          <p:nvPr/>
        </p:nvSpPr>
        <p:spPr>
          <a:xfrm>
            <a:off x="704045" y="713327"/>
            <a:ext cx="6096000" cy="20313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es-MX" dirty="0"/>
              <a:t>Las quejas y reclamos de los clientes se deben </a:t>
            </a:r>
            <a:r>
              <a:rPr lang="es-MX" dirty="0" smtClean="0"/>
              <a:t>establecer por </a:t>
            </a:r>
            <a:r>
              <a:rPr lang="es-MX" dirty="0"/>
              <a:t>escrito, independientemente del canal de comunicación que se utilice para expresarlas. Ante una queja se ha de prestar total atención a lo que el cliente comunica para extraer la máxima información y posteriormente trasladarla a los departamentos correspondientes.</a:t>
            </a:r>
          </a:p>
        </p:txBody>
      </p:sp>
      <p:pic>
        <p:nvPicPr>
          <p:cNvPr id="4" name="Imagen 3"/>
          <p:cNvPicPr>
            <a:picLocks noChangeAspect="1"/>
          </p:cNvPicPr>
          <p:nvPr/>
        </p:nvPicPr>
        <p:blipFill>
          <a:blip r:embed="rId2"/>
          <a:stretch>
            <a:fillRect/>
          </a:stretch>
        </p:blipFill>
        <p:spPr>
          <a:xfrm>
            <a:off x="7426952" y="1683149"/>
            <a:ext cx="4176914" cy="1533375"/>
          </a:xfrm>
          <a:prstGeom prst="rect">
            <a:avLst/>
          </a:prstGeom>
        </p:spPr>
      </p:pic>
      <p:pic>
        <p:nvPicPr>
          <p:cNvPr id="9" name="Picture 2" descr="El 70% de los reclamos en Defensa del Consumidor son por servicios -  Noticias de Tierra del Fuego A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56" y="4056800"/>
            <a:ext cx="3474562" cy="188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0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80316" y="4945486"/>
            <a:ext cx="3362482" cy="51618"/>
          </a:xfrm>
        </p:spPr>
        <p:txBody>
          <a:bodyPr>
            <a:normAutofit fontScale="90000"/>
          </a:bodyPr>
          <a:lstStyle/>
          <a:p>
            <a:r>
              <a:rPr lang="es-MX" dirty="0"/>
              <a:t/>
            </a:r>
            <a:br>
              <a:rPr lang="es-MX" dirty="0"/>
            </a:br>
            <a:endParaRPr lang="es-MX" dirty="0"/>
          </a:p>
        </p:txBody>
      </p:sp>
      <p:pic>
        <p:nvPicPr>
          <p:cNvPr id="9" name="Imagen 8"/>
          <p:cNvPicPr>
            <a:picLocks noChangeAspect="1"/>
          </p:cNvPicPr>
          <p:nvPr/>
        </p:nvPicPr>
        <p:blipFill>
          <a:blip r:embed="rId2"/>
          <a:stretch>
            <a:fillRect/>
          </a:stretch>
        </p:blipFill>
        <p:spPr>
          <a:xfrm>
            <a:off x="10100875" y="2975019"/>
            <a:ext cx="1550666" cy="977030"/>
          </a:xfrm>
          <a:prstGeom prst="rect">
            <a:avLst/>
          </a:prstGeom>
        </p:spPr>
      </p:pic>
      <p:sp>
        <p:nvSpPr>
          <p:cNvPr id="10" name="Rectángulo 9"/>
          <p:cNvSpPr/>
          <p:nvPr/>
        </p:nvSpPr>
        <p:spPr>
          <a:xfrm>
            <a:off x="3812146" y="520143"/>
            <a:ext cx="4597758" cy="2308324"/>
          </a:xfrm>
          <a:prstGeom prst="rect">
            <a:avLst/>
          </a:prstGeom>
        </p:spPr>
        <p:txBody>
          <a:bodyPr wrap="square">
            <a:spAutoFit/>
          </a:bodyPr>
          <a:lstStyle/>
          <a:p>
            <a:r>
              <a:rPr lang="es-MX" dirty="0"/>
              <a:t>Consultas y dudas de dichos aprendizajes al siguiente correo</a:t>
            </a:r>
            <a:r>
              <a:rPr lang="es-MX" dirty="0" smtClean="0"/>
              <a:t>:</a:t>
            </a:r>
          </a:p>
          <a:p>
            <a:endParaRPr lang="es-MX" dirty="0"/>
          </a:p>
          <a:p>
            <a:pPr algn="ctr"/>
            <a:r>
              <a:rPr lang="es-MX" u="sng" dirty="0">
                <a:hlinkClick r:id="rId3"/>
              </a:rPr>
              <a:t>nsaldias@sanfernandocollege.cl</a:t>
            </a:r>
            <a:endParaRPr lang="es-MX" dirty="0"/>
          </a:p>
          <a:p>
            <a:r>
              <a:rPr lang="es-MX" dirty="0"/>
              <a:t> </a:t>
            </a:r>
          </a:p>
          <a:p>
            <a:r>
              <a:rPr lang="es-MX" b="1" i="1" dirty="0"/>
              <a:t>Cuídate, haz las actividades que se solicitan….tu eres el responsable de tu propio futuro…nos vemos pronto…</a:t>
            </a:r>
            <a:endParaRPr lang="es-MX" dirty="0"/>
          </a:p>
        </p:txBody>
      </p:sp>
      <p:pic>
        <p:nvPicPr>
          <p:cNvPr id="11" name="Imagen 10"/>
          <p:cNvPicPr>
            <a:picLocks noChangeAspect="1"/>
          </p:cNvPicPr>
          <p:nvPr/>
        </p:nvPicPr>
        <p:blipFill>
          <a:blip r:embed="rId4"/>
          <a:stretch>
            <a:fillRect/>
          </a:stretch>
        </p:blipFill>
        <p:spPr>
          <a:xfrm>
            <a:off x="3391426" y="3373090"/>
            <a:ext cx="3702744" cy="1736111"/>
          </a:xfrm>
          <a:prstGeom prst="rect">
            <a:avLst/>
          </a:prstGeom>
        </p:spPr>
      </p:pic>
    </p:spTree>
    <p:extLst>
      <p:ext uri="{BB962C8B-B14F-4D97-AF65-F5344CB8AC3E}">
        <p14:creationId xmlns:p14="http://schemas.microsoft.com/office/powerpoint/2010/main" val="9339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10283</TotalTime>
  <Words>854</Words>
  <Application>Microsoft Office PowerPoint</Application>
  <PresentationFormat>Panorámica</PresentationFormat>
  <Paragraphs>64</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Arial</vt:lpstr>
      <vt:lpstr>Arial Narrow</vt:lpstr>
      <vt:lpstr>Calibri</vt:lpstr>
      <vt:lpstr>Century Gothic</vt:lpstr>
      <vt:lpstr>Open Sans</vt:lpstr>
      <vt:lpstr>Times New Roman</vt:lpstr>
      <vt:lpstr>Wingdings 3</vt:lpstr>
      <vt:lpstr>Ion</vt:lpstr>
      <vt:lpstr>Atencion a Clientes GUIA N3, 2DO PERIODO.  </vt:lpstr>
      <vt:lpstr> </vt:lpstr>
      <vt:lpstr>Presentación de PowerPoint</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Atencion a Clientes</dc:title>
  <dc:creator>Usuario de Windows</dc:creator>
  <cp:lastModifiedBy>Usuario de Windows</cp:lastModifiedBy>
  <cp:revision>98</cp:revision>
  <dcterms:created xsi:type="dcterms:W3CDTF">2020-03-11T20:01:56Z</dcterms:created>
  <dcterms:modified xsi:type="dcterms:W3CDTF">2020-10-07T01:18:17Z</dcterms:modified>
</cp:coreProperties>
</file>