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27"/>
    <p:restoredTop sz="94562"/>
  </p:normalViewPr>
  <p:slideViewPr>
    <p:cSldViewPr snapToGrid="0" snapToObjects="1">
      <p:cViewPr>
        <p:scale>
          <a:sx n="100" d="100"/>
          <a:sy n="100" d="100"/>
        </p:scale>
        <p:origin x="1264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61AE2B-0B01-D14D-89A8-F3DC47DF8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CAB25F1-12C5-2943-94F1-DA75AD0949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F57C13-A2DB-574A-8861-6469F0DFB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694D-EA37-954E-8FD3-5DB566440EC9}" type="datetimeFigureOut">
              <a:rPr lang="es-CL" smtClean="0"/>
              <a:t>27-10-20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6D3080-189F-C44A-8F2F-71E28ACE8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B8672C-22FF-FC43-BF0A-FAB2D267A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030C-2E3D-F14E-AC78-D9C67430C4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445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33662B-41DD-4042-B0B7-5A251EFE4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F029232-9EAC-864C-BE21-3CC7E421BE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D09F75-BB6C-844E-8772-1C8B2E081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694D-EA37-954E-8FD3-5DB566440EC9}" type="datetimeFigureOut">
              <a:rPr lang="es-CL" smtClean="0"/>
              <a:t>27-10-20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63607A-43F2-0C48-9732-86996B7F5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4D07FE-CA7A-0B45-B4B0-29CED65AE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030C-2E3D-F14E-AC78-D9C67430C4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4034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40C04D0-DA11-C544-A39E-B6F0ED9254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91B7174-C568-3147-9F71-859A9F83B8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E71643-DF8D-3246-9608-4DC21C043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694D-EA37-954E-8FD3-5DB566440EC9}" type="datetimeFigureOut">
              <a:rPr lang="es-CL" smtClean="0"/>
              <a:t>27-10-20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06167A-D13D-F840-9BCB-0A669F5DA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EACB7B-FCC3-094F-8C05-10817EA54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030C-2E3D-F14E-AC78-D9C67430C4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118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4B790F-CBD2-794D-957E-09ED86FD6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CDEFAA-58C7-244D-B269-7D6A72A8E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5251E3-DE18-784C-8C0A-25E7EE705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694D-EA37-954E-8FD3-5DB566440EC9}" type="datetimeFigureOut">
              <a:rPr lang="es-CL" smtClean="0"/>
              <a:t>27-10-20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7A105D-1B2D-0544-98CA-291F6FA13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76F189-1340-654B-B79A-5D16C7929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030C-2E3D-F14E-AC78-D9C67430C4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4422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2523BE-183C-EA45-BF3D-3918BA658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E29C952-94FD-5C49-992D-D1BE886DD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43A005-E850-584C-9619-011531319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694D-EA37-954E-8FD3-5DB566440EC9}" type="datetimeFigureOut">
              <a:rPr lang="es-CL" smtClean="0"/>
              <a:t>27-10-20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8285F7-6377-8B4C-98F5-EC385B9C2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FF8953-6E02-AE46-9B6F-419BE9D67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030C-2E3D-F14E-AC78-D9C67430C4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7822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AB6568-3BF5-CE4E-888F-87DE49FEA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13317E-34FE-9044-879B-8DFE8FB803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414BC77-EE8B-8249-B1BD-5464DA795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18886A9-1111-4F41-95B9-F8B0BAC06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694D-EA37-954E-8FD3-5DB566440EC9}" type="datetimeFigureOut">
              <a:rPr lang="es-CL" smtClean="0"/>
              <a:t>27-10-20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C7D5D6-0AB6-454B-B3D4-E5E9F4BAE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EF7564-C9B0-0B4F-B50D-ACC04B214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030C-2E3D-F14E-AC78-D9C67430C4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6311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0F4797-CEAD-9F4E-90A8-501E963D6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5D5585D-1B50-764D-921A-BBCE97ED3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10AF77A-983C-9643-9A73-B2E96300DB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64C043A-95D0-544F-8706-6F30D485D2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906C91B-4EFB-DC4D-880A-9925C874D7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39FDBD1-710F-0C4B-B8E3-85A59570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694D-EA37-954E-8FD3-5DB566440EC9}" type="datetimeFigureOut">
              <a:rPr lang="es-CL" smtClean="0"/>
              <a:t>27-10-20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150B008-A940-1F4E-8BEC-87EDF4457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4F8896B-57E7-B144-B5E5-0210C26C7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030C-2E3D-F14E-AC78-D9C67430C4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229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4436A2-7CD1-3043-B3E6-D70837D36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AA77A09-8D04-DC40-9B10-AE338587E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694D-EA37-954E-8FD3-5DB566440EC9}" type="datetimeFigureOut">
              <a:rPr lang="es-CL" smtClean="0"/>
              <a:t>27-10-20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711294B-8AFA-1144-B999-AAFF0CDE9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CC44A1D-F298-5041-81DF-7867F6819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030C-2E3D-F14E-AC78-D9C67430C4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0190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D82E6EE-228F-094E-A11B-D8D63BC4F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694D-EA37-954E-8FD3-5DB566440EC9}" type="datetimeFigureOut">
              <a:rPr lang="es-CL" smtClean="0"/>
              <a:t>27-10-20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F41E1EA-C111-BC42-A40E-6FB0136B9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EAD879F-2199-ED46-AA09-85D0F5272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030C-2E3D-F14E-AC78-D9C67430C4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8358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176450-8185-694F-841D-504182DB7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418F90-EA5E-704B-91C9-68B248F7E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EAF3FD-EEE0-D04D-9158-714B11A263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79A71F2-ED02-AD46-A66F-368241C95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694D-EA37-954E-8FD3-5DB566440EC9}" type="datetimeFigureOut">
              <a:rPr lang="es-CL" smtClean="0"/>
              <a:t>27-10-20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814355-DB7E-4E44-906D-BFF034057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C481567-6DA2-5C48-811A-4794B1603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030C-2E3D-F14E-AC78-D9C67430C4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2129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1F188E-F2EF-314A-9346-DF3F25226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E68B10C-96D5-D144-8223-BB9230346F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69E2D43-3056-FC49-A877-1ADF692682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3C6473D-1DE2-3C4B-A527-DC061CC14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694D-EA37-954E-8FD3-5DB566440EC9}" type="datetimeFigureOut">
              <a:rPr lang="es-CL" smtClean="0"/>
              <a:t>27-10-20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31093E-B508-064B-9D63-4260CEC3A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C30347B-B7B2-6B46-9FCF-C72ABF98E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030C-2E3D-F14E-AC78-D9C67430C4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6430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671F23C-E3BE-8245-B951-A7A52E4F0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2FC8209-C2DD-CC41-AAB8-B07EE51E9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BA838B-6727-FC4F-AC36-8023D459EE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D694D-EA37-954E-8FD3-5DB566440EC9}" type="datetimeFigureOut">
              <a:rPr lang="es-CL" smtClean="0"/>
              <a:t>27-10-20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DFA046-81A6-464D-BE6A-84FD4438B6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C212F6-5170-9643-9A4E-A55370A29A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2030C-2E3D-F14E-AC78-D9C67430C4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680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daniel.almuna@hot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DCDBB9-8F44-A84B-828F-1AA5178C97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Contabilización de </a:t>
            </a:r>
            <a:br>
              <a:rPr lang="es-CL" dirty="0"/>
            </a:br>
            <a:r>
              <a:rPr lang="es-CL" dirty="0"/>
              <a:t>Operaciones Comerciales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FFBC797-F9B9-D94E-B890-04A8849605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  <a:p>
            <a:r>
              <a:rPr lang="es-CL" dirty="0"/>
              <a:t>San Fernando College  Anexo</a:t>
            </a:r>
          </a:p>
          <a:p>
            <a:r>
              <a:rPr lang="es-CL" dirty="0"/>
              <a:t>Profesor: Daniel Almuna San Martin</a:t>
            </a:r>
          </a:p>
          <a:p>
            <a:endParaRPr lang="es-CL" dirty="0"/>
          </a:p>
        </p:txBody>
      </p:sp>
      <p:pic>
        <p:nvPicPr>
          <p:cNvPr id="5" name="Imagen 4" descr="C:\Users\utp2\Desktop\insignia.png">
            <a:extLst>
              <a:ext uri="{FF2B5EF4-FFF2-40B4-BE49-F238E27FC236}">
                <a16:creationId xmlns:a16="http://schemas.microsoft.com/office/drawing/2014/main" id="{C48E4CA8-FA13-EB4C-8CEF-60B0BC1B360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09" y="603159"/>
            <a:ext cx="1245982" cy="18107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2450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99192B-310B-4249-A7D4-656C18A41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3812"/>
          </a:xfrm>
        </p:spPr>
        <p:txBody>
          <a:bodyPr>
            <a:normAutofit/>
          </a:bodyPr>
          <a:lstStyle/>
          <a:p>
            <a:pPr algn="ctr"/>
            <a:r>
              <a:rPr lang="es-CL" sz="3200" b="1" dirty="0"/>
              <a:t>Trabajo práctico a realizar, siguiendo las instrucciones: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5CF334-B365-2042-A507-A4E8EE342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496"/>
            <a:ext cx="10515600" cy="467646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CL" dirty="0"/>
              <a:t>Determinar los </a:t>
            </a:r>
            <a:r>
              <a:rPr lang="es-CL" u="sng" dirty="0"/>
              <a:t>Totales de los Dèbitos y Crèditos.</a:t>
            </a:r>
            <a:endParaRPr lang="es-CL" dirty="0"/>
          </a:p>
          <a:p>
            <a:pPr marL="514350" indent="-514350">
              <a:buFont typeface="+mj-lt"/>
              <a:buAutoNum type="arabicPeriod"/>
            </a:pPr>
            <a:r>
              <a:rPr lang="es-CL" u="sng" dirty="0"/>
              <a:t>Traspasar esos Totales a  Totales Iguales.</a:t>
            </a:r>
            <a:endParaRPr lang="es-CL" dirty="0"/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Determinar en cada cuenta, </a:t>
            </a:r>
            <a:r>
              <a:rPr lang="es-CL" u="sng" dirty="0"/>
              <a:t>el tipo de saldo que tiene, ya sea Deudor o Acreedor. </a:t>
            </a:r>
            <a:endParaRPr lang="es-CL" dirty="0"/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Determinar si el </a:t>
            </a:r>
            <a:r>
              <a:rPr lang="es-CL" u="sng" dirty="0"/>
              <a:t>saldo de la cuenta es Activo, Pasivo, Perdida o Ganancia.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Determinar si el </a:t>
            </a:r>
            <a:r>
              <a:rPr lang="es-CL" u="sng" dirty="0"/>
              <a:t>Resultado del Ejercicio es Perdida o Ganancia.</a:t>
            </a:r>
          </a:p>
          <a:p>
            <a:pPr marL="514350" indent="-514350">
              <a:buFont typeface="+mj-lt"/>
              <a:buAutoNum type="arabicPeriod"/>
            </a:pPr>
            <a:endParaRPr lang="es-CL" u="sng" dirty="0"/>
          </a:p>
          <a:p>
            <a:pPr marL="514350" indent="-514350">
              <a:buFont typeface="+mj-lt"/>
              <a:buAutoNum type="arabicPeriod"/>
            </a:pPr>
            <a:endParaRPr lang="es-CL" dirty="0"/>
          </a:p>
          <a:p>
            <a:pPr marL="514350" indent="-514350">
              <a:buFont typeface="+mj-lt"/>
              <a:buAutoNum type="arabicPeriod"/>
            </a:pPr>
            <a:endParaRPr lang="es-CL" u="sng" dirty="0"/>
          </a:p>
        </p:txBody>
      </p:sp>
    </p:spTree>
    <p:extLst>
      <p:ext uri="{BB962C8B-B14F-4D97-AF65-F5344CB8AC3E}">
        <p14:creationId xmlns:p14="http://schemas.microsoft.com/office/powerpoint/2010/main" val="2763519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944DD162-7B82-0B48-9EF1-37B11C8487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4826780"/>
              </p:ext>
            </p:extLst>
          </p:nvPr>
        </p:nvGraphicFramePr>
        <p:xfrm>
          <a:off x="457200" y="469232"/>
          <a:ext cx="11093115" cy="6003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8249">
                  <a:extLst>
                    <a:ext uri="{9D8B030D-6E8A-4147-A177-3AD203B41FA5}">
                      <a16:colId xmlns:a16="http://schemas.microsoft.com/office/drawing/2014/main" val="249577669"/>
                    </a:ext>
                  </a:extLst>
                </a:gridCol>
                <a:gridCol w="1111163">
                  <a:extLst>
                    <a:ext uri="{9D8B030D-6E8A-4147-A177-3AD203B41FA5}">
                      <a16:colId xmlns:a16="http://schemas.microsoft.com/office/drawing/2014/main" val="3685314851"/>
                    </a:ext>
                  </a:extLst>
                </a:gridCol>
                <a:gridCol w="1111163">
                  <a:extLst>
                    <a:ext uri="{9D8B030D-6E8A-4147-A177-3AD203B41FA5}">
                      <a16:colId xmlns:a16="http://schemas.microsoft.com/office/drawing/2014/main" val="658440848"/>
                    </a:ext>
                  </a:extLst>
                </a:gridCol>
                <a:gridCol w="1288950">
                  <a:extLst>
                    <a:ext uri="{9D8B030D-6E8A-4147-A177-3AD203B41FA5}">
                      <a16:colId xmlns:a16="http://schemas.microsoft.com/office/drawing/2014/main" val="276336608"/>
                    </a:ext>
                  </a:extLst>
                </a:gridCol>
                <a:gridCol w="1455624">
                  <a:extLst>
                    <a:ext uri="{9D8B030D-6E8A-4147-A177-3AD203B41FA5}">
                      <a16:colId xmlns:a16="http://schemas.microsoft.com/office/drawing/2014/main" val="65278626"/>
                    </a:ext>
                  </a:extLst>
                </a:gridCol>
                <a:gridCol w="966712">
                  <a:extLst>
                    <a:ext uri="{9D8B030D-6E8A-4147-A177-3AD203B41FA5}">
                      <a16:colId xmlns:a16="http://schemas.microsoft.com/office/drawing/2014/main" val="3887967416"/>
                    </a:ext>
                  </a:extLst>
                </a:gridCol>
                <a:gridCol w="1022271">
                  <a:extLst>
                    <a:ext uri="{9D8B030D-6E8A-4147-A177-3AD203B41FA5}">
                      <a16:colId xmlns:a16="http://schemas.microsoft.com/office/drawing/2014/main" val="3981130913"/>
                    </a:ext>
                  </a:extLst>
                </a:gridCol>
                <a:gridCol w="1022271">
                  <a:extLst>
                    <a:ext uri="{9D8B030D-6E8A-4147-A177-3AD203B41FA5}">
                      <a16:colId xmlns:a16="http://schemas.microsoft.com/office/drawing/2014/main" val="2281210144"/>
                    </a:ext>
                  </a:extLst>
                </a:gridCol>
                <a:gridCol w="966712">
                  <a:extLst>
                    <a:ext uri="{9D8B030D-6E8A-4147-A177-3AD203B41FA5}">
                      <a16:colId xmlns:a16="http://schemas.microsoft.com/office/drawing/2014/main" val="1198145573"/>
                    </a:ext>
                  </a:extLst>
                </a:gridCol>
              </a:tblGrid>
              <a:tr h="287504"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>
                          <a:effectLst/>
                        </a:rPr>
                        <a:t>CUENTAS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>
                          <a:effectLst/>
                        </a:rPr>
                        <a:t>DÈBITOS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>
                          <a:effectLst/>
                        </a:rPr>
                        <a:t>CREDITOS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>
                          <a:effectLst/>
                        </a:rPr>
                        <a:t>SALDO DEUDOR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>
                          <a:effectLst/>
                        </a:rPr>
                        <a:t>SALDO ACREEDOR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>
                          <a:effectLst/>
                        </a:rPr>
                        <a:t>ACTIVO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>
                          <a:effectLst/>
                        </a:rPr>
                        <a:t>PASIVO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>
                          <a:effectLst/>
                        </a:rPr>
                        <a:t>PERDIDAS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>
                          <a:effectLst/>
                        </a:rPr>
                        <a:t>GANANCIAS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0924653"/>
                  </a:ext>
                </a:extLst>
              </a:tr>
              <a:tr h="270592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Caja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 $ 10.000.000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 $   8.295.000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3442020"/>
                  </a:ext>
                </a:extLst>
              </a:tr>
              <a:tr h="270592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Banco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 $ 12.245.000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 $   7.510.500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9249002"/>
                  </a:ext>
                </a:extLst>
              </a:tr>
              <a:tr h="270592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Arriendo Pagado Anticipado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 $      600.000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 $      200.000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84700456"/>
                  </a:ext>
                </a:extLst>
              </a:tr>
              <a:tr h="270592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Mercaderìa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 $   8.500.000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 $   4.900.000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503132"/>
                  </a:ext>
                </a:extLst>
              </a:tr>
              <a:tr h="270592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IVA Compras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 $   2.070.000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 $                  -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5483941"/>
                  </a:ext>
                </a:extLst>
              </a:tr>
              <a:tr h="270592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Vehiculos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 $   2.500.000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 $                  -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6706425"/>
                  </a:ext>
                </a:extLst>
              </a:tr>
              <a:tr h="270592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Maquinaria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 $   3.000.000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 $                  -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8180122"/>
                  </a:ext>
                </a:extLst>
              </a:tr>
              <a:tr h="270592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Clientes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 $   9.440.000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 $   4.245.000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2874521"/>
                  </a:ext>
                </a:extLst>
              </a:tr>
              <a:tr h="270592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Capital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 $                  -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 $ 10.000.000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135830"/>
                  </a:ext>
                </a:extLst>
              </a:tr>
              <a:tr h="270592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Proveedores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 $   5.360.000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 $ 13.030.000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8103582"/>
                  </a:ext>
                </a:extLst>
              </a:tr>
              <a:tr h="270592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Acreedores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 $      885.000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 $   3.540.000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9140428"/>
                  </a:ext>
                </a:extLst>
              </a:tr>
              <a:tr h="270592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IVA Ventas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 $                  -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 $   1.440.000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89474102"/>
                  </a:ext>
                </a:extLst>
              </a:tr>
              <a:tr h="270592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Ingreso por Ventas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 $                  -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 $   8.000.000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05028193"/>
                  </a:ext>
                </a:extLst>
              </a:tr>
              <a:tr h="270592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Costo de Ventas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 $   4.900.000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 $                  -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0623463"/>
                  </a:ext>
                </a:extLst>
              </a:tr>
              <a:tr h="270592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Gasto de Publicidad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 $      500.000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 $                  -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419794"/>
                  </a:ext>
                </a:extLst>
              </a:tr>
              <a:tr h="270592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Remuneraciones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 $      850.000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 $                  -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092055"/>
                  </a:ext>
                </a:extLst>
              </a:tr>
              <a:tr h="270592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Gastos Generales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 $      110.500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 $                  -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500333"/>
                  </a:ext>
                </a:extLst>
              </a:tr>
              <a:tr h="287504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Gastos de Arriendo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 $      200.000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 $                  -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31446248"/>
                  </a:ext>
                </a:extLst>
              </a:tr>
              <a:tr h="270592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TOTALES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74982816"/>
                  </a:ext>
                </a:extLst>
              </a:tr>
              <a:tr h="270592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Resultado del Ejercicio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 $ 1.439.500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 $ 1.439.500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7431077"/>
                  </a:ext>
                </a:extLst>
              </a:tr>
              <a:tr h="287504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Totales Iguales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 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9781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305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0FE114-8DAF-E94F-BB52-04706F546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No olvidar que cada trabajo es con </a:t>
            </a:r>
            <a:r>
              <a:rPr lang="es-CL" b="1" dirty="0">
                <a:solidFill>
                  <a:srgbClr val="FF0000"/>
                </a:solidFill>
              </a:rPr>
              <a:t>nota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34F3D3-807E-9744-8315-08786BFB4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b="1" dirty="0"/>
              <a:t>Plazo para mandar ejercicio completo domingo 01-11-2020.</a:t>
            </a:r>
          </a:p>
          <a:p>
            <a:r>
              <a:rPr lang="es-CL" dirty="0"/>
              <a:t>Si tienen dudas deben consultar, yo estaré atento.</a:t>
            </a:r>
          </a:p>
          <a:p>
            <a:r>
              <a:rPr lang="es-CL" dirty="0"/>
              <a:t>Al correo </a:t>
            </a:r>
            <a:r>
              <a:rPr lang="es-CL" dirty="0">
                <a:hlinkClick r:id="rId2"/>
              </a:rPr>
              <a:t>daniel.almuna@hotmail.com</a:t>
            </a:r>
            <a:endParaRPr lang="es-CL" dirty="0"/>
          </a:p>
          <a:p>
            <a:r>
              <a:rPr lang="es-CL" dirty="0"/>
              <a:t>Cada ejercicio que hagan es evaluado, así que a trabajar a conciencia.</a:t>
            </a:r>
          </a:p>
          <a:p>
            <a:r>
              <a:rPr lang="es-CL" dirty="0"/>
              <a:t>Si existen dudas deben llamarme al 993440010.</a:t>
            </a:r>
          </a:p>
          <a:p>
            <a:r>
              <a:rPr lang="es-CL" dirty="0"/>
              <a:t>Sólo me hacen sonar el celular y yo los llamo.</a:t>
            </a:r>
          </a:p>
          <a:p>
            <a:r>
              <a:rPr lang="es-CL" dirty="0"/>
              <a:t>Construyendo su propio futuro con conocimientos.</a:t>
            </a:r>
          </a:p>
          <a:p>
            <a:r>
              <a:rPr lang="es-CL" dirty="0"/>
              <a:t>Si quieren mejorar sus notas realicen los ejercicios.</a:t>
            </a:r>
          </a:p>
          <a:p>
            <a:r>
              <a:rPr lang="es-CL" dirty="0"/>
              <a:t>Trabajemos juntos para mejorar sus notas.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039633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468</Words>
  <Application>Microsoft Macintosh PowerPoint</Application>
  <PresentationFormat>Panorámica</PresentationFormat>
  <Paragraphs>219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Contabilización de  Operaciones Comerciales</vt:lpstr>
      <vt:lpstr>Trabajo práctico a realizar, siguiendo las instrucciones:</vt:lpstr>
      <vt:lpstr>Presentación de PowerPoint</vt:lpstr>
      <vt:lpstr>No olvidar que cada trabajo es con nota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Contabilización de  Operaciones Comerciales</dc:title>
  <dc:creator>Microsoft Office User</dc:creator>
  <cp:lastModifiedBy>Microsoft Office User</cp:lastModifiedBy>
  <cp:revision>6</cp:revision>
  <dcterms:created xsi:type="dcterms:W3CDTF">2020-10-27T22:13:57Z</dcterms:created>
  <dcterms:modified xsi:type="dcterms:W3CDTF">2020-10-27T22:52:43Z</dcterms:modified>
</cp:coreProperties>
</file>