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920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9968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8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762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3841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02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5396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1023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8583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736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889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64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26987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6516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566705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659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238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334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661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07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4209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5940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921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813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915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023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430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7473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7189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42800" y="1558344"/>
            <a:ext cx="8106400" cy="2768957"/>
          </a:xfrm>
        </p:spPr>
        <p:txBody>
          <a:bodyPr/>
          <a:lstStyle/>
          <a:p>
            <a:r>
              <a:rPr lang="es-CL" sz="4800" dirty="0" smtClean="0">
                <a:latin typeface="Arial Rounded MT Bold" panose="020F0704030504030204" pitchFamily="34" charset="0"/>
              </a:rPr>
              <a:t>“Material de apoyo matemáticas, ejercicios de proporcionalidad directa e inversa”</a:t>
            </a:r>
            <a:endParaRPr lang="es-CL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45516" y="4327301"/>
            <a:ext cx="5522732" cy="1056800"/>
          </a:xfrm>
        </p:spPr>
        <p:txBody>
          <a:bodyPr/>
          <a:lstStyle/>
          <a:p>
            <a:r>
              <a:rPr lang="es-CL" dirty="0" smtClean="0"/>
              <a:t>Programa de Integración Escolar </a:t>
            </a:r>
          </a:p>
          <a:p>
            <a:r>
              <a:rPr lang="es-CL" dirty="0" smtClean="0"/>
              <a:t>San Fernando </a:t>
            </a:r>
            <a:r>
              <a:rPr lang="es-CL" dirty="0" err="1" smtClean="0"/>
              <a:t>College</a:t>
            </a:r>
            <a:r>
              <a:rPr lang="es-CL" dirty="0" smtClean="0"/>
              <a:t>.</a:t>
            </a:r>
          </a:p>
          <a:p>
            <a:pPr algn="l"/>
            <a:r>
              <a:rPr lang="es-CL" dirty="0" smtClean="0"/>
              <a:t>Educadora Diferencial: Paulina Albornoz Ch.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43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74265" y="1589326"/>
            <a:ext cx="5460642" cy="4231925"/>
          </a:xfrm>
        </p:spPr>
        <p:txBody>
          <a:bodyPr/>
          <a:lstStyle/>
          <a:p>
            <a:r>
              <a:rPr lang="es-CL" sz="2400" i="1" dirty="0" smtClean="0">
                <a:latin typeface="Century Gothic" panose="020B0502020202020204" pitchFamily="34" charset="0"/>
              </a:rPr>
              <a:t>Hola mis queridas y queridos estudiantes, como ya hemos visto en materiales anteriores lo que son las </a:t>
            </a:r>
            <a:r>
              <a:rPr lang="es-CL" sz="2400" b="1" i="1" dirty="0" smtClean="0">
                <a:latin typeface="Century Gothic" panose="020B0502020202020204" pitchFamily="34" charset="0"/>
              </a:rPr>
              <a:t>proporcionalidades directa e inversa</a:t>
            </a:r>
            <a:r>
              <a:rPr lang="es-CL" sz="2400" i="1" dirty="0" smtClean="0">
                <a:latin typeface="Century Gothic" panose="020B0502020202020204" pitchFamily="34" charset="0"/>
              </a:rPr>
              <a:t>, esta vez sólo les dejare ejercicios solucionados para que los tomen como ejemplos al momento de resolver su guía de matemáticas.</a:t>
            </a:r>
          </a:p>
          <a:p>
            <a:r>
              <a:rPr lang="es-CL" sz="2400" b="1" i="1" dirty="0" smtClean="0">
                <a:latin typeface="Century Gothic" panose="020B0502020202020204" pitchFamily="34" charset="0"/>
              </a:rPr>
              <a:t>¡Mucho ánimo para esta nueva semana!</a:t>
            </a:r>
          </a:p>
        </p:txBody>
      </p:sp>
    </p:spTree>
    <p:extLst>
      <p:ext uri="{BB962C8B-B14F-4D97-AF65-F5344CB8AC3E}">
        <p14:creationId xmlns:p14="http://schemas.microsoft.com/office/powerpoint/2010/main" val="296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36432" y="948231"/>
            <a:ext cx="3969663" cy="1241177"/>
          </a:xfrm>
        </p:spPr>
        <p:txBody>
          <a:bodyPr/>
          <a:lstStyle/>
          <a:p>
            <a:pPr algn="ctr"/>
            <a:r>
              <a:rPr lang="es-CL" dirty="0" smtClean="0"/>
              <a:t>Ejercicios de Proporcionalidad Directa</a:t>
            </a:r>
            <a:endParaRPr lang="es-CL" dirty="0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833565" y="803345"/>
            <a:ext cx="4577116" cy="1527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800" kern="0" dirty="0" smtClean="0">
                <a:solidFill>
                  <a:schemeClr val="tx1"/>
                </a:solidFill>
              </a:rPr>
              <a:t>Ejercicio N°1: </a:t>
            </a:r>
          </a:p>
          <a:p>
            <a:endParaRPr lang="es-CL" sz="1800" b="0" kern="0" dirty="0" smtClean="0">
              <a:solidFill>
                <a:schemeClr val="tx1"/>
              </a:solidFill>
            </a:endParaRPr>
          </a:p>
          <a:p>
            <a:r>
              <a:rPr lang="es-CL" sz="1800" b="0" i="1" kern="0" dirty="0" smtClean="0">
                <a:solidFill>
                  <a:schemeClr val="tx1"/>
                </a:solidFill>
              </a:rPr>
              <a:t>Un </a:t>
            </a:r>
            <a:r>
              <a:rPr lang="es-CL" sz="1800" b="0" i="1" kern="0" dirty="0">
                <a:solidFill>
                  <a:schemeClr val="tx1"/>
                </a:solidFill>
              </a:rPr>
              <a:t>coche ha dado 60 vueltas a un circuito en 105 minutos. </a:t>
            </a:r>
            <a:r>
              <a:rPr lang="es-CL" sz="1800" b="0" i="1" kern="0" dirty="0" smtClean="0">
                <a:solidFill>
                  <a:schemeClr val="tx1"/>
                </a:solidFill>
              </a:rPr>
              <a:t>Calcula </a:t>
            </a:r>
            <a:r>
              <a:rPr lang="es-CL" sz="1800" b="0" i="1" kern="0" dirty="0">
                <a:solidFill>
                  <a:schemeClr val="tx1"/>
                </a:solidFill>
              </a:rPr>
              <a:t>el tiempo que</a:t>
            </a:r>
          </a:p>
          <a:p>
            <a:r>
              <a:rPr lang="es-CL" sz="1800" b="0" i="1" kern="0" dirty="0">
                <a:solidFill>
                  <a:schemeClr val="tx1"/>
                </a:solidFill>
              </a:rPr>
              <a:t>tardará en recorrer en el mismo circuito 40 vueltas.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900035" y="2189408"/>
            <a:ext cx="4842456" cy="3799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2000" b="0" kern="0" dirty="0">
                <a:solidFill>
                  <a:schemeClr val="tx1"/>
                </a:solidFill>
              </a:rPr>
              <a:t>Dos magnitudes son directamente </a:t>
            </a:r>
            <a:r>
              <a:rPr lang="es-CL" sz="2000" b="0" kern="0" dirty="0" smtClean="0">
                <a:solidFill>
                  <a:schemeClr val="tx1"/>
                </a:solidFill>
              </a:rPr>
              <a:t>proporcionales si </a:t>
            </a:r>
            <a:r>
              <a:rPr lang="es-CL" sz="2000" b="0" kern="0" dirty="0">
                <a:solidFill>
                  <a:schemeClr val="tx1"/>
                </a:solidFill>
              </a:rPr>
              <a:t>al multiplicar (o dividir) una de ellas por </a:t>
            </a:r>
            <a:r>
              <a:rPr lang="es-CL" sz="2000" b="0" kern="0" dirty="0" smtClean="0">
                <a:solidFill>
                  <a:schemeClr val="tx1"/>
                </a:solidFill>
              </a:rPr>
              <a:t>un número</a:t>
            </a:r>
            <a:r>
              <a:rPr lang="es-CL" sz="2000" b="0" kern="0" dirty="0">
                <a:solidFill>
                  <a:schemeClr val="tx1"/>
                </a:solidFill>
              </a:rPr>
              <a:t>, la otra queda multiplicada (o dividida) por </a:t>
            </a:r>
            <a:r>
              <a:rPr lang="es-CL" sz="2000" b="0" kern="0" dirty="0" smtClean="0">
                <a:solidFill>
                  <a:schemeClr val="tx1"/>
                </a:solidFill>
              </a:rPr>
              <a:t>el mismo </a:t>
            </a:r>
            <a:r>
              <a:rPr lang="es-CL" sz="2000" b="0" kern="0" dirty="0">
                <a:solidFill>
                  <a:schemeClr val="tx1"/>
                </a:solidFill>
              </a:rPr>
              <a:t>número.</a:t>
            </a:r>
          </a:p>
          <a:p>
            <a:r>
              <a:rPr lang="es-CL" sz="2000" b="0" kern="0" dirty="0">
                <a:solidFill>
                  <a:schemeClr val="tx1"/>
                </a:solidFill>
              </a:rPr>
              <a:t>Si a un valor </a:t>
            </a:r>
            <a:r>
              <a:rPr lang="es-CL" sz="2000" kern="0" dirty="0">
                <a:solidFill>
                  <a:schemeClr val="tx1"/>
                </a:solidFill>
              </a:rPr>
              <a:t>m1 </a:t>
            </a:r>
            <a:r>
              <a:rPr lang="es-CL" sz="2000" b="0" kern="0" dirty="0">
                <a:solidFill>
                  <a:schemeClr val="tx1"/>
                </a:solidFill>
              </a:rPr>
              <a:t>de la primera magnitud </a:t>
            </a:r>
            <a:r>
              <a:rPr lang="es-CL" sz="2000" b="0" kern="0" dirty="0" smtClean="0">
                <a:solidFill>
                  <a:schemeClr val="tx1"/>
                </a:solidFill>
              </a:rPr>
              <a:t>le corresponde </a:t>
            </a:r>
            <a:r>
              <a:rPr lang="es-CL" sz="2000" b="0" kern="0" dirty="0">
                <a:solidFill>
                  <a:schemeClr val="tx1"/>
                </a:solidFill>
              </a:rPr>
              <a:t>un valor </a:t>
            </a:r>
            <a:r>
              <a:rPr lang="es-CL" sz="2000" kern="0" dirty="0">
                <a:solidFill>
                  <a:schemeClr val="tx1"/>
                </a:solidFill>
              </a:rPr>
              <a:t>m2 </a:t>
            </a:r>
            <a:r>
              <a:rPr lang="es-CL" sz="2000" b="0" kern="0" dirty="0">
                <a:solidFill>
                  <a:schemeClr val="tx1"/>
                </a:solidFill>
              </a:rPr>
              <a:t>de </a:t>
            </a:r>
            <a:r>
              <a:rPr lang="es-CL" sz="2000" b="0" kern="0" dirty="0" smtClean="0">
                <a:solidFill>
                  <a:schemeClr val="tx1"/>
                </a:solidFill>
              </a:rPr>
              <a:t>la segunda </a:t>
            </a:r>
            <a:r>
              <a:rPr lang="es-CL" sz="2000" b="0" kern="0" dirty="0">
                <a:solidFill>
                  <a:schemeClr val="tx1"/>
                </a:solidFill>
              </a:rPr>
              <a:t>magnitud, </a:t>
            </a:r>
            <a:r>
              <a:rPr lang="es-CL" sz="2000" b="0" kern="0" dirty="0" smtClean="0">
                <a:solidFill>
                  <a:schemeClr val="tx1"/>
                </a:solidFill>
              </a:rPr>
              <a:t>se puede </a:t>
            </a:r>
            <a:r>
              <a:rPr lang="es-CL" sz="2000" b="0" kern="0" dirty="0">
                <a:solidFill>
                  <a:schemeClr val="tx1"/>
                </a:solidFill>
              </a:rPr>
              <a:t>comprobar que el cociente o razón entre </a:t>
            </a:r>
            <a:r>
              <a:rPr lang="es-CL" sz="2000" b="0" kern="0" dirty="0" smtClean="0">
                <a:solidFill>
                  <a:schemeClr val="tx1"/>
                </a:solidFill>
              </a:rPr>
              <a:t>estos dos </a:t>
            </a:r>
            <a:r>
              <a:rPr lang="es-CL" sz="2000" b="0" kern="0" dirty="0">
                <a:solidFill>
                  <a:schemeClr val="tx1"/>
                </a:solidFill>
              </a:rPr>
              <a:t>valores es siempre constante. A esta cantidad </a:t>
            </a:r>
            <a:r>
              <a:rPr lang="es-CL" sz="2000" b="0" kern="0" dirty="0" smtClean="0">
                <a:solidFill>
                  <a:schemeClr val="tx1"/>
                </a:solidFill>
              </a:rPr>
              <a:t>se le </a:t>
            </a:r>
            <a:r>
              <a:rPr lang="es-CL" sz="2000" b="0" kern="0" dirty="0">
                <a:solidFill>
                  <a:schemeClr val="tx1"/>
                </a:solidFill>
              </a:rPr>
              <a:t>llama </a:t>
            </a:r>
            <a:r>
              <a:rPr lang="es-CL" sz="2000" kern="0" dirty="0">
                <a:solidFill>
                  <a:schemeClr val="tx1"/>
                </a:solidFill>
              </a:rPr>
              <a:t>constante o razón de proporcionalidad</a:t>
            </a:r>
          </a:p>
          <a:p>
            <a:r>
              <a:rPr lang="es-CL" sz="2000" kern="0" dirty="0">
                <a:solidFill>
                  <a:schemeClr val="tx1"/>
                </a:solidFill>
              </a:rPr>
              <a:t>directa.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2348" t="39745" r="49994" b="33318"/>
          <a:stretch/>
        </p:blipFill>
        <p:spPr>
          <a:xfrm>
            <a:off x="6525963" y="2248947"/>
            <a:ext cx="2777999" cy="23825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52144" t="39569" r="30534" b="32790"/>
          <a:stretch/>
        </p:blipFill>
        <p:spPr>
          <a:xfrm>
            <a:off x="8899613" y="4083116"/>
            <a:ext cx="2706000" cy="24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4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307" y="561865"/>
            <a:ext cx="4984123" cy="1305572"/>
          </a:xfrm>
        </p:spPr>
        <p:txBody>
          <a:bodyPr/>
          <a:lstStyle/>
          <a:p>
            <a:r>
              <a:rPr lang="es-CL" sz="1800" dirty="0" smtClean="0">
                <a:solidFill>
                  <a:schemeClr val="tx1"/>
                </a:solidFill>
              </a:rPr>
              <a:t>Ejercicio N°2:</a:t>
            </a:r>
            <a:br>
              <a:rPr lang="es-CL" sz="1800" dirty="0" smtClean="0">
                <a:solidFill>
                  <a:schemeClr val="tx1"/>
                </a:solidFill>
              </a:rPr>
            </a:br>
            <a:r>
              <a:rPr lang="es-CL" sz="1800" dirty="0"/>
              <a:t/>
            </a:r>
            <a:br>
              <a:rPr lang="es-CL" sz="1800" dirty="0"/>
            </a:br>
            <a:r>
              <a:rPr lang="es-CL" sz="1800" b="0" i="1" dirty="0">
                <a:solidFill>
                  <a:schemeClr val="tx1"/>
                </a:solidFill>
              </a:rPr>
              <a:t>Si 12 bolas de acero iguales tienen un peso de 7200 gramos, ¿cuánto pesarán 50 bolas iguales a las anteriores?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2150" t="43090" r="49736" b="30149"/>
          <a:stretch/>
        </p:blipFill>
        <p:spPr>
          <a:xfrm>
            <a:off x="740533" y="1867437"/>
            <a:ext cx="2666943" cy="22151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2245" t="41504" r="29938" b="29094"/>
          <a:stretch/>
        </p:blipFill>
        <p:spPr>
          <a:xfrm>
            <a:off x="3097368" y="3953813"/>
            <a:ext cx="2595825" cy="240835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630473" y="561865"/>
            <a:ext cx="4984123" cy="1488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800" kern="0" dirty="0" smtClean="0">
                <a:solidFill>
                  <a:schemeClr val="tx1"/>
                </a:solidFill>
              </a:rPr>
              <a:t>Ejercicio N°3:</a:t>
            </a:r>
          </a:p>
          <a:p>
            <a:r>
              <a:rPr lang="es-CL" sz="1800" kern="0" dirty="0" smtClean="0">
                <a:solidFill>
                  <a:schemeClr val="tx1"/>
                </a:solidFill>
              </a:rPr>
              <a:t/>
            </a:r>
            <a:br>
              <a:rPr lang="es-CL" sz="1800" kern="0" dirty="0" smtClean="0">
                <a:solidFill>
                  <a:schemeClr val="tx1"/>
                </a:solidFill>
              </a:rPr>
            </a:br>
            <a:r>
              <a:rPr lang="es-CL" sz="1800" b="0" i="1" dirty="0">
                <a:solidFill>
                  <a:schemeClr val="tx1"/>
                </a:solidFill>
              </a:rPr>
              <a:t>A cierta hora del día un palo de 1,5 metros de largo proyecta una sombra de 60 centímetros. ¿Cuánto mide un árbol que a la misma hora proyecta una sombra de 2,40 metros? </a:t>
            </a:r>
            <a:r>
              <a:rPr lang="es-CL" sz="1800" kern="0" dirty="0" smtClean="0"/>
              <a:t/>
            </a:r>
            <a:br>
              <a:rPr lang="es-CL" sz="1800" kern="0" dirty="0" smtClean="0"/>
            </a:br>
            <a:endParaRPr lang="es-CL" sz="1800" b="0" i="1" kern="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1457" t="48020" r="49439" b="22227"/>
          <a:stretch/>
        </p:blipFill>
        <p:spPr>
          <a:xfrm>
            <a:off x="6630473" y="2049887"/>
            <a:ext cx="2758226" cy="24152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2343" t="47843" r="28949" b="22932"/>
          <a:stretch/>
        </p:blipFill>
        <p:spPr>
          <a:xfrm>
            <a:off x="8869403" y="3951042"/>
            <a:ext cx="2745193" cy="24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6433" y="948231"/>
            <a:ext cx="3205200" cy="1254056"/>
          </a:xfrm>
        </p:spPr>
        <p:txBody>
          <a:bodyPr/>
          <a:lstStyle/>
          <a:p>
            <a:pPr algn="ctr"/>
            <a:r>
              <a:rPr lang="es-CL" dirty="0" smtClean="0"/>
              <a:t>Ejercicios de Proporcionalidad </a:t>
            </a:r>
            <a:r>
              <a:rPr lang="es-CL" dirty="0"/>
              <a:t>I</a:t>
            </a:r>
            <a:r>
              <a:rPr lang="es-CL" dirty="0" smtClean="0"/>
              <a:t>nversa</a:t>
            </a:r>
            <a:endParaRPr lang="es-CL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759854" y="2401396"/>
            <a:ext cx="4816698" cy="326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2000" b="0" dirty="0">
                <a:solidFill>
                  <a:schemeClr val="tx1"/>
                </a:solidFill>
              </a:rPr>
              <a:t>Dos magnitudes son inversamente proporcionales si al multiplicar (o dividir) una de ellas por un número, la otra queda dividida (o multiplicada) por el mismo número. </a:t>
            </a:r>
            <a:endParaRPr lang="es-CL" sz="2000" b="0" dirty="0" smtClean="0">
              <a:solidFill>
                <a:schemeClr val="tx1"/>
              </a:solidFill>
            </a:endParaRPr>
          </a:p>
          <a:p>
            <a:r>
              <a:rPr lang="es-CL" sz="2000" b="0" dirty="0" smtClean="0">
                <a:solidFill>
                  <a:schemeClr val="tx1"/>
                </a:solidFill>
              </a:rPr>
              <a:t>Si </a:t>
            </a:r>
            <a:r>
              <a:rPr lang="es-CL" sz="2000" b="0" dirty="0">
                <a:solidFill>
                  <a:schemeClr val="tx1"/>
                </a:solidFill>
              </a:rPr>
              <a:t>a un valor </a:t>
            </a:r>
            <a:r>
              <a:rPr lang="es-CL" sz="2000" dirty="0">
                <a:solidFill>
                  <a:schemeClr val="tx1"/>
                </a:solidFill>
              </a:rPr>
              <a:t>m1</a:t>
            </a:r>
            <a:r>
              <a:rPr lang="es-CL" sz="2000" b="0" dirty="0">
                <a:solidFill>
                  <a:schemeClr val="tx1"/>
                </a:solidFill>
              </a:rPr>
              <a:t> de la primera magnitud le corresponde un valor </a:t>
            </a:r>
            <a:r>
              <a:rPr lang="es-CL" sz="2000" dirty="0">
                <a:solidFill>
                  <a:schemeClr val="tx1"/>
                </a:solidFill>
              </a:rPr>
              <a:t>m2</a:t>
            </a:r>
            <a:r>
              <a:rPr lang="es-CL" sz="2000" b="0" dirty="0">
                <a:solidFill>
                  <a:schemeClr val="tx1"/>
                </a:solidFill>
              </a:rPr>
              <a:t> de la segunda magnitud, se puede comprobar que el producto de estos dos valores es siempre constante. A este producto se le llama </a:t>
            </a:r>
            <a:r>
              <a:rPr lang="es-CL" sz="2000" dirty="0">
                <a:solidFill>
                  <a:schemeClr val="tx1"/>
                </a:solidFill>
              </a:rPr>
              <a:t>constante de proporcionalidad inversa.</a:t>
            </a:r>
            <a:endParaRPr lang="es-CL" sz="2000" kern="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566080" y="948231"/>
            <a:ext cx="4816698" cy="145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800" dirty="0" smtClean="0">
                <a:solidFill>
                  <a:schemeClr val="tx1"/>
                </a:solidFill>
              </a:rPr>
              <a:t>Ejercicio N°1:</a:t>
            </a:r>
          </a:p>
          <a:p>
            <a:endParaRPr lang="es-CL" sz="1800" dirty="0" smtClean="0">
              <a:solidFill>
                <a:schemeClr val="tx1"/>
              </a:solidFill>
            </a:endParaRPr>
          </a:p>
          <a:p>
            <a:r>
              <a:rPr lang="es-CL" sz="1800" b="0" i="1" dirty="0" smtClean="0">
                <a:solidFill>
                  <a:schemeClr val="tx1"/>
                </a:solidFill>
              </a:rPr>
              <a:t>Un </a:t>
            </a:r>
            <a:r>
              <a:rPr lang="es-CL" sz="1800" b="0" i="1" dirty="0">
                <a:solidFill>
                  <a:schemeClr val="tx1"/>
                </a:solidFill>
              </a:rPr>
              <a:t>coche circulando a 90 km/h ha tardado 12 horas en realizar un viaje. ¿Cuánto tiempo tardará en el mismo trayecto a una velocidad de 80 km/h? </a:t>
            </a:r>
            <a:endParaRPr lang="es-CL" sz="1800" b="0" i="1" kern="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2051" t="24204" r="50231" b="48284"/>
          <a:stretch/>
        </p:blipFill>
        <p:spPr>
          <a:xfrm>
            <a:off x="6566080" y="2401396"/>
            <a:ext cx="2655193" cy="23179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1155" t="23900" r="29147" b="48811"/>
          <a:stretch/>
        </p:blipFill>
        <p:spPr>
          <a:xfrm>
            <a:off x="8654533" y="4160923"/>
            <a:ext cx="2859179" cy="22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37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06193" y="613381"/>
            <a:ext cx="4816698" cy="145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800" dirty="0" smtClean="0">
                <a:solidFill>
                  <a:schemeClr val="tx1"/>
                </a:solidFill>
              </a:rPr>
              <a:t>Ejercicio N°2:</a:t>
            </a:r>
          </a:p>
          <a:p>
            <a:endParaRPr lang="es-CL" sz="1800" dirty="0" smtClean="0">
              <a:solidFill>
                <a:schemeClr val="tx1"/>
              </a:solidFill>
            </a:endParaRPr>
          </a:p>
          <a:p>
            <a:r>
              <a:rPr lang="es-CL" sz="1800" b="0" i="1" dirty="0">
                <a:solidFill>
                  <a:schemeClr val="tx1"/>
                </a:solidFill>
              </a:rPr>
              <a:t>6 fotocopiadoras tardan 6 horas en realizar un gran número de copias, ¿cuánto tiempo tardarían 4 fotocopiadoras en realizar el mismo trabajo? </a:t>
            </a:r>
            <a:endParaRPr lang="es-CL" sz="1800" b="0" i="1" dirty="0" smtClean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863" t="29709" r="49439" b="43354"/>
          <a:stretch/>
        </p:blipFill>
        <p:spPr>
          <a:xfrm>
            <a:off x="706193" y="2163652"/>
            <a:ext cx="2814158" cy="21636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2639" t="29709" r="29346" b="42123"/>
          <a:stretch/>
        </p:blipFill>
        <p:spPr>
          <a:xfrm>
            <a:off x="2869843" y="3902300"/>
            <a:ext cx="2739496" cy="240834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525297" y="613381"/>
            <a:ext cx="4816698" cy="145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800" dirty="0" smtClean="0">
                <a:solidFill>
                  <a:schemeClr val="tx1"/>
                </a:solidFill>
              </a:rPr>
              <a:t>Ejercicio N°3:</a:t>
            </a:r>
          </a:p>
          <a:p>
            <a:endParaRPr lang="es-CL" sz="1800" dirty="0" smtClean="0">
              <a:solidFill>
                <a:schemeClr val="tx1"/>
              </a:solidFill>
            </a:endParaRPr>
          </a:p>
          <a:p>
            <a:r>
              <a:rPr lang="es-CL" sz="1800" b="0" i="1" dirty="0">
                <a:solidFill>
                  <a:schemeClr val="tx1"/>
                </a:solidFill>
              </a:rPr>
              <a:t>Al repartir una cantidad de euros entre 7 personas cada una recibe 12 euros. ¿Cuánto recibirían si el reparto se hiciera entre 6 personas? </a:t>
            </a:r>
            <a:endParaRPr lang="es-CL" sz="1800" b="0" i="1" dirty="0" smtClean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1952" t="30238" r="49934" b="42474"/>
          <a:stretch/>
        </p:blipFill>
        <p:spPr>
          <a:xfrm>
            <a:off x="6594571" y="2163651"/>
            <a:ext cx="2575187" cy="21811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52837" t="30062" r="29643" b="41417"/>
          <a:stretch/>
        </p:blipFill>
        <p:spPr>
          <a:xfrm>
            <a:off x="8825772" y="3902300"/>
            <a:ext cx="2658436" cy="24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20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35" y="476517"/>
            <a:ext cx="4301544" cy="57891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6" y="1172098"/>
            <a:ext cx="4398000" cy="439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3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 Lesson by Slidesgo</Template>
  <TotalTime>38</TotalTime>
  <Words>372</Words>
  <Application>Microsoft Office PowerPoint</Application>
  <PresentationFormat>Personalizado</PresentationFormat>
  <Paragraphs>29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Notebook Lesson</vt:lpstr>
      <vt:lpstr>Slidesgo Final Pages</vt:lpstr>
      <vt:lpstr>“Material de apoyo matemáticas, ejercicios de proporcionalidad directa e inversa”</vt:lpstr>
      <vt:lpstr>Presentación de PowerPoint</vt:lpstr>
      <vt:lpstr>Ejercicios de Proporcionalidad Directa</vt:lpstr>
      <vt:lpstr>Ejercicio N°2:  Si 12 bolas de acero iguales tienen un peso de 7200 gramos, ¿cuánto pesarán 50 bolas iguales a las anteriores? </vt:lpstr>
      <vt:lpstr>Ejercicios de Proporcionalidad Inversa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“Material de apoyo matemáticas, ejercicios de proporcionalidad directa e inversa”</dc:title>
  <dc:creator>Paulina Albornoz</dc:creator>
  <cp:lastModifiedBy>Enlaces</cp:lastModifiedBy>
  <cp:revision>7</cp:revision>
  <dcterms:created xsi:type="dcterms:W3CDTF">2020-10-05T15:45:39Z</dcterms:created>
  <dcterms:modified xsi:type="dcterms:W3CDTF">2020-10-05T19:03:48Z</dcterms:modified>
</cp:coreProperties>
</file>