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8" r:id="rId2"/>
    <p:sldId id="257" r:id="rId3"/>
    <p:sldId id="259" r:id="rId4"/>
    <p:sldId id="260" r:id="rId5"/>
    <p:sldId id="261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swald" panose="020B0604020202020204" charset="0"/>
      <p:regular r:id="rId12"/>
      <p:bold r:id="rId13"/>
    </p:embeddedFont>
    <p:embeddedFont>
      <p:font typeface="Tinos" panose="020B0604020202020204" charset="0"/>
      <p:regular r:id="rId14"/>
      <p:bold r:id="rId15"/>
      <p:italic r:id="rId16"/>
      <p:boldItalic r:id="rId17"/>
    </p:embeddedFont>
    <p:embeddedFont>
      <p:font typeface="Arial Rounded MT Bold" panose="020F0704030504030204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0A7C1C4-598F-4887-A970-D9D2680ABF82}">
  <a:tblStyle styleId="{60A7C1C4-598F-4887-A970-D9D2680ABF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106" d="100"/>
          <a:sy n="106" d="100"/>
        </p:scale>
        <p:origin x="-23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376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1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09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25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49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89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49" name="Google Shape;49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microsoft.com/office/2007/relationships/media" Target="../media/media4.wma"/><Relationship Id="rId1" Type="http://schemas.openxmlformats.org/officeDocument/2006/relationships/audio" Target="NULL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10117410" y="1389634"/>
            <a:ext cx="977210" cy="309295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2407805" y="1247241"/>
            <a:ext cx="2061453" cy="18041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 Fernando College                                                                                                                 </a:t>
            </a:r>
            <a:r>
              <a:rPr lang="es-CL" sz="1200" dirty="0"/>
              <a:t/>
            </a:r>
            <a:br>
              <a:rPr lang="es-CL" sz="1200" dirty="0"/>
            </a:br>
            <a:r>
              <a:rPr lang="es-CL" sz="1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Terceros B</a:t>
            </a:r>
            <a:r>
              <a:rPr lang="es-CL" sz="1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s-CL" sz="1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sicos </a:t>
            </a:r>
            <a:r>
              <a:rPr lang="es-CL" sz="1200" dirty="0"/>
              <a:t/>
            </a:r>
            <a:br>
              <a:rPr lang="es-CL" sz="1200" dirty="0"/>
            </a:br>
            <a:r>
              <a:rPr lang="es-CL" sz="1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ED. Diferencial: Luc</a:t>
            </a:r>
            <a:r>
              <a:rPr lang="es-CL" sz="1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s-CL" sz="1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Toledo Gonz</a:t>
            </a:r>
            <a:r>
              <a:rPr lang="es-CL" sz="1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s-CL" sz="1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lez</a:t>
            </a:r>
            <a:r>
              <a:rPr lang="es-CL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L" sz="7200" dirty="0">
                <a:latin typeface="Arial" panose="020B0604020202020204" pitchFamily="34" charset="0"/>
              </a:rPr>
              <a:t/>
            </a:r>
            <a:br>
              <a:rPr lang="es-CL" sz="7200" dirty="0">
                <a:latin typeface="Arial" panose="020B0604020202020204" pitchFamily="34" charset="0"/>
              </a:rPr>
            </a:br>
            <a:endParaRPr sz="6000"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37315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3200" b="1" dirty="0" smtClean="0"/>
              <a:t>La personificación…</a:t>
            </a:r>
            <a:endParaRPr sz="3200" b="1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512" y="1271862"/>
            <a:ext cx="701482" cy="977713"/>
          </a:xfrm>
          <a:prstGeom prst="rect">
            <a:avLst/>
          </a:prstGeom>
        </p:spPr>
      </p:pic>
      <p:pic>
        <p:nvPicPr>
          <p:cNvPr id="1026" name="Picture 2" descr="Un Oso De Dibujos Animados En Un Traje Hablando Por Un Teléfono Celular.  Ilustraciones Vectoriales, Clip Art Vectorizado Libre De Derechos. Image  41883530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60" y="1019668"/>
            <a:ext cx="2994025" cy="30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¿Qué es la personificación?</a:t>
            </a:r>
            <a:endParaRPr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1493349" y="1419275"/>
            <a:ext cx="4036594" cy="27180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 sz="1800" dirty="0">
                <a:latin typeface="Arial Rounded MT Bold" panose="020F0704030504030204" pitchFamily="34" charset="0"/>
              </a:rPr>
              <a:t>La personificación </a:t>
            </a:r>
            <a:r>
              <a:rPr lang="es-ES" sz="1800" dirty="0" smtClean="0">
                <a:latin typeface="Arial Rounded MT Bold" panose="020F0704030504030204" pitchFamily="34" charset="0"/>
              </a:rPr>
              <a:t>es un recurso literario que consiste </a:t>
            </a:r>
            <a:r>
              <a:rPr lang="es-ES" sz="1800" dirty="0">
                <a:latin typeface="Arial Rounded MT Bold" panose="020F0704030504030204" pitchFamily="34" charset="0"/>
              </a:rPr>
              <a:t>en atribuir </a:t>
            </a:r>
            <a:r>
              <a:rPr lang="es-ES" sz="18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propiedades humanas </a:t>
            </a:r>
            <a:r>
              <a:rPr lang="es-ES" sz="1800" dirty="0">
                <a:latin typeface="Arial Rounded MT Bold" panose="020F0704030504030204" pitchFamily="34" charset="0"/>
              </a:rPr>
              <a:t>a un animal o a un objeto, al cual se </a:t>
            </a:r>
            <a:r>
              <a:rPr lang="es-ES" sz="18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hace hablar, actuar o reaccionar</a:t>
            </a:r>
            <a:r>
              <a:rPr lang="es-ES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1800" dirty="0">
                <a:latin typeface="Arial Rounded MT Bold" panose="020F0704030504030204" pitchFamily="34" charset="0"/>
              </a:rPr>
              <a:t>como una </a:t>
            </a:r>
            <a:r>
              <a:rPr lang="es-ES" sz="1800" dirty="0" smtClean="0">
                <a:latin typeface="Arial Rounded MT Bold" panose="020F0704030504030204" pitchFamily="34" charset="0"/>
              </a:rPr>
              <a:t>persona.</a:t>
            </a:r>
          </a:p>
          <a:p>
            <a:pPr marL="0" indent="0">
              <a:buNone/>
            </a:pPr>
            <a:r>
              <a:rPr lang="es-ES" sz="1800" dirty="0" smtClean="0">
                <a:latin typeface="Arial Rounded MT Bold" panose="020F0704030504030204" pitchFamily="34" charset="0"/>
              </a:rPr>
              <a:t>( gracias a la personificación el poema cobra vida.)</a:t>
            </a:r>
            <a:endParaRPr lang="es-CL" sz="18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4319" t="20573" r="60542" b="34114"/>
          <a:stretch/>
        </p:blipFill>
        <p:spPr>
          <a:xfrm>
            <a:off x="5529943" y="1372988"/>
            <a:ext cx="2813332" cy="2771725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4572" y="7120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737364" y="811660"/>
            <a:ext cx="3091490" cy="791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E</a:t>
            </a:r>
            <a:r>
              <a:rPr lang="en" dirty="0" smtClean="0"/>
              <a:t>jemplos...</a:t>
            </a:r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2630775" y="1893650"/>
            <a:ext cx="5268575" cy="666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abeja conversa con la flor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050" name="Picture 2" descr="Espirulina para alimentar a las abejas - Noticias de Acuacultura Camarón y  Tilap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893650"/>
            <a:ext cx="797049" cy="5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86;p16"/>
          <p:cNvSpPr txBox="1">
            <a:spLocks/>
          </p:cNvSpPr>
          <p:nvPr/>
        </p:nvSpPr>
        <p:spPr>
          <a:xfrm>
            <a:off x="1524733" y="2721891"/>
            <a:ext cx="4885592" cy="57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inos"/>
              <a:buNone/>
              <a:defRPr sz="1800" b="0" i="1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inos"/>
              <a:buNone/>
              <a:defRPr sz="1800" b="0" i="1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inos"/>
              <a:buNone/>
              <a:defRPr sz="1800" b="0" i="1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inos"/>
              <a:buNone/>
              <a:defRPr sz="1800" b="0" i="1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inos"/>
              <a:buNone/>
              <a:defRPr sz="1800" b="0" i="1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inos"/>
              <a:buNone/>
              <a:defRPr sz="1800" b="0" i="1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inos"/>
              <a:buNone/>
              <a:defRPr sz="1800" b="0" i="1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inos"/>
              <a:buNone/>
              <a:defRPr sz="1800" b="0" i="1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inos"/>
              <a:buNone/>
              <a:defRPr sz="1800" b="0" i="1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s-ES" dirty="0" smtClean="0"/>
              <a:t>El sol le sonreía y eso le hizo sentirse más fuerte…</a:t>
            </a:r>
            <a:endParaRPr lang="es-ES" dirty="0"/>
          </a:p>
        </p:txBody>
      </p:sp>
      <p:pic>
        <p:nvPicPr>
          <p:cNvPr id="7" name="Picture 2" descr="Ilustración De Dibujos Animados De Vectores De Un Sol Sonriente De Verano  Con Una Cara Muy Femenina. Ilustraciones Vectoriales, Clip Art Vectorizado  Libre De Derechos. Image 8985230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19" y="2559768"/>
            <a:ext cx="904581" cy="66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467236" y="3809699"/>
            <a:ext cx="3706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</a:rPr>
              <a:t>La escuela estaba triste sin niños en el patio</a:t>
            </a:r>
            <a:endParaRPr lang="es-CL" dirty="0"/>
          </a:p>
        </p:txBody>
      </p:sp>
      <p:pic>
        <p:nvPicPr>
          <p:cNvPr id="2052" name="Picture 4" descr="Minimundo...: Adivinanzas para jugar con los niños y conocer los objetos  que nos rodean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99" y="3567046"/>
            <a:ext cx="1554619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nte A Los Ojos Tristes Icono De Dibujos Animados Expresión. Ilustración  Y Plana. Gráfico Vectorial Ilustraciones Vectoriales, Clip Art Vectorizado  Libre De Derechos. Image 60746549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t="19385" r="10564" b="21077"/>
          <a:stretch/>
        </p:blipFill>
        <p:spPr bwMode="auto">
          <a:xfrm>
            <a:off x="2986964" y="3896468"/>
            <a:ext cx="489488" cy="3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4309" y="83381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669143" y="1706937"/>
            <a:ext cx="6052457" cy="819900"/>
          </a:xfrm>
        </p:spPr>
        <p:txBody>
          <a:bodyPr/>
          <a:lstStyle/>
          <a:p>
            <a:pPr marL="38100" lvl="0" indent="0">
              <a:buNone/>
            </a:pPr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</a:rPr>
              <a:t>La nube llora por perderse en el cielo</a:t>
            </a:r>
          </a:p>
          <a:p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3209115" y="3606298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ts val="600"/>
              </a:spcBef>
            </a:pPr>
            <a:r>
              <a:rPr lang="es-CL" sz="3200" dirty="0"/>
              <a:t>Los </a:t>
            </a:r>
            <a:r>
              <a:rPr lang="es-CL" sz="3200" dirty="0" smtClean="0"/>
              <a:t>árboles </a:t>
            </a:r>
            <a:r>
              <a:rPr lang="es-CL" sz="3200" dirty="0"/>
              <a:t>lloran en otoño </a:t>
            </a:r>
          </a:p>
        </p:txBody>
      </p:sp>
      <p:pic>
        <p:nvPicPr>
          <p:cNvPr id="3076" name="Picture 4" descr="Personajes De Dibujos Animados Vector. Ilustración De La Nube Llorando Y  Enojada Ilustraciones Vectoriales, Clip Art Vectorizado Libre De Derechos.  Image 73352896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36" y="709211"/>
            <a:ext cx="1729014" cy="99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 Gran árbol Llorando Vector O Ilustración En Color, Hoja, Maletero, Medio  Ambiente PNG y Vector para Descargar Gratis | Png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t="2734" r="8924" b="3933"/>
          <a:stretch/>
        </p:blipFill>
        <p:spPr bwMode="auto">
          <a:xfrm>
            <a:off x="1854299" y="2917371"/>
            <a:ext cx="1251758" cy="13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32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1875" y="8624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280404" y="1778918"/>
            <a:ext cx="2304625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Los personajes son seres ficticios…</a:t>
            </a:r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5642" t="25161" r="48326" b="25632"/>
          <a:stretch/>
        </p:blipFill>
        <p:spPr>
          <a:xfrm>
            <a:off x="3367314" y="667657"/>
            <a:ext cx="5080736" cy="3672114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9459" y="34888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110</Words>
  <Application>Microsoft Office PowerPoint</Application>
  <PresentationFormat>Presentación en pantalla (16:9)</PresentationFormat>
  <Paragraphs>19</Paragraphs>
  <Slides>5</Slides>
  <Notes>5</Notes>
  <HiddenSlides>0</HiddenSlides>
  <MMClips>5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Times New Roman</vt:lpstr>
      <vt:lpstr>Calibri</vt:lpstr>
      <vt:lpstr>Oswald</vt:lpstr>
      <vt:lpstr>Tinos</vt:lpstr>
      <vt:lpstr>Arial Rounded MT Bold</vt:lpstr>
      <vt:lpstr>Quintus template</vt:lpstr>
      <vt:lpstr>San Fernando College                                                                                                                  Terceros Básicos  ED. Diferencial: Lucía Toledo González  </vt:lpstr>
      <vt:lpstr>¿Qué es la personificación?</vt:lpstr>
      <vt:lpstr> Ejemplos...</vt:lpstr>
      <vt:lpstr>Presentación de PowerPoint</vt:lpstr>
      <vt:lpstr>Los personajes son seres ficticios…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Diapositivas Gratis</dc:title>
  <dc:creator>Lucy Toledo Gonzalez</dc:creator>
  <cp:lastModifiedBy>Enlaces</cp:lastModifiedBy>
  <cp:revision>12</cp:revision>
  <dcterms:modified xsi:type="dcterms:W3CDTF">2020-10-09T18:26:57Z</dcterms:modified>
</cp:coreProperties>
</file>