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1" r:id="rId3"/>
    <p:sldId id="257" r:id="rId4"/>
    <p:sldId id="258" r:id="rId5"/>
    <p:sldId id="259" r:id="rId6"/>
    <p:sldId id="260" r:id="rId7"/>
    <p:sldId id="263" r:id="rId8"/>
    <p:sldId id="266" r:id="rId9"/>
    <p:sldId id="269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Ventas</c:v>
          </c:tx>
          <c:dPt>
            <c:idx val="0"/>
            <c:bubble3D val="0"/>
            <c:spPr>
              <a:solidFill>
                <a:srgbClr val="FF00FF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E04-4453-8217-F0FC5F451FC2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04-4453-8217-F0FC5F451FC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04-4453-8217-F0FC5F451FC2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04-4453-8217-F0FC5F451FC2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E04-4453-8217-F0FC5F451FC2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04-4453-8217-F0FC5F451FC2}"/>
              </c:ext>
            </c:extLst>
          </c:dPt>
          <c:cat>
            <c:strLit>
              <c:ptCount val="6"/>
            </c:strLit>
          </c:cat>
          <c:val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375-446B-9446-C68EBC652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ES" sz="1197" b="0" i="0" u="none" strike="noStrike" kern="1200" baseline="0">
          <a:solidFill>
            <a:srgbClr val="000000"/>
          </a:solidFill>
          <a:latin typeface="Calibri"/>
        </a:defRPr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Ventas</c:v>
          </c:tx>
          <c:dPt>
            <c:idx val="0"/>
            <c:bubble3D val="0"/>
            <c:spPr>
              <a:solidFill>
                <a:srgbClr val="FFFF00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898-4394-91CC-595282AC1247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98-4394-91CC-595282AC1247}"/>
              </c:ext>
            </c:extLst>
          </c:dPt>
          <c:dPt>
            <c:idx val="2"/>
            <c:bubble3D val="0"/>
            <c:spPr>
              <a:solidFill>
                <a:srgbClr val="CCFF33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898-4394-91CC-595282AC1247}"/>
              </c:ext>
            </c:extLst>
          </c:dPt>
          <c:dPt>
            <c:idx val="3"/>
            <c:bubble3D val="0"/>
            <c:spPr>
              <a:solidFill>
                <a:srgbClr val="CC00CC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98-4394-91CC-595282AC1247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898-4394-91CC-595282AC1247}"/>
              </c:ext>
            </c:extLst>
          </c:dPt>
          <c:dPt>
            <c:idx val="5"/>
            <c:bubble3D val="0"/>
            <c:spPr>
              <a:solidFill>
                <a:srgbClr val="70AD47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98-4394-91CC-595282AC1247}"/>
              </c:ext>
            </c:extLst>
          </c:dPt>
          <c:cat>
            <c:strLit>
              <c:ptCount val="6"/>
            </c:strLit>
          </c:cat>
          <c:val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B6C-405C-91D5-0E50BD586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ES" sz="1197" b="0" i="0" u="none" strike="noStrike" kern="1200" baseline="0">
          <a:solidFill>
            <a:srgbClr val="000000"/>
          </a:solidFill>
          <a:latin typeface="Calibri"/>
        </a:defRPr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c:style val="2"/>
  <c:chart>
    <c:autoTitleDeleted val="1"/>
    <c:plotArea>
      <c:layout/>
      <c:pieChart>
        <c:varyColors val="1"/>
        <c:ser>
          <c:idx val="0"/>
          <c:order val="0"/>
          <c:tx>
            <c:v>1</c:v>
          </c:tx>
          <c:dPt>
            <c:idx val="0"/>
            <c:bubble3D val="0"/>
            <c:spPr>
              <a:solidFill>
                <a:srgbClr val="99FF66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21C-4A96-9CA0-23811B767B44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21C-4A96-9CA0-23811B767B44}"/>
              </c:ext>
            </c:extLst>
          </c:dPt>
          <c:dPt>
            <c:idx val="2"/>
            <c:bubble3D val="0"/>
            <c:spPr>
              <a:solidFill>
                <a:srgbClr val="FF6699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21C-4A96-9CA0-23811B767B44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21C-4A96-9CA0-23811B767B44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21C-4A96-9CA0-23811B767B44}"/>
              </c:ext>
            </c:extLst>
          </c:dPt>
          <c:dPt>
            <c:idx val="5"/>
            <c:bubble3D val="0"/>
            <c:spPr>
              <a:solidFill>
                <a:srgbClr val="9966FF"/>
              </a:solidFill>
              <a:ln w="19046">
                <a:solidFill>
                  <a:srgbClr val="FFFFFF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21C-4A96-9CA0-23811B767B44}"/>
              </c:ext>
            </c:extLst>
          </c:dPt>
          <c:cat>
            <c:strLit>
              <c:ptCount val="6"/>
            </c:strLit>
          </c:cat>
          <c:val>
            <c:numLit>
              <c:formatCode>General</c:formatCode>
              <c:ptCount val="6"/>
              <c:pt idx="0">
                <c:v>1</c:v>
              </c:pt>
              <c:pt idx="1">
                <c:v>1</c:v>
              </c:pt>
              <c:pt idx="2">
                <c:v>1</c:v>
              </c:pt>
              <c:pt idx="3">
                <c:v>1</c:v>
              </c:pt>
              <c:pt idx="4">
                <c:v>1</c:v>
              </c:pt>
              <c:pt idx="5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D35-4F73-A580-848E28986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s-ES" sz="1197" b="0" i="0" u="none" strike="noStrike" kern="1200" baseline="0">
          <a:solidFill>
            <a:srgbClr val="000000"/>
          </a:solidFill>
          <a:latin typeface="Calibri"/>
        </a:defRPr>
      </a:pPr>
      <a:endParaRPr lang="es-C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6BA54C-2646-4BC9-9E9D-35611FE92CE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943ADF1-717C-4577-93E2-90436BC834F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B62AE3-5C2E-4D80-8D0C-E2D4C69CD0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A2078-103B-45C8-A53D-6A7B64EC40BD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C75FDBC-EF5A-42E3-9C2A-D1757346C6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1D65E10-1EF1-4CE6-A021-697BB6BE24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903FE-3DF2-4409-B7B1-149473EBFA0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579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7DCBCB-DFE7-4AFA-BC6B-39F6CE85A1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263141F-8474-41E5-9877-0378BC527E9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C5A79D-4455-4ED7-BCA8-CDCF2922C0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E5FD26-CB0E-404C-A5E2-6EC15B3A2A83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540CC97-0E38-428F-A2EC-9F2E176DA2E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DF5D6A0-8F74-4454-9C1E-CEDB010570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38B496-2608-40D4-966B-A822A4B5DBE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79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3998A6BC-62DF-451C-8025-A3493C3A9FD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60A2E83-4AC7-4A16-AF9B-4F68565E5B7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CDCCD3-FAD7-40F5-A9A2-83C9DFA9A0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BA6E4D-6DF2-42E0-A64A-07BE5F5338AF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523B9C-1AA2-49FE-A9D0-3B63234F9E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C313AA6-6A0F-4F37-A3F1-CE690A1580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5D43A0-B3EF-4D72-AE0C-CD1DF16803A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94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FCDE46-0BDF-4F98-9AC8-A80F8B238E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89BD9BA-C67A-4D94-ACDA-CDEE58612F0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B8D952-DADE-434F-9D83-4268AE76BA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20D52F-4FD1-44B0-B9FE-1F435E227309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31DA68E-14B4-4354-9B3D-4D2D724B2B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144C150-08E4-45C6-B3DF-DD6C9CFE05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177852-DB92-4184-9FDE-6805746C245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3536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C4A31D-C119-4063-B1E4-D8B850AEE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64E8BC-E561-4EDB-B074-C5BFBB2DD3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391B458-AC4C-444B-BC40-D32F577AD82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D96588-9674-43C1-A8F8-CF0E28CED5B2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93A7DAB-BB21-4ACE-A5A5-CE2EF3BFC8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C9013DB-AE18-4CC9-A492-265266A6EF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85959-F034-432E-8845-DB282DA628B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83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541CBD-6657-4251-A796-B59ACC013D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E8DBB9-42D2-4FAF-B709-60E4F28DFE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A6DF128-7517-457B-A153-12F8766F1A9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F818FFD-6162-4B4E-A946-65105A13F2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1BC874-DAA1-4305-A8C9-3E684A2F9190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8DE6ADF-C886-4C6D-B5D4-3F2F0C7B17D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27C3E16-5724-48D3-BEDC-BD5C3BB697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43353-0132-47A7-911B-339D20D951B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85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B85E4A-597D-45A8-AE76-1389776355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2E13EE7-5F50-4D79-9C75-F4773746E9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1220F6B-8A3F-4D60-A7C5-631DF23FE4D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5575E02-70AD-4E05-AB42-250EE7D4F56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EC724F6-6D2B-498D-8B58-8EBA43442552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4BB8BEC-4A6A-47A7-9DF8-89B830D48D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3AC2F1-A72E-458C-843A-4B2E7E8B8A97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A775EB9-FEF3-43DB-A22D-1C0ADEFB1F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369B7E3-B1F2-405B-BAF7-645E4D61C8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8F463E-5051-4E87-B322-FE035F028E3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7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AD4076-1CD1-4F4E-9610-D42C1E5D7BF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CC16CCF-912E-41B3-A013-57840E543F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BB3507-DBAF-4802-9F69-3F764B6C823E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4451A04-7B70-4B84-B2D3-FB0DE4763C0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2E74372-E211-4F93-B73E-C40E63B9A6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7F1072-7E3E-4E1F-BCE1-65AE06F398F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676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4DE0E85-3CA0-4E7B-8502-B96D464421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2644C-26B6-4316-B1BD-458E48C0E762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EFC9D46-DD4F-499B-80A9-128B245C19F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0A1886E-7ED8-4668-9810-5655E49C6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3F7D0A-E736-4759-A7D0-0472D24DCB2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481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E474D6-7047-495C-9914-CD2254A171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F940CC7-9D84-4167-9096-9110BBD7EE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1E3626E8-0DAF-457C-87E8-24EE0CC57C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B94F024-F221-44EB-8FD2-8E929D6BA0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009F23-6BE3-49FE-9B0C-485CF260A3C8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D48B74D-F26C-4D57-8272-78A6B69D6A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AC3F12-4F8C-4F1C-8DF6-22C6E8ABCB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3CC5A99-2886-410C-B095-5145F717D14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36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A08F92-2286-4320-A274-E2A4A4EAAF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25AC27D-F299-433C-8C97-0EFAC191186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45B0384-17B8-441C-B07F-9E8822BDA9C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0DB0BFB-DC34-4184-8E1A-7C8275E499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08C2C2-34CF-48F0-B2C4-B95023D0CB54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55EA43B-9CA1-4926-894B-452919A3A3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FC96B4C-10B2-4D38-A2C7-CB1AF19C9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DAF106-DAC0-48C8-BD7F-C8FDD32764E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6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FFA2072-D0D6-4E50-B258-DC1F9163C6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18FD111-BFAA-4689-A6AF-85BB4BEE6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E4575B-4F8E-4A6C-8A30-8B75B90FAED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E07295D-0EAC-4465-B718-D947A13C0F99}" type="datetime1">
              <a:rPr lang="es-ES"/>
              <a:pPr lvl="0"/>
              <a:t>08/09/2020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149672-9FD4-4E28-90CC-40EE9A8EAEE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51D01FA-C505-49B5-9406-848239D740E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0153804D-01CC-4FC5-BBF2-354FAD0B8116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hart" Target="../charts/chart1.xml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chart" Target="../charts/char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chart" Target="../charts/chart3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: esquinas redondeadas 5">
            <a:extLst>
              <a:ext uri="{FF2B5EF4-FFF2-40B4-BE49-F238E27FC236}">
                <a16:creationId xmlns:a16="http://schemas.microsoft.com/office/drawing/2014/main" xmlns="" id="{1E6111E4-9722-4107-85B4-95D7850176E9}"/>
              </a:ext>
            </a:extLst>
          </p:cNvPr>
          <p:cNvSpPr/>
          <p:nvPr/>
        </p:nvSpPr>
        <p:spPr>
          <a:xfrm>
            <a:off x="6225230" y="3187844"/>
            <a:ext cx="5334930" cy="20502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 anchorCtr="1" compatLnSpc="1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2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MOTRICIDAD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2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PREKINDER Y KINDER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T.O Valentina Núñez Arenas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050" name="Picture 2" descr="Colorida rueda de la suerte con dinero. spinning fortune wheel, las vegas,  premio. | Vector Gratis">
            <a:extLst>
              <a:ext uri="{FF2B5EF4-FFF2-40B4-BE49-F238E27FC236}">
                <a16:creationId xmlns:a16="http://schemas.microsoft.com/office/drawing/2014/main" xmlns="" id="{D5690ECF-F470-4F63-BD1A-37B833116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r="112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Imagen 32">
            <a:extLst>
              <a:ext uri="{FF2B5EF4-FFF2-40B4-BE49-F238E27FC236}">
                <a16:creationId xmlns:a16="http://schemas.microsoft.com/office/drawing/2014/main" xmlns="" id="{7C2BD5ED-9FFF-435A-A715-EB33D4A3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66323" y="337332"/>
            <a:ext cx="693837" cy="8377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2FE0665A-5A52-48C2-8631-A39CA6F95DF4}"/>
              </a:ext>
            </a:extLst>
          </p:cNvPr>
          <p:cNvSpPr/>
          <p:nvPr/>
        </p:nvSpPr>
        <p:spPr>
          <a:xfrm>
            <a:off x="1525161" y="353741"/>
            <a:ext cx="9238530" cy="7386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342" algn="ctr"/>
                <a:tab pos="5400675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San Fernando </a:t>
            </a:r>
            <a:r>
              <a:rPr lang="es-E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College</a:t>
            </a:r>
            <a:endParaRPr lang="es-ES" sz="14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342" algn="ctr"/>
                <a:tab pos="5400675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                                                                             Programa de Integración Escolar             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342" algn="ctr"/>
                <a:tab pos="5400675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Terapia Ocupacional                                                                                           </a:t>
            </a:r>
            <a:endParaRPr lang="es-ES" sz="14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729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6">
            <a:extLst>
              <a:ext uri="{FF2B5EF4-FFF2-40B4-BE49-F238E27FC236}">
                <a16:creationId xmlns:a16="http://schemas.microsoft.com/office/drawing/2014/main" xmlns="" id="{E48D21DB-9C07-4072-9ECA-27839FB4D899}"/>
              </a:ext>
            </a:extLst>
          </p:cNvPr>
          <p:cNvSpPr/>
          <p:nvPr/>
        </p:nvSpPr>
        <p:spPr>
          <a:xfrm>
            <a:off x="300572" y="1019221"/>
            <a:ext cx="6386736" cy="34739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1. Presionar 1 vez en el botón “PRESIONAR AQUÍ” para que la ruleta gire.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2. Presionar 1 vez más sobre el botón “`PRESIONAR AQUÍ” para detener la ruleta.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3. Copiar la imagen que aparece en la ruleta.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>
                <a:solidFill>
                  <a:srgbClr val="000000"/>
                </a:solidFill>
                <a:latin typeface="Calibri"/>
              </a:rPr>
              <a:t>Una línea vertical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>
                <a:solidFill>
                  <a:srgbClr val="000000"/>
                </a:solidFill>
                <a:latin typeface="Calibri"/>
              </a:rPr>
              <a:t>Una línea horizontal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Un cuadrado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>
                <a:solidFill>
                  <a:srgbClr val="000000"/>
                </a:solidFill>
                <a:latin typeface="Calibri"/>
              </a:rPr>
              <a:t>Un triángulo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dirty="0">
                <a:solidFill>
                  <a:srgbClr val="000000"/>
                </a:solidFill>
                <a:latin typeface="Calibri"/>
              </a:rPr>
              <a:t>Un círculo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Una cruz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4. Girar al menos 3 veces la ruleta</a:t>
            </a:r>
          </a:p>
        </p:txBody>
      </p:sp>
      <p:sp>
        <p:nvSpPr>
          <p:cNvPr id="3" name="Rectángulo 7">
            <a:extLst>
              <a:ext uri="{FF2B5EF4-FFF2-40B4-BE49-F238E27FC236}">
                <a16:creationId xmlns:a16="http://schemas.microsoft.com/office/drawing/2014/main" xmlns="" id="{0E2D9EAD-8552-4C5A-BE56-543955E5D3BE}"/>
              </a:ext>
            </a:extLst>
          </p:cNvPr>
          <p:cNvSpPr/>
          <p:nvPr/>
        </p:nvSpPr>
        <p:spPr>
          <a:xfrm>
            <a:off x="2374230" y="5370572"/>
            <a:ext cx="3776773" cy="1032083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4472C4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lápiz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Hojas de papel</a:t>
            </a:r>
          </a:p>
        </p:txBody>
      </p:sp>
      <p:sp>
        <p:nvSpPr>
          <p:cNvPr id="4" name="Rectángulo: una sola esquina cortada 9">
            <a:extLst>
              <a:ext uri="{FF2B5EF4-FFF2-40B4-BE49-F238E27FC236}">
                <a16:creationId xmlns:a16="http://schemas.microsoft.com/office/drawing/2014/main" xmlns="" id="{82754969-7E24-4C9C-94D8-A282DD5B5DDD}"/>
              </a:ext>
            </a:extLst>
          </p:cNvPr>
          <p:cNvSpPr/>
          <p:nvPr/>
        </p:nvSpPr>
        <p:spPr>
          <a:xfrm>
            <a:off x="2374230" y="234062"/>
            <a:ext cx="4860758" cy="756611"/>
          </a:xfrm>
          <a:custGeom>
            <a:avLst>
              <a:gd name="f5" fmla="val 16667"/>
            </a:avLst>
            <a:gdLst>
              <a:gd name="f1" fmla="val w"/>
              <a:gd name="f2" fmla="val h"/>
              <a:gd name="f3" fmla="val ss"/>
              <a:gd name="f4" fmla="val 0"/>
              <a:gd name="f5" fmla="val 166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2 f18 1"/>
              <a:gd name="f27" fmla="*/ f21 f18 1"/>
              <a:gd name="f28" fmla="min f25 f24"/>
              <a:gd name="f29" fmla="*/ f28 f10 1"/>
              <a:gd name="f30" fmla="*/ f29 1 100000"/>
              <a:gd name="f31" fmla="+- f21 0 f30"/>
              <a:gd name="f32" fmla="*/ f30 1 2"/>
              <a:gd name="f33" fmla="*/ f30 f18 1"/>
              <a:gd name="f34" fmla="+- f31 f21 0"/>
              <a:gd name="f35" fmla="*/ f32 f18 1"/>
              <a:gd name="f36" fmla="*/ f31 f18 1"/>
              <a:gd name="f37" fmla="*/ f34 1 2"/>
              <a:gd name="f38" fmla="*/ f3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35" r="f38" b="f26"/>
            <a:pathLst>
              <a:path>
                <a:moveTo>
                  <a:pt x="f23" y="f23"/>
                </a:moveTo>
                <a:lnTo>
                  <a:pt x="f36" y="f23"/>
                </a:lnTo>
                <a:lnTo>
                  <a:pt x="f27" y="f33"/>
                </a:lnTo>
                <a:lnTo>
                  <a:pt x="f27" y="f26"/>
                </a:lnTo>
                <a:lnTo>
                  <a:pt x="f23" y="f26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INSTRUCCIONES</a:t>
            </a:r>
          </a:p>
        </p:txBody>
      </p:sp>
      <p:sp>
        <p:nvSpPr>
          <p:cNvPr id="5" name="Rectángulo: una sola esquina cortada 10">
            <a:extLst>
              <a:ext uri="{FF2B5EF4-FFF2-40B4-BE49-F238E27FC236}">
                <a16:creationId xmlns:a16="http://schemas.microsoft.com/office/drawing/2014/main" xmlns="" id="{FF21D264-602C-4356-929B-EFE39B699160}"/>
              </a:ext>
            </a:extLst>
          </p:cNvPr>
          <p:cNvSpPr/>
          <p:nvPr/>
        </p:nvSpPr>
        <p:spPr>
          <a:xfrm>
            <a:off x="4535689" y="4615808"/>
            <a:ext cx="2699299" cy="756611"/>
          </a:xfrm>
          <a:custGeom>
            <a:avLst>
              <a:gd name="f5" fmla="val 16667"/>
            </a:avLst>
            <a:gdLst>
              <a:gd name="f1" fmla="val w"/>
              <a:gd name="f2" fmla="val h"/>
              <a:gd name="f3" fmla="val ss"/>
              <a:gd name="f4" fmla="val 0"/>
              <a:gd name="f5" fmla="val 166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2 f18 1"/>
              <a:gd name="f27" fmla="*/ f21 f18 1"/>
              <a:gd name="f28" fmla="min f25 f24"/>
              <a:gd name="f29" fmla="*/ f28 f10 1"/>
              <a:gd name="f30" fmla="*/ f29 1 100000"/>
              <a:gd name="f31" fmla="+- f21 0 f30"/>
              <a:gd name="f32" fmla="*/ f30 1 2"/>
              <a:gd name="f33" fmla="*/ f30 f18 1"/>
              <a:gd name="f34" fmla="+- f31 f21 0"/>
              <a:gd name="f35" fmla="*/ f32 f18 1"/>
              <a:gd name="f36" fmla="*/ f31 f18 1"/>
              <a:gd name="f37" fmla="*/ f34 1 2"/>
              <a:gd name="f38" fmla="*/ f3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35" r="f38" b="f26"/>
            <a:pathLst>
              <a:path>
                <a:moveTo>
                  <a:pt x="f23" y="f23"/>
                </a:moveTo>
                <a:lnTo>
                  <a:pt x="f36" y="f23"/>
                </a:lnTo>
                <a:lnTo>
                  <a:pt x="f27" y="f33"/>
                </a:lnTo>
                <a:lnTo>
                  <a:pt x="f27" y="f26"/>
                </a:lnTo>
                <a:lnTo>
                  <a:pt x="f23" y="f26"/>
                </a:lnTo>
                <a:close/>
              </a:path>
            </a:pathLst>
          </a:cu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MATERIALES</a:t>
            </a:r>
          </a:p>
        </p:txBody>
      </p:sp>
      <p:pic>
        <p:nvPicPr>
          <p:cNvPr id="6" name="Picture 2" descr="Curiosidades de los lápices de colores - Aventuras Nerd">
            <a:extLst>
              <a:ext uri="{FF2B5EF4-FFF2-40B4-BE49-F238E27FC236}">
                <a16:creationId xmlns:a16="http://schemas.microsoft.com/office/drawing/2014/main" xmlns="" id="{F5550F40-2D2D-4A4D-B3B0-96B53041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24937" y="2270583"/>
            <a:ext cx="3473503" cy="23168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operación manual 32">
            <a:extLst>
              <a:ext uri="{FF2B5EF4-FFF2-40B4-BE49-F238E27FC236}">
                <a16:creationId xmlns:a16="http://schemas.microsoft.com/office/drawing/2014/main" xmlns="" id="{2CDB9314-11F1-4981-B00A-420DA8AA674A}"/>
              </a:ext>
            </a:extLst>
          </p:cNvPr>
          <p:cNvSpPr/>
          <p:nvPr/>
        </p:nvSpPr>
        <p:spPr>
          <a:xfrm rot="10799991">
            <a:off x="7119253" y="5084913"/>
            <a:ext cx="2481946" cy="13982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4"/>
              <a:gd name="f8" fmla="val 1"/>
              <a:gd name="f9" fmla="+- 0 0 -270"/>
              <a:gd name="f10" fmla="+- 0 0 -90"/>
              <a:gd name="f11" fmla="*/ f3 1 5"/>
              <a:gd name="f12" fmla="*/ f4 1 5"/>
              <a:gd name="f13" fmla="val f5"/>
              <a:gd name="f14" fmla="val f6"/>
              <a:gd name="f15" fmla="*/ f9 f0 1"/>
              <a:gd name="f16" fmla="*/ f10 f0 1"/>
              <a:gd name="f17" fmla="+- f14 0 f13"/>
              <a:gd name="f18" fmla="*/ f15 1 f2"/>
              <a:gd name="f19" fmla="*/ f16 1 f2"/>
              <a:gd name="f20" fmla="*/ f17 1 2"/>
              <a:gd name="f21" fmla="*/ f17 1 5"/>
              <a:gd name="f22" fmla="*/ f17 1 10"/>
              <a:gd name="f23" fmla="*/ f17 4 1"/>
              <a:gd name="f24" fmla="*/ f17 9 1"/>
              <a:gd name="f25" fmla="+- f18 0 f1"/>
              <a:gd name="f26" fmla="+- f19 0 f1"/>
              <a:gd name="f27" fmla="+- f13 f20 0"/>
              <a:gd name="f28" fmla="*/ f23 1 5"/>
              <a:gd name="f29" fmla="*/ f24 1 10"/>
              <a:gd name="f30" fmla="*/ f22 1 f21"/>
              <a:gd name="f31" fmla="*/ f21 1 f21"/>
              <a:gd name="f32" fmla="*/ f13 1 f21"/>
              <a:gd name="f33" fmla="*/ f14 1 f21"/>
              <a:gd name="f34" fmla="*/ f27 1 f21"/>
              <a:gd name="f35" fmla="*/ f29 1 f21"/>
              <a:gd name="f36" fmla="*/ f28 1 f21"/>
              <a:gd name="f37" fmla="*/ f31 f11 1"/>
              <a:gd name="f38" fmla="*/ f33 f12 1"/>
              <a:gd name="f39" fmla="*/ f32 f12 1"/>
              <a:gd name="f40" fmla="*/ f30 f11 1"/>
              <a:gd name="f41" fmla="*/ f36 f11 1"/>
              <a:gd name="f42" fmla="*/ f34 f12 1"/>
              <a:gd name="f43" fmla="*/ f35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2"/>
              </a:cxn>
              <a:cxn ang="f26">
                <a:pos x="f43" y="f42"/>
              </a:cxn>
            </a:cxnLst>
            <a:rect l="f37" t="f39" r="f41" b="f38"/>
            <a:pathLst>
              <a:path w="5" h="5">
                <a:moveTo>
                  <a:pt x="f5" y="f5"/>
                </a:moveTo>
                <a:lnTo>
                  <a:pt x="f6" y="f5"/>
                </a:lnTo>
                <a:lnTo>
                  <a:pt x="f7" y="f6"/>
                </a:lnTo>
                <a:lnTo>
                  <a:pt x="f8" y="f6"/>
                </a:lnTo>
                <a:close/>
              </a:path>
            </a:pathLst>
          </a:custGeom>
          <a:solidFill>
            <a:srgbClr val="99009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Elipse 8">
            <a:extLst>
              <a:ext uri="{FF2B5EF4-FFF2-40B4-BE49-F238E27FC236}">
                <a16:creationId xmlns:a16="http://schemas.microsoft.com/office/drawing/2014/main" xmlns="" id="{3C9AF3B4-1313-4CD4-9341-713C5A2CA62E}"/>
              </a:ext>
            </a:extLst>
          </p:cNvPr>
          <p:cNvSpPr/>
          <p:nvPr/>
        </p:nvSpPr>
        <p:spPr>
          <a:xfrm>
            <a:off x="949549" y="3788231"/>
            <a:ext cx="1909760" cy="19001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PRESIONAR AQUÍ</a:t>
            </a:r>
          </a:p>
        </p:txBody>
      </p:sp>
      <p:pic>
        <p:nvPicPr>
          <p:cNvPr id="4" name="Picture 10" descr="cómo dibujar un triángulo equilátero en un círculo - imágenes para colorear  - clipart gratis">
            <a:extLst>
              <a:ext uri="{FF2B5EF4-FFF2-40B4-BE49-F238E27FC236}">
                <a16:creationId xmlns:a16="http://schemas.microsoft.com/office/drawing/2014/main" xmlns="" id="{898C9A4E-23A2-44E1-826D-981BE3313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55391" y="993623"/>
            <a:ext cx="1048249" cy="9434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Vertical (Dibujo Técnico)">
            <a:extLst>
              <a:ext uri="{FF2B5EF4-FFF2-40B4-BE49-F238E27FC236}">
                <a16:creationId xmlns:a16="http://schemas.microsoft.com/office/drawing/2014/main" xmlns="" id="{6770C42E-CD44-4B30-BCEB-057EE7F96C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400013">
            <a:off x="8804506" y="947268"/>
            <a:ext cx="920526" cy="1013237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6" name="Grupo 10">
            <a:extLst>
              <a:ext uri="{FF2B5EF4-FFF2-40B4-BE49-F238E27FC236}">
                <a16:creationId xmlns:a16="http://schemas.microsoft.com/office/drawing/2014/main" xmlns="" id="{211117D6-9C17-4822-9FA5-CFAA1092100A}"/>
              </a:ext>
            </a:extLst>
          </p:cNvPr>
          <p:cNvGrpSpPr/>
          <p:nvPr/>
        </p:nvGrpSpPr>
        <p:grpSpPr>
          <a:xfrm>
            <a:off x="4390819" y="521968"/>
            <a:ext cx="8128001" cy="5418670"/>
            <a:chOff x="4296226" y="269720"/>
            <a:chExt cx="8128001" cy="5418670"/>
          </a:xfrm>
        </p:grpSpPr>
        <p:graphicFrame>
          <p:nvGraphicFramePr>
            <p:cNvPr id="7" name="Gráfico 5">
              <a:extLst>
                <a:ext uri="{FF2B5EF4-FFF2-40B4-BE49-F238E27FC236}">
                  <a16:creationId xmlns:a16="http://schemas.microsoft.com/office/drawing/2014/main" xmlns="" id="{FA70167B-54A1-459A-8345-5CB67C2D190C}"/>
                </a:ext>
              </a:extLst>
            </p:cNvPr>
            <p:cNvGraphicFramePr/>
            <p:nvPr/>
          </p:nvGraphicFramePr>
          <p:xfrm>
            <a:off x="4296226" y="269720"/>
            <a:ext cx="8128001" cy="5418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8" name="Picture 2" descr="Vertical (Dibujo Técnico)">
              <a:extLst>
                <a:ext uri="{FF2B5EF4-FFF2-40B4-BE49-F238E27FC236}">
                  <a16:creationId xmlns:a16="http://schemas.microsoft.com/office/drawing/2014/main" xmlns="" id="{57C7F244-2988-44FC-A59B-C5E6C40A6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119253" y="3977255"/>
              <a:ext cx="920526" cy="101323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6" descr="símbolo más - Iconos gratis de formas">
              <a:extLst>
                <a:ext uri="{FF2B5EF4-FFF2-40B4-BE49-F238E27FC236}">
                  <a16:creationId xmlns:a16="http://schemas.microsoft.com/office/drawing/2014/main" xmlns="" id="{3D1F9236-6F7A-443D-8BE3-F08CDE412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669929" y="3977255"/>
              <a:ext cx="978334" cy="978334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8" descr="Dibujo de cuadrado para colorear | Dibujos para colorear">
              <a:extLst>
                <a:ext uri="{FF2B5EF4-FFF2-40B4-BE49-F238E27FC236}">
                  <a16:creationId xmlns:a16="http://schemas.microsoft.com/office/drawing/2014/main" xmlns="" id="{C63DA28A-B254-420C-B5AB-D5D8C853A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9414" b="16740"/>
            <a:stretch>
              <a:fillRect/>
            </a:stretch>
          </p:blipFill>
          <p:spPr>
            <a:xfrm>
              <a:off x="6166000" y="2507339"/>
              <a:ext cx="953252" cy="94343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12" descr="Dibujo de círculo para colorear | Dibujos para colorear">
              <a:extLst>
                <a:ext uri="{FF2B5EF4-FFF2-40B4-BE49-F238E27FC236}">
                  <a16:creationId xmlns:a16="http://schemas.microsoft.com/office/drawing/2014/main" xmlns="" id="{C38243EA-03DE-4452-AF0A-0C0E3BCEA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7070" b="16154"/>
            <a:stretch>
              <a:fillRect/>
            </a:stretch>
          </p:blipFill>
          <p:spPr>
            <a:xfrm>
              <a:off x="9601200" y="2415762"/>
              <a:ext cx="984717" cy="101323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10" descr="cómo dibujar un triángulo equilátero en un círculo - imágenes para colorear  - clipart gratis">
              <a:extLst>
                <a:ext uri="{FF2B5EF4-FFF2-40B4-BE49-F238E27FC236}">
                  <a16:creationId xmlns:a16="http://schemas.microsoft.com/office/drawing/2014/main" xmlns="" id="{073734A8-7D21-4E5C-93E9-7E572D01B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055391" y="993623"/>
              <a:ext cx="1048249" cy="94343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Picture 2" descr="Vertical (Dibujo Técnico)">
              <a:extLst>
                <a:ext uri="{FF2B5EF4-FFF2-40B4-BE49-F238E27FC236}">
                  <a16:creationId xmlns:a16="http://schemas.microsoft.com/office/drawing/2014/main" xmlns="" id="{0A7AB563-EBA6-4303-81F8-7BFA2C71D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5400013">
              <a:off x="8804506" y="947268"/>
              <a:ext cx="920526" cy="101323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4" name="Flecha: a la derecha 33">
            <a:extLst>
              <a:ext uri="{FF2B5EF4-FFF2-40B4-BE49-F238E27FC236}">
                <a16:creationId xmlns:a16="http://schemas.microsoft.com/office/drawing/2014/main" xmlns="" id="{144BE167-F208-43D6-9C61-C6CC006DBCDC}"/>
              </a:ext>
            </a:extLst>
          </p:cNvPr>
          <p:cNvSpPr/>
          <p:nvPr/>
        </p:nvSpPr>
        <p:spPr>
          <a:xfrm>
            <a:off x="4050392" y="2415762"/>
            <a:ext cx="2100038" cy="1259759"/>
          </a:xfrm>
          <a:custGeom>
            <a:avLst>
              <a:gd name="f0" fmla="val 1512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pin 0 f0 21600"/>
              <a:gd name="f15" fmla="pin 0 f1 10800"/>
              <a:gd name="f16" fmla="*/ f10 f2 1"/>
              <a:gd name="f17" fmla="*/ f11 f2 1"/>
              <a:gd name="f18" fmla="val f15"/>
              <a:gd name="f19" fmla="val f14"/>
              <a:gd name="f20" fmla="+- 21600 0 f15"/>
              <a:gd name="f21" fmla="*/ f14 f12 1"/>
              <a:gd name="f22" fmla="*/ f15 f13 1"/>
              <a:gd name="f23" fmla="*/ 0 f12 1"/>
              <a:gd name="f24" fmla="*/ 0 f13 1"/>
              <a:gd name="f25" fmla="*/ f16 1 f4"/>
              <a:gd name="f26" fmla="*/ 21600 f13 1"/>
              <a:gd name="f27" fmla="*/ f17 1 f4"/>
              <a:gd name="f28" fmla="+- 21600 0 f19"/>
              <a:gd name="f29" fmla="*/ f20 f13 1"/>
              <a:gd name="f30" fmla="*/ f18 f13 1"/>
              <a:gd name="f31" fmla="*/ f19 f12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2 1"/>
            </a:gdLst>
            <a:ahLst>
              <a:ahXY gdRefX="f0" minX="f7" maxX="f8" gdRefY="f1" minY="f7" maxY="f9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24"/>
              </a:cxn>
              <a:cxn ang="f33">
                <a:pos x="f31" y="f26"/>
              </a:cxn>
            </a:cxnLst>
            <a:rect l="f23" t="f30" r="f37" b="f29"/>
            <a:pathLst>
              <a:path w="21600" h="21600">
                <a:moveTo>
                  <a:pt x="f7" y="f18"/>
                </a:moveTo>
                <a:lnTo>
                  <a:pt x="f19" y="f18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0"/>
                </a:lnTo>
                <a:lnTo>
                  <a:pt x="f7" y="f20"/>
                </a:lnTo>
                <a:close/>
              </a:path>
            </a:pathLst>
          </a:custGeom>
          <a:solidFill>
            <a:srgbClr val="9900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Elipse 34">
            <a:extLst>
              <a:ext uri="{FF2B5EF4-FFF2-40B4-BE49-F238E27FC236}">
                <a16:creationId xmlns:a16="http://schemas.microsoft.com/office/drawing/2014/main" xmlns="" id="{974EBCD1-98C7-4EBA-9F1B-46038170C8BA}"/>
              </a:ext>
            </a:extLst>
          </p:cNvPr>
          <p:cNvSpPr/>
          <p:nvPr/>
        </p:nvSpPr>
        <p:spPr>
          <a:xfrm>
            <a:off x="8163278" y="2742495"/>
            <a:ext cx="454392" cy="47311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90099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7" name="Sonido ruleta">
            <a:hlinkClick r:id="" action="ppaction://media"/>
            <a:extLst>
              <a:ext uri="{FF2B5EF4-FFF2-40B4-BE49-F238E27FC236}">
                <a16:creationId xmlns:a16="http://schemas.microsoft.com/office/drawing/2014/main" xmlns="" id="{CDA0A045-24D2-4968-8ADE-7DA7C9F14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8633" y="448946"/>
            <a:ext cx="1089349" cy="108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3">
            <a:extLst>
              <a:ext uri="{FF2B5EF4-FFF2-40B4-BE49-F238E27FC236}">
                <a16:creationId xmlns:a16="http://schemas.microsoft.com/office/drawing/2014/main" xmlns="" id="{0F8988E7-2150-4F89-9D6C-384E53EE0FE5}"/>
              </a:ext>
            </a:extLst>
          </p:cNvPr>
          <p:cNvSpPr/>
          <p:nvPr/>
        </p:nvSpPr>
        <p:spPr>
          <a:xfrm>
            <a:off x="237295" y="917454"/>
            <a:ext cx="7140357" cy="344513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57150" cap="flat">
            <a:solidFill>
              <a:srgbClr val="CCFF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1. Presionar 1 vez en el botón “PRESIONAR AQUÍ” para que la ruleta gire.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2. Presionar 1 vez más sobre el botón “`PRESIONAR AQUÍ” para detener la ruleta.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3. Realizar la acción que marque la ruleta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Dibujar una persona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Abotonar y desabotonar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Vaciar agua de un vaso a otro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Desatar cordones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Ordenar lápices por tamaño.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4. Girar al menos 3 veces la ruleta</a:t>
            </a:r>
          </a:p>
        </p:txBody>
      </p:sp>
      <p:sp>
        <p:nvSpPr>
          <p:cNvPr id="3" name="Rectángulo 4">
            <a:extLst>
              <a:ext uri="{FF2B5EF4-FFF2-40B4-BE49-F238E27FC236}">
                <a16:creationId xmlns:a16="http://schemas.microsoft.com/office/drawing/2014/main" xmlns="" id="{A2F1A7DD-2A5D-4BA8-BF22-6E064CE544F9}"/>
              </a:ext>
            </a:extLst>
          </p:cNvPr>
          <p:cNvSpPr/>
          <p:nvPr/>
        </p:nvSpPr>
        <p:spPr>
          <a:xfrm>
            <a:off x="7074566" y="4932813"/>
            <a:ext cx="3885623" cy="192519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Lápices de colores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hoja de papel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prenda con botones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Vaso con agua hasta la mitad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Vaso vacío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Cordones atados </a:t>
            </a:r>
          </a:p>
        </p:txBody>
      </p:sp>
      <p:sp>
        <p:nvSpPr>
          <p:cNvPr id="4" name="Rectángulo: una sola esquina cortada 5">
            <a:extLst>
              <a:ext uri="{FF2B5EF4-FFF2-40B4-BE49-F238E27FC236}">
                <a16:creationId xmlns:a16="http://schemas.microsoft.com/office/drawing/2014/main" xmlns="" id="{0ECF0D7B-8D6A-442F-AE1E-4A67B5E0AD69}"/>
              </a:ext>
            </a:extLst>
          </p:cNvPr>
          <p:cNvSpPr/>
          <p:nvPr/>
        </p:nvSpPr>
        <p:spPr>
          <a:xfrm>
            <a:off x="3384889" y="122081"/>
            <a:ext cx="4860758" cy="756611"/>
          </a:xfrm>
          <a:custGeom>
            <a:avLst>
              <a:gd name="f5" fmla="val 16667"/>
            </a:avLst>
            <a:gdLst>
              <a:gd name="f1" fmla="val w"/>
              <a:gd name="f2" fmla="val h"/>
              <a:gd name="f3" fmla="val ss"/>
              <a:gd name="f4" fmla="val 0"/>
              <a:gd name="f5" fmla="val 166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2 f18 1"/>
              <a:gd name="f27" fmla="*/ f21 f18 1"/>
              <a:gd name="f28" fmla="min f25 f24"/>
              <a:gd name="f29" fmla="*/ f28 f10 1"/>
              <a:gd name="f30" fmla="*/ f29 1 100000"/>
              <a:gd name="f31" fmla="+- f21 0 f30"/>
              <a:gd name="f32" fmla="*/ f30 1 2"/>
              <a:gd name="f33" fmla="*/ f30 f18 1"/>
              <a:gd name="f34" fmla="+- f31 f21 0"/>
              <a:gd name="f35" fmla="*/ f32 f18 1"/>
              <a:gd name="f36" fmla="*/ f31 f18 1"/>
              <a:gd name="f37" fmla="*/ f34 1 2"/>
              <a:gd name="f38" fmla="*/ f3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35" r="f38" b="f26"/>
            <a:pathLst>
              <a:path>
                <a:moveTo>
                  <a:pt x="f23" y="f23"/>
                </a:moveTo>
                <a:lnTo>
                  <a:pt x="f36" y="f23"/>
                </a:lnTo>
                <a:lnTo>
                  <a:pt x="f27" y="f33"/>
                </a:lnTo>
                <a:lnTo>
                  <a:pt x="f27" y="f26"/>
                </a:lnTo>
                <a:lnTo>
                  <a:pt x="f23" y="f26"/>
                </a:lnTo>
                <a:close/>
              </a:path>
            </a:pathLst>
          </a:custGeom>
          <a:solidFill>
            <a:srgbClr val="70AD47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INSTRUCCIONES</a:t>
            </a:r>
          </a:p>
        </p:txBody>
      </p:sp>
      <p:sp>
        <p:nvSpPr>
          <p:cNvPr id="5" name="Rectángulo: una sola esquina cortada 6">
            <a:extLst>
              <a:ext uri="{FF2B5EF4-FFF2-40B4-BE49-F238E27FC236}">
                <a16:creationId xmlns:a16="http://schemas.microsoft.com/office/drawing/2014/main" xmlns="" id="{B4C5BBB2-EE3D-4DC1-8C46-7BF1B4980135}"/>
              </a:ext>
            </a:extLst>
          </p:cNvPr>
          <p:cNvSpPr/>
          <p:nvPr/>
        </p:nvSpPr>
        <p:spPr>
          <a:xfrm>
            <a:off x="8085216" y="4176192"/>
            <a:ext cx="3689686" cy="756611"/>
          </a:xfrm>
          <a:custGeom>
            <a:avLst>
              <a:gd name="f5" fmla="val 16667"/>
            </a:avLst>
            <a:gdLst>
              <a:gd name="f1" fmla="val w"/>
              <a:gd name="f2" fmla="val h"/>
              <a:gd name="f3" fmla="val ss"/>
              <a:gd name="f4" fmla="val 0"/>
              <a:gd name="f5" fmla="val 166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2 f18 1"/>
              <a:gd name="f27" fmla="*/ f21 f18 1"/>
              <a:gd name="f28" fmla="min f25 f24"/>
              <a:gd name="f29" fmla="*/ f28 f10 1"/>
              <a:gd name="f30" fmla="*/ f29 1 100000"/>
              <a:gd name="f31" fmla="+- f21 0 f30"/>
              <a:gd name="f32" fmla="*/ f30 1 2"/>
              <a:gd name="f33" fmla="*/ f30 f18 1"/>
              <a:gd name="f34" fmla="+- f31 f21 0"/>
              <a:gd name="f35" fmla="*/ f32 f18 1"/>
              <a:gd name="f36" fmla="*/ f31 f18 1"/>
              <a:gd name="f37" fmla="*/ f34 1 2"/>
              <a:gd name="f38" fmla="*/ f3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35" r="f38" b="f26"/>
            <a:pathLst>
              <a:path>
                <a:moveTo>
                  <a:pt x="f23" y="f23"/>
                </a:moveTo>
                <a:lnTo>
                  <a:pt x="f36" y="f23"/>
                </a:lnTo>
                <a:lnTo>
                  <a:pt x="f27" y="f33"/>
                </a:lnTo>
                <a:lnTo>
                  <a:pt x="f27" y="f26"/>
                </a:lnTo>
                <a:lnTo>
                  <a:pt x="f23" y="f26"/>
                </a:lnTo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MATERIALES</a:t>
            </a:r>
          </a:p>
        </p:txBody>
      </p:sp>
      <p:pic>
        <p:nvPicPr>
          <p:cNvPr id="6" name="Picture 2" descr="Botones De Costura, Botones De Plástico, Botones De Colores, Clasper Cerca,  Botones De Fondo. Fotos, Retratos, Imágenes Y Fotografía De Archivo Libres  De Derecho. Image 37837868.">
            <a:extLst>
              <a:ext uri="{FF2B5EF4-FFF2-40B4-BE49-F238E27FC236}">
                <a16:creationId xmlns:a16="http://schemas.microsoft.com/office/drawing/2014/main" xmlns="" id="{1708DCBF-1EC3-4174-A29F-F63AF8292D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45647" y="917454"/>
            <a:ext cx="3152275" cy="315227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operación manual 8">
            <a:extLst>
              <a:ext uri="{FF2B5EF4-FFF2-40B4-BE49-F238E27FC236}">
                <a16:creationId xmlns:a16="http://schemas.microsoft.com/office/drawing/2014/main" xmlns="" id="{B7F6CF7B-FF5E-4346-AA03-46B1E42E6DEB}"/>
              </a:ext>
            </a:extLst>
          </p:cNvPr>
          <p:cNvSpPr/>
          <p:nvPr/>
        </p:nvSpPr>
        <p:spPr>
          <a:xfrm rot="10799991">
            <a:off x="7184577" y="5586791"/>
            <a:ext cx="1973942" cy="9736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4"/>
              <a:gd name="f8" fmla="val 1"/>
              <a:gd name="f9" fmla="+- 0 0 -270"/>
              <a:gd name="f10" fmla="+- 0 0 -90"/>
              <a:gd name="f11" fmla="*/ f3 1 5"/>
              <a:gd name="f12" fmla="*/ f4 1 5"/>
              <a:gd name="f13" fmla="val f5"/>
              <a:gd name="f14" fmla="val f6"/>
              <a:gd name="f15" fmla="*/ f9 f0 1"/>
              <a:gd name="f16" fmla="*/ f10 f0 1"/>
              <a:gd name="f17" fmla="+- f14 0 f13"/>
              <a:gd name="f18" fmla="*/ f15 1 f2"/>
              <a:gd name="f19" fmla="*/ f16 1 f2"/>
              <a:gd name="f20" fmla="*/ f17 1 2"/>
              <a:gd name="f21" fmla="*/ f17 1 5"/>
              <a:gd name="f22" fmla="*/ f17 1 10"/>
              <a:gd name="f23" fmla="*/ f17 4 1"/>
              <a:gd name="f24" fmla="*/ f17 9 1"/>
              <a:gd name="f25" fmla="+- f18 0 f1"/>
              <a:gd name="f26" fmla="+- f19 0 f1"/>
              <a:gd name="f27" fmla="+- f13 f20 0"/>
              <a:gd name="f28" fmla="*/ f23 1 5"/>
              <a:gd name="f29" fmla="*/ f24 1 10"/>
              <a:gd name="f30" fmla="*/ f22 1 f21"/>
              <a:gd name="f31" fmla="*/ f21 1 f21"/>
              <a:gd name="f32" fmla="*/ f13 1 f21"/>
              <a:gd name="f33" fmla="*/ f14 1 f21"/>
              <a:gd name="f34" fmla="*/ f27 1 f21"/>
              <a:gd name="f35" fmla="*/ f29 1 f21"/>
              <a:gd name="f36" fmla="*/ f28 1 f21"/>
              <a:gd name="f37" fmla="*/ f31 f11 1"/>
              <a:gd name="f38" fmla="*/ f33 f12 1"/>
              <a:gd name="f39" fmla="*/ f32 f12 1"/>
              <a:gd name="f40" fmla="*/ f30 f11 1"/>
              <a:gd name="f41" fmla="*/ f36 f11 1"/>
              <a:gd name="f42" fmla="*/ f34 f12 1"/>
              <a:gd name="f43" fmla="*/ f35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2"/>
              </a:cxn>
              <a:cxn ang="f26">
                <a:pos x="f43" y="f42"/>
              </a:cxn>
            </a:cxnLst>
            <a:rect l="f37" t="f39" r="f41" b="f38"/>
            <a:pathLst>
              <a:path w="5" h="5">
                <a:moveTo>
                  <a:pt x="f5" y="f5"/>
                </a:moveTo>
                <a:lnTo>
                  <a:pt x="f6" y="f5"/>
                </a:lnTo>
                <a:lnTo>
                  <a:pt x="f7" y="f6"/>
                </a:lnTo>
                <a:lnTo>
                  <a:pt x="f8" y="f6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Elipse 6">
            <a:extLst>
              <a:ext uri="{FF2B5EF4-FFF2-40B4-BE49-F238E27FC236}">
                <a16:creationId xmlns:a16="http://schemas.microsoft.com/office/drawing/2014/main" xmlns="" id="{8A85F468-873A-4B92-A934-1A7B48D94B41}"/>
              </a:ext>
            </a:extLst>
          </p:cNvPr>
          <p:cNvSpPr/>
          <p:nvPr/>
        </p:nvSpPr>
        <p:spPr>
          <a:xfrm>
            <a:off x="1108301" y="4154704"/>
            <a:ext cx="1973946" cy="188953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C000"/>
          </a:solidFill>
          <a:ln w="12701" cap="flat">
            <a:solidFill>
              <a:srgbClr val="BC8C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PRESIONAR AQUÍ</a:t>
            </a:r>
          </a:p>
        </p:txBody>
      </p:sp>
      <p:grpSp>
        <p:nvGrpSpPr>
          <p:cNvPr id="4" name="Grupo 13">
            <a:extLst>
              <a:ext uri="{FF2B5EF4-FFF2-40B4-BE49-F238E27FC236}">
                <a16:creationId xmlns:a16="http://schemas.microsoft.com/office/drawing/2014/main" xmlns="" id="{D77E8D04-CC65-4E15-9C03-7C1734865EE8}"/>
              </a:ext>
            </a:extLst>
          </p:cNvPr>
          <p:cNvGrpSpPr/>
          <p:nvPr/>
        </p:nvGrpSpPr>
        <p:grpSpPr>
          <a:xfrm>
            <a:off x="4209138" y="491060"/>
            <a:ext cx="8128001" cy="5418670"/>
            <a:chOff x="4209138" y="491060"/>
            <a:chExt cx="8128001" cy="5418670"/>
          </a:xfrm>
        </p:grpSpPr>
        <p:graphicFrame>
          <p:nvGraphicFramePr>
            <p:cNvPr id="5" name="Gráfico 5">
              <a:extLst>
                <a:ext uri="{FF2B5EF4-FFF2-40B4-BE49-F238E27FC236}">
                  <a16:creationId xmlns:a16="http://schemas.microsoft.com/office/drawing/2014/main" xmlns="" id="{D305ACAF-E196-4DE0-99BC-27BA28C3222E}"/>
                </a:ext>
              </a:extLst>
            </p:cNvPr>
            <p:cNvGraphicFramePr/>
            <p:nvPr/>
          </p:nvGraphicFramePr>
          <p:xfrm>
            <a:off x="4209138" y="491060"/>
            <a:ext cx="8128001" cy="5418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6" name="Picture 2" descr="01. Vasos - alede920">
              <a:extLst>
                <a:ext uri="{FF2B5EF4-FFF2-40B4-BE49-F238E27FC236}">
                  <a16:creationId xmlns:a16="http://schemas.microsoft.com/office/drawing/2014/main" xmlns="" id="{F47D6CAB-BF06-4EF1-B4AC-2C83AF7E9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61420" t="31807" r="7713" b="33524"/>
            <a:stretch>
              <a:fillRect/>
            </a:stretch>
          </p:blipFill>
          <p:spPr>
            <a:xfrm>
              <a:off x="7720370" y="4002264"/>
              <a:ext cx="1276301" cy="1749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7" name="Picture 8" descr="Juego para abotonar y desabotonar.... - Manitas a la Obra con Miss Patty |  Facebook">
              <a:extLst>
                <a:ext uri="{FF2B5EF4-FFF2-40B4-BE49-F238E27FC236}">
                  <a16:creationId xmlns:a16="http://schemas.microsoft.com/office/drawing/2014/main" xmlns="" id="{B092E646-B90A-4C62-BA7B-8650FDED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839193" y="2957279"/>
              <a:ext cx="1995714" cy="119742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14" descr="Dibujos de zapatos para colorear – WIKIPEKES">
              <a:extLst>
                <a:ext uri="{FF2B5EF4-FFF2-40B4-BE49-F238E27FC236}">
                  <a16:creationId xmlns:a16="http://schemas.microsoft.com/office/drawing/2014/main" xmlns="" id="{DA7ECF44-637A-4AEE-80D6-AEAEAEEA3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5892805" y="2885562"/>
              <a:ext cx="1735412" cy="154669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16" descr="Lápices de colores con fondo blanco ordenados por colores y en diagonal. |  Foto Premium">
              <a:extLst>
                <a:ext uri="{FF2B5EF4-FFF2-40B4-BE49-F238E27FC236}">
                  <a16:creationId xmlns:a16="http://schemas.microsoft.com/office/drawing/2014/main" xmlns="" id="{51D8FFCB-376C-4068-8D59-EE0933AA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49993" r="32535"/>
            <a:stretch>
              <a:fillRect/>
            </a:stretch>
          </p:blipFill>
          <p:spPr>
            <a:xfrm>
              <a:off x="6665207" y="858639"/>
              <a:ext cx="1462793" cy="162627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18" descr="Diseño Del Dibujo De La Persona Stock de ilustración - Ilustración de dibujo,  persona: 69530053">
              <a:extLst>
                <a:ext uri="{FF2B5EF4-FFF2-40B4-BE49-F238E27FC236}">
                  <a16:creationId xmlns:a16="http://schemas.microsoft.com/office/drawing/2014/main" xmlns="" id="{574310E5-D786-47E7-9813-13ACC1165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34127" t="12520" r="32907" b="9841"/>
            <a:stretch>
              <a:fillRect/>
            </a:stretch>
          </p:blipFill>
          <p:spPr>
            <a:xfrm flipH="1">
              <a:off x="8626312" y="1027145"/>
              <a:ext cx="724031" cy="1705163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1" name="Elipse 12">
              <a:extLst>
                <a:ext uri="{FF2B5EF4-FFF2-40B4-BE49-F238E27FC236}">
                  <a16:creationId xmlns:a16="http://schemas.microsoft.com/office/drawing/2014/main" xmlns="" id="{B957D833-243D-4A4D-983F-F3DBB9FEFFE9}"/>
                </a:ext>
              </a:extLst>
            </p:cNvPr>
            <p:cNvSpPr/>
            <p:nvPr/>
          </p:nvSpPr>
          <p:spPr>
            <a:xfrm>
              <a:off x="8005700" y="2957279"/>
              <a:ext cx="548155" cy="46598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12" name="Flecha: hacia abajo 7">
            <a:extLst>
              <a:ext uri="{FF2B5EF4-FFF2-40B4-BE49-F238E27FC236}">
                <a16:creationId xmlns:a16="http://schemas.microsoft.com/office/drawing/2014/main" xmlns="" id="{5F5253C3-1204-4DE7-B7C0-F2E3C692775B}"/>
              </a:ext>
            </a:extLst>
          </p:cNvPr>
          <p:cNvSpPr/>
          <p:nvPr/>
        </p:nvSpPr>
        <p:spPr>
          <a:xfrm rot="16200004">
            <a:off x="4381651" y="2322279"/>
            <a:ext cx="1197425" cy="2017486"/>
          </a:xfrm>
          <a:custGeom>
            <a:avLst>
              <a:gd name="f0" fmla="val 1519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4472C4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4" name="Sonido ruleta">
            <a:hlinkClick r:id="" action="ppaction://media"/>
            <a:extLst>
              <a:ext uri="{FF2B5EF4-FFF2-40B4-BE49-F238E27FC236}">
                <a16:creationId xmlns:a16="http://schemas.microsoft.com/office/drawing/2014/main" xmlns="" id="{22CB6548-C0C4-4A1B-851F-23CA4AB14D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1134" y="290463"/>
            <a:ext cx="1262415" cy="126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4">
            <a:extLst>
              <a:ext uri="{FF2B5EF4-FFF2-40B4-BE49-F238E27FC236}">
                <a16:creationId xmlns:a16="http://schemas.microsoft.com/office/drawing/2014/main" xmlns="" id="{52F9A752-F4B1-4E0F-A8A7-5CCE9DD77379}"/>
              </a:ext>
            </a:extLst>
          </p:cNvPr>
          <p:cNvSpPr/>
          <p:nvPr/>
        </p:nvSpPr>
        <p:spPr>
          <a:xfrm>
            <a:off x="48124" y="926817"/>
            <a:ext cx="7970733" cy="344905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w="12701" cap="flat">
            <a:solidFill>
              <a:srgbClr val="FFC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1. Presionar 1 vez en el botón “PRESIONAR AQUÍ” para que la ruleta gire.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2. Presionar 1 vez más sobre el botón “`PRESIONAR AQUÍ” para detener la ruleta.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3. Realizar la acción que marque la ruleta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Caminar en punta de pies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Caminar con un vaso con agua en las manos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Pararse en 1 pie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Saltar con pies juntos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Lanzar una pelota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Saltar con 1 pie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4. Girar al menos 4 veces la ruleta</a:t>
            </a:r>
          </a:p>
        </p:txBody>
      </p:sp>
      <p:sp>
        <p:nvSpPr>
          <p:cNvPr id="3" name="Rectángulo 5">
            <a:extLst>
              <a:ext uri="{FF2B5EF4-FFF2-40B4-BE49-F238E27FC236}">
                <a16:creationId xmlns:a16="http://schemas.microsoft.com/office/drawing/2014/main" xmlns="" id="{5D210CF5-FF78-449D-8983-2926CF01A492}"/>
              </a:ext>
            </a:extLst>
          </p:cNvPr>
          <p:cNvSpPr/>
          <p:nvPr/>
        </p:nvSpPr>
        <p:spPr>
          <a:xfrm>
            <a:off x="6973781" y="5317592"/>
            <a:ext cx="3937186" cy="1227179"/>
          </a:xfrm>
          <a:prstGeom prst="rect">
            <a:avLst/>
          </a:prstGeom>
          <a:noFill/>
          <a:ln w="12701" cap="flat">
            <a:solidFill>
              <a:srgbClr val="FF00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vaso con agua hasta la mitad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pelota</a:t>
            </a: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1 recipiente para lanzar la pelota</a:t>
            </a:r>
          </a:p>
        </p:txBody>
      </p:sp>
      <p:sp>
        <p:nvSpPr>
          <p:cNvPr id="4" name="Rectángulo: una sola esquina cortada 6">
            <a:extLst>
              <a:ext uri="{FF2B5EF4-FFF2-40B4-BE49-F238E27FC236}">
                <a16:creationId xmlns:a16="http://schemas.microsoft.com/office/drawing/2014/main" xmlns="" id="{2AEDCC80-41A6-49E4-B66B-CB924C95B263}"/>
              </a:ext>
            </a:extLst>
          </p:cNvPr>
          <p:cNvSpPr/>
          <p:nvPr/>
        </p:nvSpPr>
        <p:spPr>
          <a:xfrm>
            <a:off x="4081616" y="170206"/>
            <a:ext cx="4860758" cy="756611"/>
          </a:xfrm>
          <a:custGeom>
            <a:avLst>
              <a:gd name="f5" fmla="val 16667"/>
            </a:avLst>
            <a:gdLst>
              <a:gd name="f1" fmla="val w"/>
              <a:gd name="f2" fmla="val h"/>
              <a:gd name="f3" fmla="val ss"/>
              <a:gd name="f4" fmla="val 0"/>
              <a:gd name="f5" fmla="val 166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2 f18 1"/>
              <a:gd name="f27" fmla="*/ f21 f18 1"/>
              <a:gd name="f28" fmla="min f25 f24"/>
              <a:gd name="f29" fmla="*/ f28 f10 1"/>
              <a:gd name="f30" fmla="*/ f29 1 100000"/>
              <a:gd name="f31" fmla="+- f21 0 f30"/>
              <a:gd name="f32" fmla="*/ f30 1 2"/>
              <a:gd name="f33" fmla="*/ f30 f18 1"/>
              <a:gd name="f34" fmla="+- f31 f21 0"/>
              <a:gd name="f35" fmla="*/ f32 f18 1"/>
              <a:gd name="f36" fmla="*/ f31 f18 1"/>
              <a:gd name="f37" fmla="*/ f34 1 2"/>
              <a:gd name="f38" fmla="*/ f3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35" r="f38" b="f26"/>
            <a:pathLst>
              <a:path>
                <a:moveTo>
                  <a:pt x="f23" y="f23"/>
                </a:moveTo>
                <a:lnTo>
                  <a:pt x="f36" y="f23"/>
                </a:lnTo>
                <a:lnTo>
                  <a:pt x="f27" y="f33"/>
                </a:lnTo>
                <a:lnTo>
                  <a:pt x="f27" y="f26"/>
                </a:lnTo>
                <a:lnTo>
                  <a:pt x="f23" y="f26"/>
                </a:lnTo>
                <a:close/>
              </a:path>
            </a:pathLst>
          </a:custGeom>
          <a:solidFill>
            <a:srgbClr val="ED7D31"/>
          </a:solidFill>
          <a:ln w="12701" cap="flat">
            <a:solidFill>
              <a:srgbClr val="AE5A2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INSTRUCCIONES</a:t>
            </a:r>
          </a:p>
        </p:txBody>
      </p:sp>
      <p:sp>
        <p:nvSpPr>
          <p:cNvPr id="5" name="Rectángulo: una sola esquina cortada 7">
            <a:extLst>
              <a:ext uri="{FF2B5EF4-FFF2-40B4-BE49-F238E27FC236}">
                <a16:creationId xmlns:a16="http://schemas.microsoft.com/office/drawing/2014/main" xmlns="" id="{7E0BBE2F-1A8B-4F3A-A807-000C5D5D5A2B}"/>
              </a:ext>
            </a:extLst>
          </p:cNvPr>
          <p:cNvSpPr/>
          <p:nvPr/>
        </p:nvSpPr>
        <p:spPr>
          <a:xfrm>
            <a:off x="8018858" y="4560981"/>
            <a:ext cx="3689686" cy="756611"/>
          </a:xfrm>
          <a:custGeom>
            <a:avLst>
              <a:gd name="f5" fmla="val 16667"/>
            </a:avLst>
            <a:gdLst>
              <a:gd name="f1" fmla="val w"/>
              <a:gd name="f2" fmla="val h"/>
              <a:gd name="f3" fmla="val ss"/>
              <a:gd name="f4" fmla="val 0"/>
              <a:gd name="f5" fmla="val 16667"/>
              <a:gd name="f6" fmla="abs f1"/>
              <a:gd name="f7" fmla="abs f2"/>
              <a:gd name="f8" fmla="abs f3"/>
              <a:gd name="f9" fmla="val f4"/>
              <a:gd name="f10" fmla="val f5"/>
              <a:gd name="f11" fmla="?: f6 f1 1"/>
              <a:gd name="f12" fmla="?: f7 f2 1"/>
              <a:gd name="f13" fmla="?: f8 f3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9 f18 1"/>
              <a:gd name="f24" fmla="+- f22 0 f9"/>
              <a:gd name="f25" fmla="+- f21 0 f9"/>
              <a:gd name="f26" fmla="*/ f22 f18 1"/>
              <a:gd name="f27" fmla="*/ f21 f18 1"/>
              <a:gd name="f28" fmla="min f25 f24"/>
              <a:gd name="f29" fmla="*/ f28 f10 1"/>
              <a:gd name="f30" fmla="*/ f29 1 100000"/>
              <a:gd name="f31" fmla="+- f21 0 f30"/>
              <a:gd name="f32" fmla="*/ f30 1 2"/>
              <a:gd name="f33" fmla="*/ f30 f18 1"/>
              <a:gd name="f34" fmla="+- f31 f21 0"/>
              <a:gd name="f35" fmla="*/ f32 f18 1"/>
              <a:gd name="f36" fmla="*/ f31 f18 1"/>
              <a:gd name="f37" fmla="*/ f34 1 2"/>
              <a:gd name="f38" fmla="*/ f37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35" r="f38" b="f26"/>
            <a:pathLst>
              <a:path>
                <a:moveTo>
                  <a:pt x="f23" y="f23"/>
                </a:moveTo>
                <a:lnTo>
                  <a:pt x="f36" y="f23"/>
                </a:lnTo>
                <a:lnTo>
                  <a:pt x="f27" y="f33"/>
                </a:lnTo>
                <a:lnTo>
                  <a:pt x="f27" y="f26"/>
                </a:lnTo>
                <a:lnTo>
                  <a:pt x="f23" y="f26"/>
                </a:lnTo>
                <a:close/>
              </a:path>
            </a:pathLst>
          </a:custGeom>
          <a:solidFill>
            <a:srgbClr val="990099"/>
          </a:solidFill>
          <a:ln w="12701" cap="flat">
            <a:solidFill>
              <a:srgbClr val="990099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24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MATERIALES</a:t>
            </a:r>
          </a:p>
        </p:txBody>
      </p:sp>
      <p:pic>
        <p:nvPicPr>
          <p:cNvPr id="6" name="Picture 4" descr="Grupo De Niños Corriendo Ilustración Ilustraciones Vectoriales, Clip Art  Vectorizado Libre De Derechos. Image 66895063.">
            <a:extLst>
              <a:ext uri="{FF2B5EF4-FFF2-40B4-BE49-F238E27FC236}">
                <a16:creationId xmlns:a16="http://schemas.microsoft.com/office/drawing/2014/main" xmlns="" id="{ACC16D65-26AF-4FEA-AA14-DE1590D5E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1028" y="4691950"/>
            <a:ext cx="3468776" cy="18278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operación manual 7">
            <a:extLst>
              <a:ext uri="{FF2B5EF4-FFF2-40B4-BE49-F238E27FC236}">
                <a16:creationId xmlns:a16="http://schemas.microsoft.com/office/drawing/2014/main" xmlns="" id="{BE911246-4C74-4B3B-9B86-DD6693C5F9FF}"/>
              </a:ext>
            </a:extLst>
          </p:cNvPr>
          <p:cNvSpPr/>
          <p:nvPr/>
        </p:nvSpPr>
        <p:spPr>
          <a:xfrm rot="10799991">
            <a:off x="7373255" y="5550508"/>
            <a:ext cx="1712689" cy="11175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"/>
              <a:gd name="f7" fmla="val 4"/>
              <a:gd name="f8" fmla="val 1"/>
              <a:gd name="f9" fmla="+- 0 0 -270"/>
              <a:gd name="f10" fmla="+- 0 0 -90"/>
              <a:gd name="f11" fmla="*/ f3 1 5"/>
              <a:gd name="f12" fmla="*/ f4 1 5"/>
              <a:gd name="f13" fmla="val f5"/>
              <a:gd name="f14" fmla="val f6"/>
              <a:gd name="f15" fmla="*/ f9 f0 1"/>
              <a:gd name="f16" fmla="*/ f10 f0 1"/>
              <a:gd name="f17" fmla="+- f14 0 f13"/>
              <a:gd name="f18" fmla="*/ f15 1 f2"/>
              <a:gd name="f19" fmla="*/ f16 1 f2"/>
              <a:gd name="f20" fmla="*/ f17 1 2"/>
              <a:gd name="f21" fmla="*/ f17 1 5"/>
              <a:gd name="f22" fmla="*/ f17 1 10"/>
              <a:gd name="f23" fmla="*/ f17 4 1"/>
              <a:gd name="f24" fmla="*/ f17 9 1"/>
              <a:gd name="f25" fmla="+- f18 0 f1"/>
              <a:gd name="f26" fmla="+- f19 0 f1"/>
              <a:gd name="f27" fmla="+- f13 f20 0"/>
              <a:gd name="f28" fmla="*/ f23 1 5"/>
              <a:gd name="f29" fmla="*/ f24 1 10"/>
              <a:gd name="f30" fmla="*/ f22 1 f21"/>
              <a:gd name="f31" fmla="*/ f21 1 f21"/>
              <a:gd name="f32" fmla="*/ f13 1 f21"/>
              <a:gd name="f33" fmla="*/ f14 1 f21"/>
              <a:gd name="f34" fmla="*/ f27 1 f21"/>
              <a:gd name="f35" fmla="*/ f29 1 f21"/>
              <a:gd name="f36" fmla="*/ f28 1 f21"/>
              <a:gd name="f37" fmla="*/ f31 f11 1"/>
              <a:gd name="f38" fmla="*/ f33 f12 1"/>
              <a:gd name="f39" fmla="*/ f32 f12 1"/>
              <a:gd name="f40" fmla="*/ f30 f11 1"/>
              <a:gd name="f41" fmla="*/ f36 f11 1"/>
              <a:gd name="f42" fmla="*/ f34 f12 1"/>
              <a:gd name="f43" fmla="*/ f35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0" y="f42"/>
              </a:cxn>
              <a:cxn ang="f26">
                <a:pos x="f43" y="f42"/>
              </a:cxn>
            </a:cxnLst>
            <a:rect l="f37" t="f39" r="f41" b="f38"/>
            <a:pathLst>
              <a:path w="5" h="5">
                <a:moveTo>
                  <a:pt x="f5" y="f5"/>
                </a:moveTo>
                <a:lnTo>
                  <a:pt x="f6" y="f5"/>
                </a:lnTo>
                <a:lnTo>
                  <a:pt x="f7" y="f6"/>
                </a:lnTo>
                <a:lnTo>
                  <a:pt x="f8" y="f6"/>
                </a:lnTo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Elipse 6">
            <a:extLst>
              <a:ext uri="{FF2B5EF4-FFF2-40B4-BE49-F238E27FC236}">
                <a16:creationId xmlns:a16="http://schemas.microsoft.com/office/drawing/2014/main" xmlns="" id="{CC7E2AAC-5DDD-4859-ADDC-DBA048E8A7E2}"/>
              </a:ext>
            </a:extLst>
          </p:cNvPr>
          <p:cNvSpPr/>
          <p:nvPr/>
        </p:nvSpPr>
        <p:spPr>
          <a:xfrm>
            <a:off x="1335316" y="3800100"/>
            <a:ext cx="2206172" cy="215075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70AD47"/>
          </a:solidFill>
          <a:ln w="12701" cap="flat">
            <a:solidFill>
              <a:srgbClr val="507E32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PRESIONAR AQUÍ</a:t>
            </a:r>
          </a:p>
        </p:txBody>
      </p:sp>
      <p:grpSp>
        <p:nvGrpSpPr>
          <p:cNvPr id="4" name="Grupo 10">
            <a:extLst>
              <a:ext uri="{FF2B5EF4-FFF2-40B4-BE49-F238E27FC236}">
                <a16:creationId xmlns:a16="http://schemas.microsoft.com/office/drawing/2014/main" xmlns="" id="{D7971112-1C79-4676-A6CD-CE8ADC7303EC}"/>
              </a:ext>
            </a:extLst>
          </p:cNvPr>
          <p:cNvGrpSpPr/>
          <p:nvPr/>
        </p:nvGrpSpPr>
        <p:grpSpPr>
          <a:xfrm>
            <a:off x="4063995" y="331424"/>
            <a:ext cx="8331198" cy="5760957"/>
            <a:chOff x="4063995" y="331424"/>
            <a:chExt cx="8331198" cy="5760957"/>
          </a:xfrm>
        </p:grpSpPr>
        <p:graphicFrame>
          <p:nvGraphicFramePr>
            <p:cNvPr id="5" name="Gráfico 5">
              <a:extLst>
                <a:ext uri="{FF2B5EF4-FFF2-40B4-BE49-F238E27FC236}">
                  <a16:creationId xmlns:a16="http://schemas.microsoft.com/office/drawing/2014/main" xmlns="" id="{72437E79-5AD8-4212-B5AD-86F033C19FC0}"/>
                </a:ext>
              </a:extLst>
            </p:cNvPr>
            <p:cNvGraphicFramePr/>
            <p:nvPr/>
          </p:nvGraphicFramePr>
          <p:xfrm>
            <a:off x="4063995" y="331424"/>
            <a:ext cx="8331198" cy="57609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" name="Elipse 9">
              <a:extLst>
                <a:ext uri="{FF2B5EF4-FFF2-40B4-BE49-F238E27FC236}">
                  <a16:creationId xmlns:a16="http://schemas.microsoft.com/office/drawing/2014/main" xmlns="" id="{6530D916-366C-411E-958D-A52012253CF2}"/>
                </a:ext>
              </a:extLst>
            </p:cNvPr>
            <p:cNvSpPr/>
            <p:nvPr/>
          </p:nvSpPr>
          <p:spPr>
            <a:xfrm>
              <a:off x="8048173" y="3044988"/>
              <a:ext cx="362861" cy="33382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D966"/>
            </a:solidFill>
            <a:ln w="12701" cap="flat">
              <a:solidFill>
                <a:srgbClr val="2F528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ES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pic>
          <p:nvPicPr>
            <p:cNvPr id="7" name="Picture 2" descr="Jugamos a saltar?">
              <a:extLst>
                <a:ext uri="{FF2B5EF4-FFF2-40B4-BE49-F238E27FC236}">
                  <a16:creationId xmlns:a16="http://schemas.microsoft.com/office/drawing/2014/main" xmlns="" id="{482506DC-70B9-4C11-8ACF-427B19579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319729" y="3508909"/>
              <a:ext cx="2490697" cy="244089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8" name="Picture 4" descr="Dibujos animados niño africano caminando. | Vector Premium">
              <a:extLst>
                <a:ext uri="{FF2B5EF4-FFF2-40B4-BE49-F238E27FC236}">
                  <a16:creationId xmlns:a16="http://schemas.microsoft.com/office/drawing/2014/main" xmlns="" id="{F544B913-3F86-4A46-9D58-78079AC27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7115" r="28575" b="4233"/>
            <a:stretch>
              <a:fillRect/>
            </a:stretch>
          </p:blipFill>
          <p:spPr>
            <a:xfrm>
              <a:off x="9594277" y="2162647"/>
              <a:ext cx="1262402" cy="192676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9" name="Picture 6" descr="Historieta Del Vaso De Agua Ilustración del Vector - Ilustración de  historieta, agua: 144223612">
              <a:extLst>
                <a:ext uri="{FF2B5EF4-FFF2-40B4-BE49-F238E27FC236}">
                  <a16:creationId xmlns:a16="http://schemas.microsoft.com/office/drawing/2014/main" xmlns="" id="{1FA9FFCD-3BF3-42C7-AF23-EB15B0C84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304111" y="2573039"/>
              <a:ext cx="866586" cy="91487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Picture 8" descr="Pubalgia o osteopatía de pubis. Desde la 3º semana. :: Entrenamientos,  rutinas y ejercicios ::">
              <a:extLst>
                <a:ext uri="{FF2B5EF4-FFF2-40B4-BE49-F238E27FC236}">
                  <a16:creationId xmlns:a16="http://schemas.microsoft.com/office/drawing/2014/main" xmlns="" id="{2EAC6AE5-1308-43B9-8D9E-23B4765E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32471" r="29168" b="6665"/>
            <a:stretch>
              <a:fillRect/>
            </a:stretch>
          </p:blipFill>
          <p:spPr>
            <a:xfrm>
              <a:off x="8300548" y="3800100"/>
              <a:ext cx="1262448" cy="204819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Picture 10" descr="Ilustración De Un Pie Levantado Dibujos Animados Ilustraciones Vectoriales,  Clip Art Vectorizado Libre De Derechos. Image 18203932.">
              <a:extLst>
                <a:ext uri="{FF2B5EF4-FFF2-40B4-BE49-F238E27FC236}">
                  <a16:creationId xmlns:a16="http://schemas.microsoft.com/office/drawing/2014/main" xmlns="" id="{C10F38A8-E9A8-46DA-BF5D-639BEA885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411026" y="718178"/>
              <a:ext cx="1219169" cy="168970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Picture 12" descr="Detrás de una chica saltando ilustraciones.">
              <a:extLst>
                <a:ext uri="{FF2B5EF4-FFF2-40B4-BE49-F238E27FC236}">
                  <a16:creationId xmlns:a16="http://schemas.microsoft.com/office/drawing/2014/main" xmlns="" id="{B24EC069-F1FC-4124-B73D-70CCEC601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804452" y="609429"/>
              <a:ext cx="1406438" cy="2207873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Picture 14" descr="Lanzar Niño Una Pelota Overarm 2 2 Ilustración - Twinkl">
              <a:extLst>
                <a:ext uri="{FF2B5EF4-FFF2-40B4-BE49-F238E27FC236}">
                  <a16:creationId xmlns:a16="http://schemas.microsoft.com/office/drawing/2014/main" xmlns="" id="{3AC447BF-C954-4DCF-BA35-D554674D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30017" r="31860"/>
            <a:stretch>
              <a:fillRect/>
            </a:stretch>
          </p:blipFill>
          <p:spPr>
            <a:xfrm>
              <a:off x="5667926" y="2279388"/>
              <a:ext cx="1386523" cy="181846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14" name="Flecha: hacia abajo 8">
            <a:extLst>
              <a:ext uri="{FF2B5EF4-FFF2-40B4-BE49-F238E27FC236}">
                <a16:creationId xmlns:a16="http://schemas.microsoft.com/office/drawing/2014/main" xmlns="" id="{5FA3ACD4-FF75-4974-B9B4-79506A0A11A7}"/>
              </a:ext>
            </a:extLst>
          </p:cNvPr>
          <p:cNvSpPr/>
          <p:nvPr/>
        </p:nvSpPr>
        <p:spPr>
          <a:xfrm rot="16200004">
            <a:off x="4341585" y="2204961"/>
            <a:ext cx="1175653" cy="1730831"/>
          </a:xfrm>
          <a:custGeom>
            <a:avLst>
              <a:gd name="f0" fmla="val 1426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pin 0 f1 10800"/>
              <a:gd name="f15" fmla="pin 0 f0 21600"/>
              <a:gd name="f16" fmla="*/ f10 f2 1"/>
              <a:gd name="f17" fmla="*/ f11 f2 1"/>
              <a:gd name="f18" fmla="val f14"/>
              <a:gd name="f19" fmla="val f15"/>
              <a:gd name="f20" fmla="+- 21600 0 f14"/>
              <a:gd name="f21" fmla="*/ f14 f12 1"/>
              <a:gd name="f22" fmla="*/ f15 f13 1"/>
              <a:gd name="f23" fmla="*/ 0 f13 1"/>
              <a:gd name="f24" fmla="*/ 0 f12 1"/>
              <a:gd name="f25" fmla="*/ f16 1 f4"/>
              <a:gd name="f26" fmla="*/ 21600 f12 1"/>
              <a:gd name="f27" fmla="*/ f17 1 f4"/>
              <a:gd name="f28" fmla="+- 21600 0 f19"/>
              <a:gd name="f29" fmla="*/ f18 f12 1"/>
              <a:gd name="f30" fmla="*/ f20 f12 1"/>
              <a:gd name="f31" fmla="*/ f19 f13 1"/>
              <a:gd name="f32" fmla="+- f25 0 f3"/>
              <a:gd name="f33" fmla="+- f27 0 f3"/>
              <a:gd name="f34" fmla="*/ f28 f18 1"/>
              <a:gd name="f35" fmla="*/ f34 1 10800"/>
              <a:gd name="f36" fmla="+- f19 f35 0"/>
              <a:gd name="f37" fmla="*/ f36 f13 1"/>
            </a:gdLst>
            <a:ahLst>
              <a:ahXY gdRefX="f1" minX="f7" maxX="f9" gdRefY="f0" minY="f7" maxY="f8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4" y="f31"/>
              </a:cxn>
              <a:cxn ang="f33">
                <a:pos x="f26" y="f31"/>
              </a:cxn>
            </a:cxnLst>
            <a:rect l="f29" t="f23" r="f30" b="f37"/>
            <a:pathLst>
              <a:path w="21600" h="21600">
                <a:moveTo>
                  <a:pt x="f18" y="f7"/>
                </a:moveTo>
                <a:lnTo>
                  <a:pt x="f18" y="f19"/>
                </a:lnTo>
                <a:lnTo>
                  <a:pt x="f7" y="f19"/>
                </a:lnTo>
                <a:lnTo>
                  <a:pt x="f9" y="f8"/>
                </a:lnTo>
                <a:lnTo>
                  <a:pt x="f8" y="f19"/>
                </a:lnTo>
                <a:lnTo>
                  <a:pt x="f20" y="f19"/>
                </a:lnTo>
                <a:lnTo>
                  <a:pt x="f20" y="f7"/>
                </a:lnTo>
                <a:close/>
              </a:path>
            </a:pathLst>
          </a:custGeom>
          <a:solidFill>
            <a:srgbClr val="FFD966"/>
          </a:solidFill>
          <a:ln w="12701" cap="flat">
            <a:solidFill>
              <a:srgbClr val="2F528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6" name="Sonido ruleta">
            <a:hlinkClick r:id="" action="ppaction://media"/>
            <a:extLst>
              <a:ext uri="{FF2B5EF4-FFF2-40B4-BE49-F238E27FC236}">
                <a16:creationId xmlns:a16="http://schemas.microsoft.com/office/drawing/2014/main" xmlns="" id="{AB321F7D-8E6F-4CCD-A679-C44E84F8A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3272" y="507577"/>
            <a:ext cx="1060575" cy="106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8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n en sellos virtuales">
            <a:extLst>
              <a:ext uri="{FF2B5EF4-FFF2-40B4-BE49-F238E27FC236}">
                <a16:creationId xmlns:a16="http://schemas.microsoft.com/office/drawing/2014/main" xmlns="" id="{6143A1AA-5C3E-4CDA-A03A-0D84CBFEE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49480" y="182477"/>
            <a:ext cx="6493044" cy="649304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5">
            <a:extLst>
              <a:ext uri="{FF2B5EF4-FFF2-40B4-BE49-F238E27FC236}">
                <a16:creationId xmlns:a16="http://schemas.microsoft.com/office/drawing/2014/main" xmlns="" id="{1E6111E4-9722-4107-85B4-95D7850176E9}"/>
              </a:ext>
            </a:extLst>
          </p:cNvPr>
          <p:cNvSpPr/>
          <p:nvPr/>
        </p:nvSpPr>
        <p:spPr>
          <a:xfrm>
            <a:off x="6225230" y="3187844"/>
            <a:ext cx="5334930" cy="205023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 anchorCtr="1" compatLnSpc="1">
            <a:normAutofit fontScale="92500" lnSpcReduction="10000"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2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MOTRICIDAD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2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PREKINDER Y KINDER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T.O Valentina Núñez Arenas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cap="none" spc="0" baseline="0" dirty="0">
                <a:uFillTx/>
                <a:latin typeface="+mj-lt"/>
                <a:ea typeface="+mj-ea"/>
                <a:cs typeface="+mj-cs"/>
              </a:rPr>
              <a:t>vnunez@sanfernandocollege.cl</a:t>
            </a:r>
          </a:p>
        </p:txBody>
      </p:sp>
      <p:pic>
        <p:nvPicPr>
          <p:cNvPr id="2050" name="Picture 2" descr="Colorida rueda de la suerte con dinero. spinning fortune wheel, las vegas,  premio. | Vector Gratis">
            <a:extLst>
              <a:ext uri="{FF2B5EF4-FFF2-40B4-BE49-F238E27FC236}">
                <a16:creationId xmlns:a16="http://schemas.microsoft.com/office/drawing/2014/main" xmlns="" id="{D5690ECF-F470-4F63-BD1A-37B833116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" r="112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32">
            <a:extLst>
              <a:ext uri="{FF2B5EF4-FFF2-40B4-BE49-F238E27FC236}">
                <a16:creationId xmlns:a16="http://schemas.microsoft.com/office/drawing/2014/main" xmlns="" id="{7C2BD5ED-9FFF-435A-A715-EB33D4A37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66323" y="337332"/>
            <a:ext cx="693837" cy="8377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2FE0665A-5A52-48C2-8631-A39CA6F95DF4}"/>
              </a:ext>
            </a:extLst>
          </p:cNvPr>
          <p:cNvSpPr/>
          <p:nvPr/>
        </p:nvSpPr>
        <p:spPr>
          <a:xfrm>
            <a:off x="1525161" y="353741"/>
            <a:ext cx="9238530" cy="7386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342" algn="ctr"/>
                <a:tab pos="5400675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San Fernando </a:t>
            </a:r>
            <a:r>
              <a:rPr lang="es-ES" sz="14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College</a:t>
            </a:r>
            <a:endParaRPr lang="es-ES" sz="14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342" algn="ctr"/>
                <a:tab pos="5400675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                                                                             Programa de Integración Escolar             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00342" algn="ctr"/>
                <a:tab pos="5400675" algn="r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Calibri Light"/>
                <a:ea typeface="Calibri" pitchFamily="34"/>
                <a:cs typeface="Times New Roman" pitchFamily="18"/>
              </a:rPr>
              <a:t>Terapia Ocupacional                                                                                           </a:t>
            </a:r>
            <a:endParaRPr lang="es-ES" sz="1400" b="0" i="0" u="none" strike="noStrike" kern="1200" cap="none" spc="0" baseline="0" dirty="0">
              <a:solidFill>
                <a:srgbClr val="000000"/>
              </a:solidFill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881743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317</Words>
  <Application>Microsoft Office PowerPoint</Application>
  <PresentationFormat>Panorámica</PresentationFormat>
  <Paragraphs>62</Paragraphs>
  <Slides>9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Núñez</dc:creator>
  <cp:lastModifiedBy>lab</cp:lastModifiedBy>
  <cp:revision>2</cp:revision>
  <dcterms:created xsi:type="dcterms:W3CDTF">2020-09-07T12:44:26Z</dcterms:created>
  <dcterms:modified xsi:type="dcterms:W3CDTF">2020-09-08T21:27:12Z</dcterms:modified>
</cp:coreProperties>
</file>