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2" r:id="rId6"/>
    <p:sldId id="273" r:id="rId7"/>
    <p:sldId id="275" r:id="rId8"/>
    <p:sldId id="274" r:id="rId9"/>
    <p:sldId id="267" r:id="rId10"/>
    <p:sldId id="277" r:id="rId11"/>
    <p:sldId id="278" r:id="rId12"/>
    <p:sldId id="276" r:id="rId13"/>
    <p:sldId id="261" r:id="rId14"/>
    <p:sldId id="263" r:id="rId15"/>
    <p:sldId id="268" r:id="rId16"/>
    <p:sldId id="266" r:id="rId1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-70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4246B3-655A-4F2B-89FC-E9E435759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7AD5E67-E1E4-439C-A0A4-01375CBBFB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076D02-C50C-4477-998B-33C453250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70DF-F258-47B5-865A-175D2D6CA9A3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616AD0-46A1-4EB6-9CF5-DD173C561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834B27-3B8C-4B7F-91E1-10E7F4199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299D-380C-42ED-8B7E-A9A65A47D4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9453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FE173A-6391-48A0-933E-29357DB1C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7B321A-579B-4B04-81C6-4EB04AD1F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D41299-454E-4A2A-8999-1D6547C0E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70DF-F258-47B5-865A-175D2D6CA9A3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6385DA-4F01-4630-BCD6-B69C00890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4A80EE-9405-461E-8EB7-C3CD2C64A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299D-380C-42ED-8B7E-A9A65A47D4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538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659CE89-38BD-49FE-AAA6-2BD489EEC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1DB9D1E-8034-479F-9423-8CBB16BE5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27349E-6C2F-4230-B083-11AA34915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70DF-F258-47B5-865A-175D2D6CA9A3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347442-9C97-4338-9B66-9B0368874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5AAF6D-4FA6-42E8-800F-4B2F8F26A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299D-380C-42ED-8B7E-A9A65A47D4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7119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9BD044-8E8D-4CDF-9D0C-F9409F2AD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1841EC-F820-48FD-B69E-04AF59926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8FEF74-8889-44B7-B2E5-4F2E517C0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70DF-F258-47B5-865A-175D2D6CA9A3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4C45B0-E5AC-4028-BB1F-A7B880B16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663401-DF6F-429E-B5EE-FDCABAA04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299D-380C-42ED-8B7E-A9A65A47D4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2799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BFE069-AC34-4150-894A-76072392F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95D597-2935-4C59-A32F-F7BB2AFD6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0F9ABF-D5C4-4B10-93A0-1D637749A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70DF-F258-47B5-865A-175D2D6CA9A3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0AC38C-DD1B-4E71-A426-9ED4A9088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52DEAF-5984-4C92-A439-286D42FDD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299D-380C-42ED-8B7E-A9A65A47D4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477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E725E8-C32C-4BE9-9800-6996ABFFC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E0261F-025A-436E-8016-CD1D78C27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B9181E5-8AED-419F-8C74-80A80CE54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CDE304-F8F5-4D10-A7B7-D1BAEFC68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70DF-F258-47B5-865A-175D2D6CA9A3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6C722F-C3FE-4AA0-BFAD-91DBB09C6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DA5CF5-0E2B-49F1-A4DF-664671636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299D-380C-42ED-8B7E-A9A65A47D4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1373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511668-D781-4811-9F34-30269FF3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5EA4EA-23A8-4A9A-AA48-842BC0262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101DB65-AAB9-40C3-B15A-3EED86247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0C7D6B-8DEC-4CDE-9C01-B94D4050E3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C260E8F-0F89-4928-A37E-DFA4B2187D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A2C7191-2DFD-4893-BB63-6F43CECE1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70DF-F258-47B5-865A-175D2D6CA9A3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CE54A46-5BF8-4266-8A7D-E4C23D2D2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035A926-016C-4DBA-AAF0-5C0226377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299D-380C-42ED-8B7E-A9A65A47D4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7672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C1CD2A-6BF8-4CB1-B510-9CA815B80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6346A7-C338-4402-A333-953652292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70DF-F258-47B5-865A-175D2D6CA9A3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E30E2ED-23AD-4DCB-8B9D-51B67FE6F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B9F27A-9208-4000-BE39-FFC3396D1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299D-380C-42ED-8B7E-A9A65A47D4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070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8E364E2-63F1-4BDB-A6F6-9A10C897F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70DF-F258-47B5-865A-175D2D6CA9A3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A5B2964-85EE-45BB-916D-A65EEA454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8F10B62-4295-433D-B97B-E9BB545BA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299D-380C-42ED-8B7E-A9A65A47D4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1750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CD72A4-296D-4506-AB7E-ED9DC2158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6C9038-F211-4B0D-A1F0-EF7AF61FF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6F8B08-1C43-4FD4-AD4E-079C7970F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D43077-4E24-4651-8CCB-CE46B8C07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70DF-F258-47B5-865A-175D2D6CA9A3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A9DCF6-8024-4BDF-B32A-C6AFA310C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BCEF79-3D8F-422C-AA92-8AE7D8319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299D-380C-42ED-8B7E-A9A65A47D4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8613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B4EEE0-D8A1-4329-BB37-042A976A1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70D6B8E-1A91-4092-824D-6D045A615A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FE02B7-A34D-4ED6-AFB5-FF84D7260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7B2BBB-B55C-4BA5-88CA-D412E724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70DF-F258-47B5-865A-175D2D6CA9A3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019B47-75AF-461E-BB8B-E8768531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81EF1B-9BB4-467D-B126-DE925F445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299D-380C-42ED-8B7E-A9A65A47D4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1148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B93F194-AB56-46EB-9326-E7626555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E38C50-2937-4603-971B-3B4943E65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EF3759-4426-4FBC-AADC-4DAB559D2D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A70DF-F258-47B5-865A-175D2D6CA9A3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E9F43B-5F2E-4360-AEA5-604967DB4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B2CC32-EEBF-4E7E-8D3D-59FB0D737E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0299D-380C-42ED-8B7E-A9A65A47D4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748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57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C6410AA-50AE-4623-A35E-0541BA7D1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069" y="2200694"/>
            <a:ext cx="5462546" cy="409690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B8F6248-7626-407F-81F3-8CDFA686A49C}"/>
              </a:ext>
            </a:extLst>
          </p:cNvPr>
          <p:cNvSpPr txBox="1"/>
          <p:nvPr/>
        </p:nvSpPr>
        <p:spPr>
          <a:xfrm>
            <a:off x="3455740" y="530922"/>
            <a:ext cx="5515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dirty="0">
                <a:solidFill>
                  <a:srgbClr val="FF0000"/>
                </a:solidFill>
                <a:highlight>
                  <a:srgbClr val="00FFFF"/>
                </a:highlight>
              </a:rPr>
              <a:t>RETROALIMENTACIÓN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D384792-17A9-41EB-9429-C4ED0FDC3CCB}"/>
              </a:ext>
            </a:extLst>
          </p:cNvPr>
          <p:cNvSpPr txBox="1"/>
          <p:nvPr/>
        </p:nvSpPr>
        <p:spPr>
          <a:xfrm>
            <a:off x="4087430" y="1178632"/>
            <a:ext cx="4318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400" dirty="0">
                <a:solidFill>
                  <a:schemeClr val="bg2">
                    <a:lumMod val="25000"/>
                  </a:schemeClr>
                </a:solidFill>
              </a:rPr>
              <a:t>VIDEO N°23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E4F5939-A8D0-4679-8DB2-3E07AB9BF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2350" y="2531031"/>
            <a:ext cx="1802863" cy="290804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A9A84D4-6B71-47FD-8916-444A7711F2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299" y="675748"/>
            <a:ext cx="1158340" cy="140829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00784AC-E072-4FC0-99D6-3F28CD81FD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8" y="3734191"/>
            <a:ext cx="2996825" cy="312380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454D26A-E694-40E2-96F5-94854B0A1B3B}"/>
              </a:ext>
            </a:extLst>
          </p:cNvPr>
          <p:cNvSpPr txBox="1"/>
          <p:nvPr/>
        </p:nvSpPr>
        <p:spPr>
          <a:xfrm>
            <a:off x="6625011" y="2321004"/>
            <a:ext cx="20400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600" dirty="0"/>
              <a:t>A B C </a:t>
            </a:r>
          </a:p>
        </p:txBody>
      </p:sp>
    </p:spTree>
    <p:extLst>
      <p:ext uri="{BB962C8B-B14F-4D97-AF65-F5344CB8AC3E}">
        <p14:creationId xmlns:p14="http://schemas.microsoft.com/office/powerpoint/2010/main" val="987849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D5829E9-7ADE-468D-B6EE-C8F840E1AB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7901" t="57355" r="7901" b="6692"/>
          <a:stretch/>
        </p:blipFill>
        <p:spPr>
          <a:xfrm>
            <a:off x="661181" y="2576244"/>
            <a:ext cx="10733650" cy="391599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5CE20B2-8EF6-4B56-BC2C-22837A0D1C1F}"/>
              </a:ext>
            </a:extLst>
          </p:cNvPr>
          <p:cNvSpPr txBox="1"/>
          <p:nvPr/>
        </p:nvSpPr>
        <p:spPr>
          <a:xfrm>
            <a:off x="2686929" y="365760"/>
            <a:ext cx="807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dirty="0">
                <a:solidFill>
                  <a:srgbClr val="FF0000"/>
                </a:solidFill>
              </a:rPr>
              <a:t>RESUMEN DE LO APRENDIDO</a:t>
            </a:r>
            <a:r>
              <a:rPr lang="es-CL" dirty="0"/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E02EC65-C093-4687-BE87-371E1F9A8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271"/>
            <a:ext cx="2999492" cy="31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98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6DA26EF-91A2-4A80-83FD-31397F630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91"/>
          <a:stretch/>
        </p:blipFill>
        <p:spPr>
          <a:xfrm>
            <a:off x="159657" y="1172619"/>
            <a:ext cx="12032343" cy="742961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49F0914-6CA9-47FD-A810-7A255A0AAC1C}"/>
              </a:ext>
            </a:extLst>
          </p:cNvPr>
          <p:cNvSpPr txBox="1"/>
          <p:nvPr/>
        </p:nvSpPr>
        <p:spPr>
          <a:xfrm>
            <a:off x="1505242" y="407963"/>
            <a:ext cx="10396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400" dirty="0"/>
              <a:t>Preguntas claves:</a:t>
            </a:r>
            <a:r>
              <a:rPr lang="es-CL" sz="5400" dirty="0">
                <a:solidFill>
                  <a:srgbClr val="FF0000"/>
                </a:solidFill>
              </a:rPr>
              <a:t>¡NO TE OLVIDES!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8FFDF5-3B55-4665-94E7-84234F43F3A7}"/>
              </a:ext>
            </a:extLst>
          </p:cNvPr>
          <p:cNvSpPr txBox="1"/>
          <p:nvPr/>
        </p:nvSpPr>
        <p:spPr>
          <a:xfrm>
            <a:off x="5641144" y="302455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0720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3B98554-8A00-4ABB-BB05-55E51863E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51" y="175098"/>
            <a:ext cx="11284085" cy="692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6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442FCDA-64C9-4E17-A2D4-36A31AE26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73" y="233464"/>
            <a:ext cx="10953344" cy="662453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F441422-198F-4C44-BEF3-3A8E41036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769" y="0"/>
            <a:ext cx="1499746" cy="156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6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E006074-3949-4A3E-B4F1-70E25C1CC9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760" r="6863" b="1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43C04E5-5A98-43A3-8C67-BF44C3C3F980}"/>
              </a:ext>
            </a:extLst>
          </p:cNvPr>
          <p:cNvSpPr txBox="1"/>
          <p:nvPr/>
        </p:nvSpPr>
        <p:spPr>
          <a:xfrm>
            <a:off x="6090574" y="139148"/>
            <a:ext cx="4977578" cy="5921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highlight>
                  <a:srgbClr val="C0C0C0"/>
                </a:highlight>
              </a:rPr>
              <a:t>La </a:t>
            </a:r>
            <a:r>
              <a:rPr lang="en-US" sz="3200" dirty="0" err="1">
                <a:solidFill>
                  <a:srgbClr val="000000"/>
                </a:solidFill>
                <a:highlight>
                  <a:srgbClr val="C0C0C0"/>
                </a:highlight>
              </a:rPr>
              <a:t>noticia</a:t>
            </a:r>
            <a:r>
              <a:rPr lang="en-US" sz="3200" dirty="0">
                <a:solidFill>
                  <a:srgbClr val="000000"/>
                </a:solidFill>
                <a:highlight>
                  <a:srgbClr val="C0C0C0"/>
                </a:highlight>
              </a:rPr>
              <a:t> es un </a:t>
            </a:r>
            <a:r>
              <a:rPr lang="en-US" sz="3200" dirty="0" err="1">
                <a:solidFill>
                  <a:srgbClr val="000000"/>
                </a:solidFill>
                <a:highlight>
                  <a:srgbClr val="C0C0C0"/>
                </a:highlight>
              </a:rPr>
              <a:t>tipo</a:t>
            </a:r>
            <a:r>
              <a:rPr lang="en-US" sz="3200" dirty="0">
                <a:solidFill>
                  <a:srgbClr val="000000"/>
                </a:solidFill>
                <a:highlight>
                  <a:srgbClr val="C0C0C0"/>
                </a:highlight>
              </a:rPr>
              <a:t> de </a:t>
            </a:r>
            <a:r>
              <a:rPr lang="en-US" sz="3200" dirty="0" err="1">
                <a:solidFill>
                  <a:srgbClr val="000000"/>
                </a:solidFill>
                <a:highlight>
                  <a:srgbClr val="C0C0C0"/>
                </a:highlight>
              </a:rPr>
              <a:t>texto</a:t>
            </a:r>
            <a:r>
              <a:rPr lang="en-US" sz="3200" dirty="0">
                <a:solidFill>
                  <a:srgbClr val="000000"/>
                </a:solidFill>
                <a:highlight>
                  <a:srgbClr val="C0C0C0"/>
                </a:highlight>
              </a:rPr>
              <a:t> </a:t>
            </a:r>
            <a:r>
              <a:rPr lang="en-US" sz="3200" dirty="0" err="1">
                <a:solidFill>
                  <a:srgbClr val="000000"/>
                </a:solidFill>
                <a:highlight>
                  <a:srgbClr val="C0C0C0"/>
                </a:highlight>
              </a:rPr>
              <a:t>informativo</a:t>
            </a:r>
            <a:r>
              <a:rPr lang="en-US" sz="3200" dirty="0">
                <a:solidFill>
                  <a:srgbClr val="000000"/>
                </a:solidFill>
                <a:highlight>
                  <a:srgbClr val="C0C0C0"/>
                </a:highlight>
              </a:rPr>
              <a:t> que </a:t>
            </a:r>
            <a:r>
              <a:rPr lang="en-US" sz="3200" dirty="0" err="1">
                <a:solidFill>
                  <a:srgbClr val="000000"/>
                </a:solidFill>
                <a:highlight>
                  <a:srgbClr val="C0C0C0"/>
                </a:highlight>
              </a:rPr>
              <a:t>narra</a:t>
            </a:r>
            <a:r>
              <a:rPr lang="en-US" sz="3200" dirty="0">
                <a:solidFill>
                  <a:srgbClr val="000000"/>
                </a:solidFill>
                <a:highlight>
                  <a:srgbClr val="C0C0C0"/>
                </a:highlight>
              </a:rPr>
              <a:t> un </a:t>
            </a:r>
            <a:r>
              <a:rPr lang="en-US" sz="3200" dirty="0" err="1">
                <a:solidFill>
                  <a:srgbClr val="000000"/>
                </a:solidFill>
                <a:highlight>
                  <a:srgbClr val="C0C0C0"/>
                </a:highlight>
              </a:rPr>
              <a:t>hecho</a:t>
            </a:r>
            <a:r>
              <a:rPr lang="en-US" sz="3200" dirty="0">
                <a:solidFill>
                  <a:srgbClr val="000000"/>
                </a:solidFill>
                <a:highlight>
                  <a:srgbClr val="C0C0C0"/>
                </a:highlight>
              </a:rPr>
              <a:t> actual y de </a:t>
            </a:r>
            <a:r>
              <a:rPr lang="en-US" sz="3200" dirty="0" err="1">
                <a:solidFill>
                  <a:srgbClr val="000000"/>
                </a:solidFill>
                <a:highlight>
                  <a:srgbClr val="C0C0C0"/>
                </a:highlight>
              </a:rPr>
              <a:t>interés</a:t>
            </a:r>
            <a:r>
              <a:rPr lang="en-US" sz="3200" dirty="0">
                <a:solidFill>
                  <a:srgbClr val="000000"/>
                </a:solidFill>
                <a:highlight>
                  <a:srgbClr val="C0C0C0"/>
                </a:highlight>
              </a:rPr>
              <a:t> </a:t>
            </a:r>
            <a:r>
              <a:rPr lang="en-US" sz="3200" dirty="0" err="1">
                <a:solidFill>
                  <a:srgbClr val="000000"/>
                </a:solidFill>
                <a:highlight>
                  <a:srgbClr val="C0C0C0"/>
                </a:highlight>
              </a:rPr>
              <a:t>público</a:t>
            </a:r>
            <a:r>
              <a:rPr lang="en-US" sz="3200" dirty="0">
                <a:solidFill>
                  <a:srgbClr val="000000"/>
                </a:solidFill>
                <a:highlight>
                  <a:srgbClr val="C0C0C0"/>
                </a:highlight>
              </a:rPr>
              <a:t>. </a:t>
            </a:r>
            <a:r>
              <a:rPr lang="en-US" sz="3200" dirty="0" err="1">
                <a:solidFill>
                  <a:srgbClr val="000000"/>
                </a:solidFill>
                <a:highlight>
                  <a:srgbClr val="C0C0C0"/>
                </a:highlight>
              </a:rPr>
              <a:t>Generalmente</a:t>
            </a:r>
            <a:r>
              <a:rPr lang="en-US" sz="3200" dirty="0">
                <a:solidFill>
                  <a:srgbClr val="000000"/>
                </a:solidFill>
                <a:highlight>
                  <a:srgbClr val="C0C0C0"/>
                </a:highlight>
              </a:rPr>
              <a:t> se </a:t>
            </a:r>
            <a:r>
              <a:rPr lang="en-US" sz="3200" dirty="0" err="1">
                <a:solidFill>
                  <a:srgbClr val="000000"/>
                </a:solidFill>
                <a:highlight>
                  <a:srgbClr val="C0C0C0"/>
                </a:highlight>
              </a:rPr>
              <a:t>difunde</a:t>
            </a:r>
            <a:r>
              <a:rPr lang="en-US" sz="3200" dirty="0">
                <a:solidFill>
                  <a:srgbClr val="000000"/>
                </a:solidFill>
                <a:highlight>
                  <a:srgbClr val="C0C0C0"/>
                </a:highlight>
              </a:rPr>
              <a:t> </a:t>
            </a:r>
            <a:r>
              <a:rPr lang="en-US" sz="3200" dirty="0" err="1">
                <a:solidFill>
                  <a:srgbClr val="000000"/>
                </a:solidFill>
                <a:highlight>
                  <a:srgbClr val="C0C0C0"/>
                </a:highlight>
              </a:rPr>
              <a:t>en</a:t>
            </a:r>
            <a:r>
              <a:rPr lang="en-US" sz="3200" dirty="0">
                <a:solidFill>
                  <a:srgbClr val="000000"/>
                </a:solidFill>
                <a:highlight>
                  <a:srgbClr val="C0C0C0"/>
                </a:highlight>
              </a:rPr>
              <a:t> </a:t>
            </a:r>
            <a:r>
              <a:rPr lang="en-US" sz="3200" dirty="0" err="1">
                <a:solidFill>
                  <a:srgbClr val="000000"/>
                </a:solidFill>
                <a:highlight>
                  <a:srgbClr val="C0C0C0"/>
                </a:highlight>
              </a:rPr>
              <a:t>diferentes</a:t>
            </a:r>
            <a:r>
              <a:rPr lang="en-US" sz="3200" dirty="0">
                <a:solidFill>
                  <a:srgbClr val="000000"/>
                </a:solidFill>
                <a:highlight>
                  <a:srgbClr val="C0C0C0"/>
                </a:highlight>
              </a:rPr>
              <a:t> </a:t>
            </a:r>
            <a:r>
              <a:rPr lang="en-US" sz="3200" dirty="0" err="1">
                <a:solidFill>
                  <a:srgbClr val="000000"/>
                </a:solidFill>
                <a:highlight>
                  <a:srgbClr val="C0C0C0"/>
                </a:highlight>
              </a:rPr>
              <a:t>medios</a:t>
            </a:r>
            <a:r>
              <a:rPr lang="en-US" sz="3200" dirty="0">
                <a:solidFill>
                  <a:srgbClr val="000000"/>
                </a:solidFill>
                <a:highlight>
                  <a:srgbClr val="C0C0C0"/>
                </a:highlight>
              </a:rPr>
              <a:t> de </a:t>
            </a:r>
            <a:r>
              <a:rPr lang="en-US" sz="3200" dirty="0" err="1">
                <a:solidFill>
                  <a:srgbClr val="000000"/>
                </a:solidFill>
                <a:highlight>
                  <a:srgbClr val="C0C0C0"/>
                </a:highlight>
              </a:rPr>
              <a:t>comunicación</a:t>
            </a:r>
            <a:r>
              <a:rPr lang="en-US" sz="3200" dirty="0">
                <a:solidFill>
                  <a:srgbClr val="000000"/>
                </a:solidFill>
                <a:highlight>
                  <a:srgbClr val="C0C0C0"/>
                </a:highlight>
              </a:rPr>
              <a:t> </a:t>
            </a:r>
            <a:r>
              <a:rPr lang="en-US" sz="3200" dirty="0" err="1">
                <a:solidFill>
                  <a:srgbClr val="000000"/>
                </a:solidFill>
                <a:highlight>
                  <a:srgbClr val="C0C0C0"/>
                </a:highlight>
              </a:rPr>
              <a:t>como</a:t>
            </a:r>
            <a:r>
              <a:rPr lang="en-US" sz="3200" dirty="0">
                <a:solidFill>
                  <a:srgbClr val="000000"/>
                </a:solidFill>
                <a:highlight>
                  <a:srgbClr val="C0C0C0"/>
                </a:highlight>
              </a:rPr>
              <a:t> </a:t>
            </a:r>
            <a:r>
              <a:rPr lang="en-US" sz="3200" dirty="0" err="1">
                <a:solidFill>
                  <a:srgbClr val="000000"/>
                </a:solidFill>
                <a:highlight>
                  <a:srgbClr val="C0C0C0"/>
                </a:highlight>
              </a:rPr>
              <a:t>diarios</a:t>
            </a:r>
            <a:r>
              <a:rPr lang="en-US" sz="3200" dirty="0">
                <a:solidFill>
                  <a:srgbClr val="000000"/>
                </a:solidFill>
                <a:highlight>
                  <a:srgbClr val="C0C0C0"/>
                </a:highlight>
              </a:rPr>
              <a:t>, radio, </a:t>
            </a:r>
            <a:r>
              <a:rPr lang="en-US" sz="3200" dirty="0" err="1">
                <a:solidFill>
                  <a:srgbClr val="000000"/>
                </a:solidFill>
                <a:highlight>
                  <a:srgbClr val="C0C0C0"/>
                </a:highlight>
              </a:rPr>
              <a:t>televisión</a:t>
            </a:r>
            <a:r>
              <a:rPr lang="en-US" sz="3200" dirty="0">
                <a:solidFill>
                  <a:srgbClr val="000000"/>
                </a:solidFill>
                <a:highlight>
                  <a:srgbClr val="C0C0C0"/>
                </a:highlight>
              </a:rPr>
              <a:t>, internet, etc. </a:t>
            </a:r>
            <a:r>
              <a:rPr lang="en-US" sz="3200" dirty="0" err="1">
                <a:solidFill>
                  <a:srgbClr val="000000"/>
                </a:solidFill>
                <a:highlight>
                  <a:srgbClr val="C0C0C0"/>
                </a:highlight>
              </a:rPr>
              <a:t>Su</a:t>
            </a:r>
            <a:r>
              <a:rPr lang="en-US" sz="3200" dirty="0">
                <a:solidFill>
                  <a:srgbClr val="000000"/>
                </a:solidFill>
                <a:highlight>
                  <a:srgbClr val="C0C0C0"/>
                </a:highlight>
              </a:rPr>
              <a:t> </a:t>
            </a:r>
            <a:r>
              <a:rPr lang="en-US" sz="3200" dirty="0" err="1">
                <a:solidFill>
                  <a:srgbClr val="000000"/>
                </a:solidFill>
                <a:highlight>
                  <a:srgbClr val="C0C0C0"/>
                </a:highlight>
              </a:rPr>
              <a:t>objetivo</a:t>
            </a:r>
            <a:r>
              <a:rPr lang="en-US" sz="3200" dirty="0">
                <a:solidFill>
                  <a:srgbClr val="000000"/>
                </a:solidFill>
                <a:highlight>
                  <a:srgbClr val="C0C0C0"/>
                </a:highlight>
              </a:rPr>
              <a:t> principal es </a:t>
            </a:r>
            <a:r>
              <a:rPr lang="en-US" sz="3200" dirty="0" err="1">
                <a:solidFill>
                  <a:srgbClr val="000000"/>
                </a:solidFill>
                <a:highlight>
                  <a:srgbClr val="C0C0C0"/>
                </a:highlight>
              </a:rPr>
              <a:t>informar</a:t>
            </a:r>
            <a:r>
              <a:rPr lang="en-US" sz="3200" dirty="0">
                <a:solidFill>
                  <a:srgbClr val="000000"/>
                </a:solidFill>
                <a:highlight>
                  <a:srgbClr val="C0C0C0"/>
                </a:highlight>
              </a:rPr>
              <a:t> de forma </a:t>
            </a:r>
            <a:r>
              <a:rPr lang="en-US" sz="3200" dirty="0" err="1">
                <a:solidFill>
                  <a:srgbClr val="000000"/>
                </a:solidFill>
                <a:highlight>
                  <a:srgbClr val="C0C0C0"/>
                </a:highlight>
              </a:rPr>
              <a:t>objetiva</a:t>
            </a:r>
            <a:r>
              <a:rPr lang="en-US" sz="3200" dirty="0">
                <a:solidFill>
                  <a:srgbClr val="000000"/>
                </a:solidFill>
                <a:highlight>
                  <a:srgbClr val="C0C0C0"/>
                </a:highlight>
              </a:rPr>
              <a:t> lo que </a:t>
            </a:r>
            <a:r>
              <a:rPr lang="en-US" sz="3200" dirty="0" err="1">
                <a:solidFill>
                  <a:srgbClr val="000000"/>
                </a:solidFill>
                <a:highlight>
                  <a:srgbClr val="C0C0C0"/>
                </a:highlight>
              </a:rPr>
              <a:t>ocurrió</a:t>
            </a:r>
            <a:r>
              <a:rPr lang="en-US" sz="3200" dirty="0">
                <a:solidFill>
                  <a:srgbClr val="000000"/>
                </a:solidFill>
                <a:highlight>
                  <a:srgbClr val="C0C0C0"/>
                </a:highlight>
              </a:rPr>
              <a:t>, sin </a:t>
            </a:r>
            <a:r>
              <a:rPr lang="en-US" sz="3200" dirty="0" err="1">
                <a:solidFill>
                  <a:srgbClr val="000000"/>
                </a:solidFill>
                <a:highlight>
                  <a:srgbClr val="C0C0C0"/>
                </a:highlight>
              </a:rPr>
              <a:t>trasmitir</a:t>
            </a:r>
            <a:r>
              <a:rPr lang="en-US" sz="3200" dirty="0">
                <a:solidFill>
                  <a:srgbClr val="000000"/>
                </a:solidFill>
                <a:highlight>
                  <a:srgbClr val="C0C0C0"/>
                </a:highlight>
              </a:rPr>
              <a:t> la </a:t>
            </a:r>
            <a:r>
              <a:rPr lang="en-US" sz="3200" dirty="0" err="1">
                <a:solidFill>
                  <a:srgbClr val="000000"/>
                </a:solidFill>
                <a:highlight>
                  <a:srgbClr val="C0C0C0"/>
                </a:highlight>
              </a:rPr>
              <a:t>opinión</a:t>
            </a:r>
            <a:r>
              <a:rPr lang="en-US" sz="3200" dirty="0">
                <a:solidFill>
                  <a:srgbClr val="000000"/>
                </a:solidFill>
                <a:highlight>
                  <a:srgbClr val="C0C0C0"/>
                </a:highlight>
              </a:rPr>
              <a:t> del </a:t>
            </a:r>
            <a:r>
              <a:rPr lang="en-US" sz="3200" dirty="0" err="1">
                <a:solidFill>
                  <a:srgbClr val="000000"/>
                </a:solidFill>
                <a:highlight>
                  <a:srgbClr val="C0C0C0"/>
                </a:highlight>
              </a:rPr>
              <a:t>periodista</a:t>
            </a:r>
            <a:r>
              <a:rPr lang="en-US" sz="3200" dirty="0">
                <a:solidFill>
                  <a:srgbClr val="000000"/>
                </a:solidFill>
                <a:highlight>
                  <a:srgbClr val="C0C0C0"/>
                </a:highlight>
              </a:rPr>
              <a:t> que la ha </a:t>
            </a:r>
            <a:r>
              <a:rPr lang="en-US" sz="3200" dirty="0" err="1">
                <a:solidFill>
                  <a:srgbClr val="000000"/>
                </a:solidFill>
                <a:highlight>
                  <a:srgbClr val="C0C0C0"/>
                </a:highlight>
              </a:rPr>
              <a:t>redactado</a:t>
            </a:r>
            <a:endParaRPr lang="en-US" sz="3200" dirty="0">
              <a:solidFill>
                <a:srgbClr val="000000"/>
              </a:solidFill>
              <a:highlight>
                <a:srgbClr val="C0C0C0"/>
              </a:highlight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827FF86-2934-49FA-86B2-ADE4BC689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017" y="-21364"/>
            <a:ext cx="1917365" cy="199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62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B20CBC5-8895-4F45-B867-3073257169B1}"/>
              </a:ext>
            </a:extLst>
          </p:cNvPr>
          <p:cNvSpPr txBox="1"/>
          <p:nvPr/>
        </p:nvSpPr>
        <p:spPr>
          <a:xfrm>
            <a:off x="631480" y="274344"/>
            <a:ext cx="1049820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3200" dirty="0">
                <a:highlight>
                  <a:srgbClr val="FFFF00"/>
                </a:highlight>
              </a:rPr>
              <a:t>La noticia se debe referir a un acontecimiento</a:t>
            </a:r>
            <a:r>
              <a:rPr lang="es-CL" sz="3200" dirty="0"/>
              <a:t>, aunque no todos los acontecimientos son noticia, y debe reunir una serie de características que has de tener en cuenta: </a:t>
            </a:r>
            <a:r>
              <a:rPr lang="es-CL" sz="3200" dirty="0">
                <a:highlight>
                  <a:srgbClr val="FFFF00"/>
                </a:highlight>
              </a:rPr>
              <a:t>que sea actual</a:t>
            </a:r>
            <a:r>
              <a:rPr lang="es-CL" sz="3200" dirty="0"/>
              <a:t>, </a:t>
            </a:r>
            <a:r>
              <a:rPr lang="es-CL" sz="3200" dirty="0">
                <a:highlight>
                  <a:srgbClr val="00FF00"/>
                </a:highlight>
              </a:rPr>
              <a:t>desconocido</a:t>
            </a:r>
            <a:r>
              <a:rPr lang="es-CL" sz="3200" dirty="0"/>
              <a:t>, </a:t>
            </a:r>
            <a:r>
              <a:rPr lang="es-CL" sz="3200" dirty="0">
                <a:highlight>
                  <a:srgbClr val="00FFFF"/>
                </a:highlight>
              </a:rPr>
              <a:t>verídico</a:t>
            </a:r>
            <a:r>
              <a:rPr lang="es-CL" sz="3200" dirty="0"/>
              <a:t>, </a:t>
            </a:r>
            <a:r>
              <a:rPr lang="es-CL" sz="3200" dirty="0">
                <a:highlight>
                  <a:srgbClr val="FF00FF"/>
                </a:highlight>
              </a:rPr>
              <a:t>de interés para todos y contar con una cierta periodicidad.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2C5364D-329A-406C-A644-3BFEAF59CD37}"/>
              </a:ext>
            </a:extLst>
          </p:cNvPr>
          <p:cNvSpPr txBox="1"/>
          <p:nvPr/>
        </p:nvSpPr>
        <p:spPr>
          <a:xfrm>
            <a:off x="631480" y="3732135"/>
            <a:ext cx="1049820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800" dirty="0">
                <a:highlight>
                  <a:srgbClr val="FFFF00"/>
                </a:highlight>
              </a:rPr>
              <a:t>La noticia responde a seis preguntas básicas: </a:t>
            </a:r>
            <a:r>
              <a:rPr lang="es-CL" sz="2800" dirty="0">
                <a:solidFill>
                  <a:srgbClr val="FF0000"/>
                </a:solidFill>
              </a:rPr>
              <a:t>¿Qué ocurrió?, ¿Dónde </a:t>
            </a:r>
            <a:r>
              <a:rPr lang="es-CL" sz="2800" dirty="0"/>
              <a:t>ocurrió</a:t>
            </a:r>
            <a:r>
              <a:rPr lang="es-CL" sz="2800" dirty="0">
                <a:solidFill>
                  <a:srgbClr val="FF0000"/>
                </a:solidFill>
              </a:rPr>
              <a:t>?,</a:t>
            </a:r>
            <a:r>
              <a:rPr lang="es-CL" sz="2800" dirty="0"/>
              <a:t> </a:t>
            </a:r>
            <a:r>
              <a:rPr lang="es-CL" sz="2800" dirty="0">
                <a:solidFill>
                  <a:srgbClr val="FF0000"/>
                </a:solidFill>
              </a:rPr>
              <a:t>¿Cuándo ocurrió?, ¿Cómo ocurrió?, </a:t>
            </a:r>
          </a:p>
          <a:p>
            <a:r>
              <a:rPr lang="es-CL" sz="2800" dirty="0">
                <a:solidFill>
                  <a:srgbClr val="FF0000"/>
                </a:solidFill>
              </a:rPr>
              <a:t>¿Quiénes son los involucrados?, ¿Por qué ocurrió?</a:t>
            </a:r>
            <a:r>
              <a:rPr lang="es-CL" sz="2800" dirty="0"/>
              <a:t> </a:t>
            </a:r>
          </a:p>
          <a:p>
            <a:r>
              <a:rPr lang="es-CL" sz="2800" dirty="0"/>
              <a:t>Es importante señalar que, aunque la idea es que estas preguntas sean respondidas en el primer párrafo de la noticia, puede que algunas se respondan en los párrafos sucesivos.</a:t>
            </a:r>
          </a:p>
        </p:txBody>
      </p:sp>
    </p:spTree>
    <p:extLst>
      <p:ext uri="{BB962C8B-B14F-4D97-AF65-F5344CB8AC3E}">
        <p14:creationId xmlns:p14="http://schemas.microsoft.com/office/powerpoint/2010/main" val="1939253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E24A355-2B2C-4FE6-B0B0-9C885BB24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40" y="1140588"/>
            <a:ext cx="3547086" cy="46498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AB2DC28-6F74-4D70-920F-B9E104033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488" y="105197"/>
            <a:ext cx="5935135" cy="618213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41A6786-9688-4A70-88AA-C1DB8EAFC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8255" y="822037"/>
            <a:ext cx="2999492" cy="429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8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D1A5280-D72B-4015-8EE9-E5C6DD0DFFA9}"/>
              </a:ext>
            </a:extLst>
          </p:cNvPr>
          <p:cNvSpPr txBox="1"/>
          <p:nvPr/>
        </p:nvSpPr>
        <p:spPr>
          <a:xfrm>
            <a:off x="1089423" y="428536"/>
            <a:ext cx="895468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/>
              <a:t>•	</a:t>
            </a:r>
            <a:r>
              <a:rPr lang="es-CL" sz="3600" dirty="0">
                <a:solidFill>
                  <a:srgbClr val="FF0000"/>
                </a:solidFill>
              </a:rPr>
              <a:t>La estructura de la noticia es la siguiente</a:t>
            </a:r>
            <a:r>
              <a:rPr lang="es-CL" dirty="0"/>
              <a:t>:</a:t>
            </a:r>
          </a:p>
          <a:p>
            <a:r>
              <a:rPr lang="es-CL" sz="2400" b="1" dirty="0">
                <a:solidFill>
                  <a:srgbClr val="FF0000"/>
                </a:solidFill>
              </a:rPr>
              <a:t>Epígrafe o antetítulo: </a:t>
            </a:r>
            <a:r>
              <a:rPr lang="es-CL" sz="2800" b="1" dirty="0"/>
              <a:t>Es una palabra o frase que va sobre el título y contribuye a contextualizarlo (generalmente va escrito el lugar de donde proviene la noticia).</a:t>
            </a:r>
            <a:endParaRPr lang="es-CL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444FDCA-64BA-4AF3-B222-21D46F3B2D9D}"/>
              </a:ext>
            </a:extLst>
          </p:cNvPr>
          <p:cNvSpPr txBox="1"/>
          <p:nvPr/>
        </p:nvSpPr>
        <p:spPr>
          <a:xfrm>
            <a:off x="1089423" y="2988459"/>
            <a:ext cx="87975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400" dirty="0">
                <a:solidFill>
                  <a:srgbClr val="FF0000"/>
                </a:solidFill>
              </a:rPr>
              <a:t>Titular: </a:t>
            </a:r>
            <a:r>
              <a:rPr lang="es-CL" sz="2800" b="1" dirty="0"/>
              <a:t>Es la información más importante de la noticia, resume de qué trata, y está escrito con letras grandes.</a:t>
            </a:r>
            <a:endParaRPr lang="es-CL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D80771A-736E-4D8C-894A-F686C146B30C}"/>
              </a:ext>
            </a:extLst>
          </p:cNvPr>
          <p:cNvSpPr txBox="1"/>
          <p:nvPr/>
        </p:nvSpPr>
        <p:spPr>
          <a:xfrm>
            <a:off x="1089423" y="4844414"/>
            <a:ext cx="89546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400" b="1" dirty="0">
                <a:solidFill>
                  <a:srgbClr val="FF0000"/>
                </a:solidFill>
              </a:rPr>
              <a:t>Bajada</a:t>
            </a:r>
            <a:r>
              <a:rPr lang="es-CL" dirty="0"/>
              <a:t>: </a:t>
            </a:r>
            <a:r>
              <a:rPr lang="es-CL" sz="2400" b="1" dirty="0"/>
              <a:t>Es una oración que va debajo del título y que entrega una información distinta a este. Su función también es llamar la atención del lector</a:t>
            </a:r>
            <a:endParaRPr lang="es-CL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FA4D87D-9A76-4696-96E6-8743D08B1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386"/>
            <a:ext cx="1534833" cy="159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57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816A8E1D-FF8B-48C7-BF0B-F395BC1124FA}"/>
              </a:ext>
            </a:extLst>
          </p:cNvPr>
          <p:cNvSpPr txBox="1"/>
          <p:nvPr/>
        </p:nvSpPr>
        <p:spPr>
          <a:xfrm>
            <a:off x="815926" y="1645919"/>
            <a:ext cx="103116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400" dirty="0"/>
              <a:t>La bajada es una oración que va </a:t>
            </a:r>
            <a:r>
              <a:rPr lang="es-CL" sz="2400" dirty="0">
                <a:solidFill>
                  <a:srgbClr val="FF0000"/>
                </a:solidFill>
              </a:rPr>
              <a:t>debajo del título </a:t>
            </a:r>
            <a:r>
              <a:rPr lang="es-CL" sz="2400" dirty="0"/>
              <a:t>y que entrega una información distinta a éste. Su función también es llamar la atención del lector para incitarlo a seguir leyendo la noticia, entregando datos, ideas o conceptos relevantes o novedosos en relación a la información que se está entregando.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DADFB2D-D80F-4770-B032-244C5F9B0D90}"/>
              </a:ext>
            </a:extLst>
          </p:cNvPr>
          <p:cNvSpPr txBox="1"/>
          <p:nvPr/>
        </p:nvSpPr>
        <p:spPr>
          <a:xfrm>
            <a:off x="2766423" y="452845"/>
            <a:ext cx="4519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rgbClr val="FF0000"/>
                </a:solidFill>
              </a:rPr>
              <a:t>La bajada de una noticia: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E447D11-3DC1-4C36-8B7F-C98DF97162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33" b="56312"/>
          <a:stretch/>
        </p:blipFill>
        <p:spPr>
          <a:xfrm>
            <a:off x="1399735" y="3642422"/>
            <a:ext cx="9144000" cy="263035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3014201-3B21-44E6-84E5-3AAA9C24F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161" y="458922"/>
            <a:ext cx="966262" cy="100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12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04C6117C-A315-4FD1-8BD9-02BF288AD514}"/>
              </a:ext>
            </a:extLst>
          </p:cNvPr>
          <p:cNvSpPr txBox="1"/>
          <p:nvPr/>
        </p:nvSpPr>
        <p:spPr>
          <a:xfrm>
            <a:off x="1290710" y="672962"/>
            <a:ext cx="98509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800" dirty="0">
                <a:solidFill>
                  <a:srgbClr val="FF0000"/>
                </a:solidFill>
              </a:rPr>
              <a:t>Lead o entradilla</a:t>
            </a:r>
            <a:r>
              <a:rPr lang="es-CL" dirty="0"/>
              <a:t>: </a:t>
            </a:r>
            <a:r>
              <a:rPr lang="es-CL" sz="2800" b="1" dirty="0"/>
              <a:t>Es el primer párrafo de la información, se destacan los datos más importantes del acontecimiento del que se quiere dar. Aquí se da respuesta a las preguntas </a:t>
            </a:r>
            <a:r>
              <a:rPr lang="es-CL" sz="2800" b="1" dirty="0">
                <a:solidFill>
                  <a:srgbClr val="FF0000"/>
                </a:solidFill>
              </a:rPr>
              <a:t>qué, quién, cómo, dónde, cuándo y por qué.</a:t>
            </a:r>
            <a:endParaRPr lang="es-CL" b="1" dirty="0">
              <a:solidFill>
                <a:srgbClr val="FF0000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9A3804B-EE4E-42F9-9967-49D356451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62" y="2699656"/>
            <a:ext cx="11486876" cy="415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5A8836B-9755-43B6-9E30-54018721E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095" y="1030399"/>
            <a:ext cx="7509906" cy="203014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F200E3B-D550-4E28-A8FC-FBF8335A6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991" y="3975715"/>
            <a:ext cx="9980017" cy="118272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4EBD4CB-2A66-4D3C-9B83-A31BD9A31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462" y="484760"/>
            <a:ext cx="2999492" cy="31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0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D841EF8-44CD-4E43-8A94-1F7E1D647937}"/>
              </a:ext>
            </a:extLst>
          </p:cNvPr>
          <p:cNvSpPr txBox="1"/>
          <p:nvPr/>
        </p:nvSpPr>
        <p:spPr>
          <a:xfrm>
            <a:off x="2118123" y="372546"/>
            <a:ext cx="86161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800" dirty="0"/>
              <a:t>Lee la siguiente noticia y observa su estructura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0DAB4EF-4DC2-42E6-B618-6709D479A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60" y="996485"/>
            <a:ext cx="3351293" cy="518565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B22E95-9C5D-459D-8BBA-E355BA20B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653" y="847837"/>
            <a:ext cx="7940277" cy="550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43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98C1F5EE239104FA077F6BDB85E665E" ma:contentTypeVersion="2" ma:contentTypeDescription="Crear nuevo documento." ma:contentTypeScope="" ma:versionID="161cb5983a8bb027cda98a75059591e1">
  <xsd:schema xmlns:xsd="http://www.w3.org/2001/XMLSchema" xmlns:xs="http://www.w3.org/2001/XMLSchema" xmlns:p="http://schemas.microsoft.com/office/2006/metadata/properties" xmlns:ns3="db369bf8-b728-47ab-904a-7d83c7a9dd66" targetNamespace="http://schemas.microsoft.com/office/2006/metadata/properties" ma:root="true" ma:fieldsID="d4090decdc9640fd2006203131b67b98" ns3:_="">
    <xsd:import namespace="db369bf8-b728-47ab-904a-7d83c7a9dd6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369bf8-b728-47ab-904a-7d83c7a9dd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4CF768-1A06-43A0-BFEE-5179B07105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4946A4-1BF9-4FEA-AEF6-9A453F1FF5AE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db369bf8-b728-47ab-904a-7d83c7a9dd66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BE3694B-62BD-49F2-9B8C-9187A91CEE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369bf8-b728-47ab-904a-7d83c7a9dd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361</Words>
  <Application>Microsoft Office PowerPoint</Application>
  <PresentationFormat>Panorámica</PresentationFormat>
  <Paragraphs>18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Monica  Jara Diaz</dc:creator>
  <cp:lastModifiedBy>hp sfc</cp:lastModifiedBy>
  <cp:revision>11</cp:revision>
  <dcterms:created xsi:type="dcterms:W3CDTF">2020-09-11T17:36:06Z</dcterms:created>
  <dcterms:modified xsi:type="dcterms:W3CDTF">2020-09-21T22:22:57Z</dcterms:modified>
</cp:coreProperties>
</file>