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3" r:id="rId1"/>
  </p:sldMasterIdLst>
  <p:sldIdLst>
    <p:sldId id="256" r:id="rId2"/>
    <p:sldId id="257" r:id="rId3"/>
    <p:sldId id="258" r:id="rId4"/>
    <p:sldId id="259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9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998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2938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3782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88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71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4667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10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8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8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77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0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3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0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98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0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104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  <p:sldLayoutId id="2147483986" r:id="rId13"/>
    <p:sldLayoutId id="2147483987" r:id="rId14"/>
    <p:sldLayoutId id="2147483988" r:id="rId15"/>
    <p:sldLayoutId id="2147483989" r:id="rId16"/>
    <p:sldLayoutId id="2147483990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4955" y="2843948"/>
            <a:ext cx="8825658" cy="133548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PROCESOS ADMINISTRATIVOS</a:t>
            </a:r>
            <a:r>
              <a:rPr lang="en-US" sz="6600" b="1" dirty="0" smtClean="0">
                <a:solidFill>
                  <a:schemeClr val="bg1"/>
                </a:solidFill>
              </a:rPr>
              <a:t/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GUIA </a:t>
            </a:r>
            <a:r>
              <a:rPr lang="en-US" sz="3200" b="1" dirty="0" smtClean="0">
                <a:solidFill>
                  <a:schemeClr val="tx1"/>
                </a:solidFill>
              </a:rPr>
              <a:t>N7, </a:t>
            </a:r>
            <a:r>
              <a:rPr lang="en-US" sz="3200" b="1" dirty="0" smtClean="0">
                <a:solidFill>
                  <a:schemeClr val="tx1"/>
                </a:solidFill>
              </a:rPr>
              <a:t>2DO PERIODO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RETROALIMENTACION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/>
            </a:r>
            <a:br>
              <a:rPr lang="en-US" sz="3200" b="1" dirty="0" smtClean="0">
                <a:solidFill>
                  <a:schemeClr val="tx1"/>
                </a:solidFill>
              </a:rPr>
            </a:br>
            <a:endParaRPr lang="es-MX" sz="3200" b="1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6187" y="4479088"/>
            <a:ext cx="8825658" cy="711098"/>
          </a:xfrm>
        </p:spPr>
        <p:txBody>
          <a:bodyPr>
            <a:noAutofit/>
          </a:bodyPr>
          <a:lstStyle/>
          <a:p>
            <a:pPr algn="just"/>
            <a:r>
              <a:rPr lang="es-CL" sz="2000" b="1" i="1" u="sng" dirty="0" smtClean="0">
                <a:solidFill>
                  <a:schemeClr val="tx1"/>
                </a:solidFill>
              </a:rPr>
              <a:t>OBJETIVO</a:t>
            </a:r>
            <a:r>
              <a:rPr lang="es-CL" sz="2000" dirty="0" smtClean="0">
                <a:solidFill>
                  <a:schemeClr val="tx1"/>
                </a:solidFill>
              </a:rPr>
              <a:t>: </a:t>
            </a:r>
            <a:r>
              <a:rPr lang="es-CL" sz="2000" dirty="0" smtClean="0">
                <a:solidFill>
                  <a:schemeClr val="tx1"/>
                </a:solidFill>
              </a:rPr>
              <a:t>como hacer un informe administrativo</a:t>
            </a:r>
            <a:endParaRPr lang="es-MX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96187" y="857881"/>
            <a:ext cx="4463700" cy="861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52" name="Imagen 2" descr="insign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46" y="311646"/>
            <a:ext cx="861418" cy="104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90935" y="311646"/>
            <a:ext cx="44637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0" i="1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San Fernando </a:t>
            </a:r>
            <a:r>
              <a:rPr kumimoji="0" lang="es-ES_tradnl" sz="1400" b="0" i="1" u="none" strike="noStrike" cap="none" normalizeH="0" baseline="0" dirty="0" err="1" smtClean="0">
                <a:ln>
                  <a:noFill/>
                </a:ln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College</a:t>
            </a:r>
            <a:r>
              <a:rPr kumimoji="0" lang="es-ES_tradnl" sz="1400" b="0" i="1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0" i="1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kumimoji="0" lang="es-ES_tradnl" sz="1400" b="0" i="1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é</a:t>
            </a:r>
            <a:r>
              <a:rPr kumimoji="0" lang="es-ES_tradnl" sz="1400" b="0" i="1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cnico Profesional		                         </a:t>
            </a:r>
            <a:endParaRPr kumimoji="0" lang="es-MX" sz="1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1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Especialidad  Administración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dirty="0" smtClean="0">
                <a:latin typeface="Arial Narrow" panose="020B0606020202030204" pitchFamily="34" charset="0"/>
                <a:cs typeface="Calibri" panose="020F0502020204030204" pitchFamily="34" charset="0"/>
              </a:rPr>
              <a:t>y  </a:t>
            </a:r>
            <a:r>
              <a:rPr lang="en-US" sz="1400" i="1" dirty="0" err="1" smtClean="0">
                <a:latin typeface="Arial Narrow" panose="020B0606020202030204" pitchFamily="34" charset="0"/>
                <a:cs typeface="Calibri" panose="020F0502020204030204" pitchFamily="34" charset="0"/>
              </a:rPr>
              <a:t>Contabilidad</a:t>
            </a:r>
            <a:endParaRPr kumimoji="0" lang="es-MX" sz="1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673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80316" y="4945486"/>
            <a:ext cx="3362482" cy="51618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639651" y="483944"/>
            <a:ext cx="672706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¿Qué es y cómo se hace un informe?</a:t>
            </a:r>
          </a:p>
          <a:p>
            <a:pPr algn="just"/>
            <a:r>
              <a:rPr lang="es-MX" dirty="0">
                <a:latin typeface="arial" panose="020B0604020202020204" pitchFamily="34" charset="0"/>
              </a:rPr>
              <a:t>Un </a:t>
            </a:r>
            <a:r>
              <a:rPr lang="es-MX" b="1" dirty="0">
                <a:latin typeface="arial" panose="020B0604020202020204" pitchFamily="34" charset="0"/>
              </a:rPr>
              <a:t>informe</a:t>
            </a:r>
            <a:r>
              <a:rPr lang="es-MX" dirty="0">
                <a:latin typeface="arial" panose="020B0604020202020204" pitchFamily="34" charset="0"/>
              </a:rPr>
              <a:t> es un escrito que tiene como fin comunicar y dar cuenta de una situación desde diferentes perspectivas, es decir, de algo sobre lo que </a:t>
            </a:r>
            <a:r>
              <a:rPr lang="es-MX" b="1" dirty="0">
                <a:latin typeface="arial" panose="020B0604020202020204" pitchFamily="34" charset="0"/>
              </a:rPr>
              <a:t>se</a:t>
            </a:r>
            <a:r>
              <a:rPr lang="es-MX" dirty="0">
                <a:latin typeface="arial" panose="020B0604020202020204" pitchFamily="34" charset="0"/>
              </a:rPr>
              <a:t> está realizando una investigación exhaustiva. Un </a:t>
            </a:r>
            <a:r>
              <a:rPr lang="es-MX" b="1" dirty="0">
                <a:latin typeface="arial" panose="020B0604020202020204" pitchFamily="34" charset="0"/>
              </a:rPr>
              <a:t>informe</a:t>
            </a:r>
            <a:r>
              <a:rPr lang="es-MX" dirty="0">
                <a:latin typeface="arial" panose="020B0604020202020204" pitchFamily="34" charset="0"/>
              </a:rPr>
              <a:t> debe ser elaborado con un lenguaje claro, preciso, concreto y objetivo</a:t>
            </a:r>
            <a:endParaRPr lang="es-MX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79808" y="2532208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La </a:t>
            </a:r>
            <a:r>
              <a:rPr lang="es-MX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estructura de un informe técnico</a:t>
            </a:r>
            <a:r>
              <a:rPr lang="es-MX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 está compuesta por estos apartados, como mínimo</a:t>
            </a:r>
            <a:r>
              <a:rPr lang="es-MX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:</a:t>
            </a:r>
          </a:p>
          <a:p>
            <a:endParaRPr lang="es-MX" sz="2000" dirty="0">
              <a:solidFill>
                <a:schemeClr val="accent3">
                  <a:lumMod val="60000"/>
                  <a:lumOff val="40000"/>
                </a:schemeClr>
              </a:solidFill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Portada.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Un resumen del texto.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Índice.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Glosario de símbolos o términos técnicos, en caso de que fuese necesario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92D050"/>
                </a:solidFill>
                <a:latin typeface="Source Sans Pro"/>
              </a:rPr>
              <a:t>Una introducción.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92D050"/>
                </a:solidFill>
                <a:latin typeface="Source Sans Pro"/>
              </a:rPr>
              <a:t>Desarrollo del cuerpo del texto.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92D050"/>
                </a:solidFill>
                <a:latin typeface="Source Sans Pro"/>
              </a:rPr>
              <a:t>La conclusiones.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Los anexos que se necesiten.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urce Sans Pro"/>
              </a:rPr>
              <a:t>La bibliografía consultada.</a:t>
            </a:r>
            <a:endParaRPr lang="es-MX" sz="2000" b="0" i="0" dirty="0"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Source Sans Pro"/>
            </a:endParaRPr>
          </a:p>
        </p:txBody>
      </p:sp>
      <p:pic>
        <p:nvPicPr>
          <p:cNvPr id="2050" name="Picture 2" descr="Informe - Concepto, estructura, clasificación y acepci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020" y="1660713"/>
            <a:ext cx="3669450" cy="197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nforme - Concepto, tipos, partes y etapas de confecció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116" y="4578922"/>
            <a:ext cx="3292698" cy="164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24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80316" y="4945486"/>
            <a:ext cx="3362482" cy="51618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9957407" y="4950903"/>
            <a:ext cx="376204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chemeClr val="bg1">
                  <a:lumMod val="95000"/>
                </a:schemeClr>
              </a:solidFill>
              <a:latin typeface="Open Sans"/>
            </a:endParaRPr>
          </a:p>
          <a:p>
            <a:pPr algn="ctr"/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/>
            <a:endParaRPr lang="es-MX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555439" y="0"/>
            <a:ext cx="5425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dirty="0">
              <a:solidFill>
                <a:schemeClr val="bg1"/>
              </a:solidFill>
              <a:latin typeface="+mj-lt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endParaRPr lang="es-MX" dirty="0" smtClean="0">
              <a:solidFill>
                <a:schemeClr val="bg1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MX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60375" y="70186"/>
            <a:ext cx="673891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Mediante un </a:t>
            </a:r>
            <a:r>
              <a:rPr lang="es-MX" sz="2000" b="1" dirty="0"/>
              <a:t>informe técnico</a:t>
            </a:r>
            <a:r>
              <a:rPr lang="es-MX" sz="2000" dirty="0"/>
              <a:t>, es posible dar a conocer el </a:t>
            </a:r>
            <a:r>
              <a:rPr lang="es-MX" sz="2000" b="1" dirty="0"/>
              <a:t>resultado total o parcial</a:t>
            </a:r>
            <a:r>
              <a:rPr lang="es-MX" sz="2000" dirty="0"/>
              <a:t> de un </a:t>
            </a:r>
            <a:r>
              <a:rPr lang="es-MX" sz="2000" b="1" dirty="0"/>
              <a:t>proyecto o actividad,</a:t>
            </a:r>
            <a:r>
              <a:rPr lang="es-MX" sz="2000" dirty="0"/>
              <a:t> permitiendo que quien lo consulte pueda </a:t>
            </a:r>
            <a:r>
              <a:rPr lang="es-MX" sz="2000" b="1" dirty="0"/>
              <a:t>comprender dicha situación fácilmente</a:t>
            </a:r>
            <a:r>
              <a:rPr lang="es-MX" sz="2000" dirty="0"/>
              <a:t>. Para que este documento funciona bien  la información debe estar </a:t>
            </a:r>
            <a:r>
              <a:rPr lang="es-MX" sz="2000" b="1" dirty="0"/>
              <a:t>resumida, organizada</a:t>
            </a:r>
            <a:r>
              <a:rPr lang="es-MX" sz="2000" dirty="0"/>
              <a:t> y </a:t>
            </a:r>
            <a:r>
              <a:rPr lang="es-MX" sz="2000" b="1" dirty="0"/>
              <a:t>estructurada </a:t>
            </a:r>
            <a:r>
              <a:rPr lang="es-MX" sz="2000" dirty="0"/>
              <a:t>adecuadamente.</a:t>
            </a:r>
          </a:p>
          <a:p>
            <a:pPr algn="just"/>
            <a:r>
              <a:rPr lang="es-MX" sz="2000" dirty="0"/>
              <a:t>Si quieres elaborar un </a:t>
            </a:r>
            <a:r>
              <a:rPr lang="es-MX" sz="2000" b="1" dirty="0"/>
              <a:t>informe técnico</a:t>
            </a:r>
            <a:r>
              <a:rPr lang="es-MX" sz="2000" dirty="0"/>
              <a:t> pero no sabes cómo, sigue leyendo. Aquí dejamos claro </a:t>
            </a:r>
            <a:r>
              <a:rPr lang="es-MX" sz="2000" b="1" dirty="0"/>
              <a:t>qué es</a:t>
            </a:r>
            <a:r>
              <a:rPr lang="es-MX" sz="2000" dirty="0"/>
              <a:t> este documento, </a:t>
            </a:r>
            <a:r>
              <a:rPr lang="es-MX" sz="2000" b="1" dirty="0"/>
              <a:t>para qué sirve</a:t>
            </a:r>
            <a:r>
              <a:rPr lang="es-MX" sz="2000" dirty="0"/>
              <a:t> y </a:t>
            </a:r>
            <a:r>
              <a:rPr lang="es-MX" sz="2000" b="1" dirty="0"/>
              <a:t>cómo se hace. </a:t>
            </a:r>
            <a:r>
              <a:rPr lang="es-MX" sz="2000" dirty="0"/>
              <a:t>También, te damos un </a:t>
            </a:r>
            <a:r>
              <a:rPr lang="es-MX" sz="2000" b="1" dirty="0"/>
              <a:t>ejemplo</a:t>
            </a:r>
            <a:r>
              <a:rPr lang="es-MX" sz="2000" dirty="0"/>
              <a:t> del mismo y por si fuera poco, te dejamos  </a:t>
            </a:r>
            <a:r>
              <a:rPr lang="es-MX" sz="2000" b="1" dirty="0"/>
              <a:t>nuestro formato de informe técnico</a:t>
            </a:r>
            <a:r>
              <a:rPr lang="es-MX" sz="2000" dirty="0"/>
              <a:t> editable para que lo uses en cada uno de tus proyectos</a:t>
            </a:r>
            <a:r>
              <a:rPr lang="es-MX" sz="2000" dirty="0" smtClean="0"/>
              <a:t>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b="1" dirty="0"/>
              <a:t>¿Qué es un informe técnico</a:t>
            </a:r>
            <a:r>
              <a:rPr lang="es-MX" sz="2000" b="1" dirty="0" smtClean="0"/>
              <a:t>?</a:t>
            </a:r>
          </a:p>
          <a:p>
            <a:pPr algn="just"/>
            <a:r>
              <a:rPr lang="es-MX" sz="2000" dirty="0"/>
              <a:t>Es un </a:t>
            </a:r>
            <a:r>
              <a:rPr lang="es-MX" sz="2000" b="1" dirty="0"/>
              <a:t>documento escrito</a:t>
            </a:r>
            <a:r>
              <a:rPr lang="es-MX" sz="2000" dirty="0"/>
              <a:t> mediante el cual se expone la </a:t>
            </a:r>
            <a:r>
              <a:rPr lang="es-MX" sz="2000" b="1" dirty="0"/>
              <a:t>situación</a:t>
            </a:r>
            <a:r>
              <a:rPr lang="es-MX" sz="2000" dirty="0"/>
              <a:t> o el </a:t>
            </a:r>
            <a:r>
              <a:rPr lang="es-MX" sz="2000" b="1" dirty="0"/>
              <a:t>resultado total o parcial</a:t>
            </a:r>
            <a:r>
              <a:rPr lang="es-MX" sz="2000" dirty="0"/>
              <a:t> de un </a:t>
            </a:r>
            <a:r>
              <a:rPr lang="es-MX" sz="2000" b="1" dirty="0"/>
              <a:t>proyecto específico</a:t>
            </a:r>
            <a:r>
              <a:rPr lang="es-MX" sz="2000" dirty="0"/>
              <a:t> empresarial. Cabe mencionar que este tipo de documento debe aportar información valiosa que permita </a:t>
            </a:r>
            <a:r>
              <a:rPr lang="es-MX" sz="2000" b="1" dirty="0"/>
              <a:t>tomar decisiones oportunas</a:t>
            </a:r>
            <a:r>
              <a:rPr lang="es-MX" sz="2000" b="1" dirty="0" smtClean="0"/>
              <a:t>.</a:t>
            </a:r>
          </a:p>
          <a:p>
            <a:pPr algn="just"/>
            <a:endParaRPr lang="es-MX" sz="2000" b="1" dirty="0"/>
          </a:p>
        </p:txBody>
      </p:sp>
      <p:sp>
        <p:nvSpPr>
          <p:cNvPr id="5" name="AutoShape 4" descr="Causas de una mala atencion al cliente; las más frecuen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7637293" y="351793"/>
            <a:ext cx="42885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Es muy importante que mediante este informe podamos </a:t>
            </a:r>
            <a:r>
              <a:rPr lang="es-MX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transmitir ideas complejas</a:t>
            </a:r>
            <a:r>
              <a:rPr lang="es-MX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 de forma sencilla, por eso que debemos redactar la información lo más </a:t>
            </a:r>
            <a:r>
              <a:rPr lang="es-MX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breve</a:t>
            </a:r>
            <a:r>
              <a:rPr lang="es-MX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 y </a:t>
            </a:r>
            <a:r>
              <a:rPr lang="es-MX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concisa</a:t>
            </a:r>
            <a:r>
              <a:rPr lang="es-MX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 posible, incluyendo </a:t>
            </a:r>
            <a:r>
              <a:rPr lang="es-MX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información importante</a:t>
            </a:r>
            <a:r>
              <a:rPr lang="es-MX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 y dejando de lado detalles sin trascendencia. De ser necesario, debes apoyarte en </a:t>
            </a:r>
            <a:r>
              <a:rPr lang="es-MX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elementos gráficos.</a:t>
            </a:r>
            <a:endParaRPr lang="es-MX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 descr="Cuáles son los informes contables más utilizados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090" y="3288909"/>
            <a:ext cx="4601130" cy="240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41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80316" y="4945486"/>
            <a:ext cx="3362482" cy="51618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1502037" y="4468611"/>
            <a:ext cx="224913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chemeClr val="bg1">
                  <a:lumMod val="95000"/>
                </a:schemeClr>
              </a:solidFill>
              <a:latin typeface="Open Sans"/>
            </a:endParaRPr>
          </a:p>
          <a:p>
            <a:pPr algn="ctr"/>
            <a:endParaRPr lang="en-US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/>
            <a:endParaRPr lang="es-MX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AutoShape 2" descr="No soporto la mala atencion al cliente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661962" y="251454"/>
            <a:ext cx="3929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Helvetica Neue"/>
              </a:rPr>
              <a:t>¿Cómo hacer un informe técnico?</a:t>
            </a:r>
            <a:endParaRPr lang="es-MX" b="1" i="0" dirty="0"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Helvetica Neue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61962" y="563147"/>
            <a:ext cx="1083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Helvetica Neue"/>
              </a:rPr>
              <a:t>Los </a:t>
            </a:r>
            <a:r>
              <a:rPr lang="es-MX" b="1" dirty="0">
                <a:latin typeface="Helvetica Neue"/>
              </a:rPr>
              <a:t>pasos </a:t>
            </a:r>
            <a:r>
              <a:rPr lang="es-MX" dirty="0">
                <a:latin typeface="Helvetica Neue"/>
              </a:rPr>
              <a:t>para realizar correctamente un </a:t>
            </a:r>
            <a:r>
              <a:rPr lang="es-MX" b="1" dirty="0">
                <a:latin typeface="Helvetica Neue"/>
              </a:rPr>
              <a:t>informe técnico</a:t>
            </a:r>
            <a:r>
              <a:rPr lang="es-MX" dirty="0">
                <a:latin typeface="Helvetica Neue"/>
              </a:rPr>
              <a:t> son los siguientes</a:t>
            </a:r>
            <a:r>
              <a:rPr lang="es-MX" dirty="0" smtClean="0">
                <a:latin typeface="Helvetica Neue"/>
              </a:rPr>
              <a:t>:</a:t>
            </a:r>
          </a:p>
          <a:p>
            <a:pPr algn="just"/>
            <a:endParaRPr lang="es-MX" dirty="0">
              <a:latin typeface="Helvetica Neue"/>
            </a:endParaRPr>
          </a:p>
          <a:p>
            <a:pPr algn="just">
              <a:buFont typeface="+mj-lt"/>
              <a:buAutoNum type="arabicPeriod"/>
            </a:pPr>
            <a:r>
              <a:rPr lang="es-MX" dirty="0">
                <a:latin typeface="Helvetica Neue"/>
              </a:rPr>
              <a:t>Para iniciar, es importante que quien redacta el informe tenga clara la </a:t>
            </a:r>
            <a:r>
              <a:rPr lang="es-MX" b="1" dirty="0">
                <a:latin typeface="Helvetica Neue"/>
              </a:rPr>
              <a:t>situación </a:t>
            </a:r>
            <a:r>
              <a:rPr lang="es-MX" dirty="0">
                <a:latin typeface="Helvetica Neue"/>
              </a:rPr>
              <a:t>que se desea </a:t>
            </a:r>
            <a:r>
              <a:rPr lang="es-MX" b="1" dirty="0">
                <a:latin typeface="Helvetica Neue"/>
              </a:rPr>
              <a:t>transmitir.</a:t>
            </a:r>
            <a:endParaRPr lang="es-MX" dirty="0">
              <a:latin typeface="Helvetica Neue"/>
            </a:endParaRPr>
          </a:p>
          <a:p>
            <a:pPr algn="just">
              <a:buFont typeface="+mj-lt"/>
              <a:buAutoNum type="arabicPeriod"/>
            </a:pPr>
            <a:r>
              <a:rPr lang="es-MX" dirty="0">
                <a:latin typeface="Helvetica Neue"/>
              </a:rPr>
              <a:t>Antes de iniciar con la redacción del documento se debe </a:t>
            </a:r>
            <a:r>
              <a:rPr lang="es-MX" b="1" dirty="0">
                <a:latin typeface="Helvetica Neue"/>
              </a:rPr>
              <a:t>organizar y sintetizar la información</a:t>
            </a:r>
            <a:r>
              <a:rPr lang="es-MX" dirty="0">
                <a:latin typeface="Helvetica Neue"/>
              </a:rPr>
              <a:t> adecuadamente, es decir, reunir los avances más relevantes del proyecto y presentarlos cronológicamente.</a:t>
            </a:r>
          </a:p>
          <a:p>
            <a:pPr algn="just">
              <a:buFont typeface="+mj-lt"/>
              <a:buAutoNum type="arabicPeriod"/>
            </a:pPr>
            <a:r>
              <a:rPr lang="es-MX" dirty="0">
                <a:solidFill>
                  <a:srgbClr val="92D050"/>
                </a:solidFill>
                <a:latin typeface="Helvetica Neue"/>
              </a:rPr>
              <a:t>Al igual que con cualquier </a:t>
            </a:r>
            <a:r>
              <a:rPr lang="es-MX" dirty="0" smtClean="0">
                <a:solidFill>
                  <a:srgbClr val="92D050"/>
                </a:solidFill>
                <a:latin typeface="Helvetica Neue"/>
              </a:rPr>
              <a:t>escrito </a:t>
            </a:r>
            <a:r>
              <a:rPr lang="es-MX" dirty="0">
                <a:solidFill>
                  <a:srgbClr val="92D050"/>
                </a:solidFill>
                <a:latin typeface="Helvetica Neue"/>
              </a:rPr>
              <a:t>formal, iniciamos con el </a:t>
            </a:r>
            <a:r>
              <a:rPr lang="es-MX" b="1" dirty="0">
                <a:solidFill>
                  <a:srgbClr val="92D050"/>
                </a:solidFill>
                <a:latin typeface="Helvetica Neue"/>
              </a:rPr>
              <a:t>lugar y fecha</a:t>
            </a:r>
            <a:r>
              <a:rPr lang="es-MX" dirty="0">
                <a:solidFill>
                  <a:srgbClr val="92D050"/>
                </a:solidFill>
                <a:latin typeface="Helvetica Neue"/>
              </a:rPr>
              <a:t> de expedición</a:t>
            </a:r>
            <a:r>
              <a:rPr lang="es-MX" dirty="0">
                <a:latin typeface="Helvetica Neue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s-MX" dirty="0">
                <a:solidFill>
                  <a:srgbClr val="92D050"/>
                </a:solidFill>
                <a:latin typeface="Helvetica Neue"/>
              </a:rPr>
              <a:t>Primeramente definimos el </a:t>
            </a:r>
            <a:r>
              <a:rPr lang="es-MX" b="1" dirty="0">
                <a:solidFill>
                  <a:srgbClr val="92D050"/>
                </a:solidFill>
                <a:latin typeface="Helvetica Neue"/>
              </a:rPr>
              <a:t>asunto</a:t>
            </a:r>
            <a:r>
              <a:rPr lang="es-MX" dirty="0">
                <a:solidFill>
                  <a:srgbClr val="92D050"/>
                </a:solidFill>
                <a:latin typeface="Helvetica Neue"/>
              </a:rPr>
              <a:t>, es decir, el título que llevará nuestro informe técnico y que debe englobar la idea general.</a:t>
            </a:r>
          </a:p>
          <a:p>
            <a:pPr algn="just">
              <a:buFont typeface="+mj-lt"/>
              <a:buAutoNum type="arabicPeriod"/>
            </a:pPr>
            <a:r>
              <a:rPr lang="es-MX" dirty="0">
                <a:latin typeface="Helvetica Neue"/>
              </a:rPr>
              <a:t>Definimos quién será el </a:t>
            </a:r>
            <a:r>
              <a:rPr lang="es-MX" b="1" dirty="0">
                <a:latin typeface="Helvetica Neue"/>
              </a:rPr>
              <a:t>destinatario principal</a:t>
            </a:r>
            <a:r>
              <a:rPr lang="es-MX" dirty="0">
                <a:latin typeface="Helvetica Neue"/>
              </a:rPr>
              <a:t> (porque lo consultarán muchas otras personas) y mencionamos el puesto que ocupa en la organización.</a:t>
            </a:r>
          </a:p>
          <a:p>
            <a:pPr algn="just">
              <a:buFont typeface="+mj-lt"/>
              <a:buAutoNum type="arabicPeriod"/>
            </a:pPr>
            <a:r>
              <a:rPr lang="es-MX" dirty="0">
                <a:latin typeface="Helvetica Neue"/>
              </a:rPr>
              <a:t>Se menciona la </a:t>
            </a:r>
            <a:r>
              <a:rPr lang="es-MX" b="1" dirty="0">
                <a:latin typeface="Helvetica Neue"/>
              </a:rPr>
              <a:t>empresa</a:t>
            </a:r>
            <a:r>
              <a:rPr lang="es-MX" dirty="0">
                <a:latin typeface="Helvetica Neue"/>
              </a:rPr>
              <a:t> a la que pertenece el informe.</a:t>
            </a:r>
          </a:p>
          <a:p>
            <a:pPr algn="just">
              <a:buFont typeface="+mj-lt"/>
              <a:buAutoNum type="arabicPeriod"/>
            </a:pPr>
            <a:r>
              <a:rPr lang="es-MX" dirty="0">
                <a:solidFill>
                  <a:srgbClr val="92D050"/>
                </a:solidFill>
                <a:latin typeface="Helvetica Neue"/>
              </a:rPr>
              <a:t>Empezamos con la </a:t>
            </a:r>
            <a:r>
              <a:rPr lang="es-MX" b="1" dirty="0">
                <a:solidFill>
                  <a:srgbClr val="92D050"/>
                </a:solidFill>
                <a:latin typeface="Helvetica Neue"/>
              </a:rPr>
              <a:t>exposición de los hechos</a:t>
            </a:r>
            <a:r>
              <a:rPr lang="es-MX" dirty="0">
                <a:solidFill>
                  <a:srgbClr val="92D050"/>
                </a:solidFill>
                <a:latin typeface="Helvetica Neue"/>
              </a:rPr>
              <a:t>, es decir, el acontecimiento principal del informe.</a:t>
            </a:r>
          </a:p>
          <a:p>
            <a:pPr algn="just">
              <a:buFont typeface="+mj-lt"/>
              <a:buAutoNum type="arabicPeriod"/>
            </a:pPr>
            <a:r>
              <a:rPr lang="es-MX" dirty="0">
                <a:solidFill>
                  <a:srgbClr val="92D050"/>
                </a:solidFill>
                <a:latin typeface="Helvetica Neue"/>
              </a:rPr>
              <a:t>Continuamos con el </a:t>
            </a:r>
            <a:r>
              <a:rPr lang="es-MX" b="1" dirty="0">
                <a:solidFill>
                  <a:srgbClr val="92D050"/>
                </a:solidFill>
                <a:latin typeface="Helvetica Neue"/>
              </a:rPr>
              <a:t>análisis de la situación</a:t>
            </a:r>
            <a:r>
              <a:rPr lang="es-MX" dirty="0">
                <a:solidFill>
                  <a:srgbClr val="92D050"/>
                </a:solidFill>
                <a:latin typeface="Helvetica Neue"/>
              </a:rPr>
              <a:t>, es decir, </a:t>
            </a:r>
            <a:r>
              <a:rPr lang="es-MX" dirty="0" smtClean="0">
                <a:solidFill>
                  <a:srgbClr val="92D050"/>
                </a:solidFill>
                <a:latin typeface="Helvetica Neue"/>
              </a:rPr>
              <a:t>como se alanzan o si </a:t>
            </a:r>
            <a:r>
              <a:rPr lang="es-MX" dirty="0">
                <a:solidFill>
                  <a:srgbClr val="92D050"/>
                </a:solidFill>
                <a:latin typeface="Helvetica Neue"/>
              </a:rPr>
              <a:t>se han alcanzado los objetivos o no y por qué </a:t>
            </a:r>
            <a:r>
              <a:rPr lang="es-MX" dirty="0" smtClean="0">
                <a:solidFill>
                  <a:srgbClr val="92D050"/>
                </a:solidFill>
                <a:latin typeface="Helvetica Neue"/>
              </a:rPr>
              <a:t>razón.</a:t>
            </a:r>
          </a:p>
          <a:p>
            <a:pPr algn="just"/>
            <a:r>
              <a:rPr lang="es-MX" dirty="0" smtClean="0">
                <a:solidFill>
                  <a:srgbClr val="92D050"/>
                </a:solidFill>
                <a:latin typeface="Helvetica Neue"/>
              </a:rPr>
              <a:t>9. </a:t>
            </a:r>
            <a:r>
              <a:rPr lang="es-MX" dirty="0" smtClean="0">
                <a:solidFill>
                  <a:srgbClr val="92D050"/>
                </a:solidFill>
              </a:rPr>
              <a:t>Informamos </a:t>
            </a:r>
            <a:r>
              <a:rPr lang="es-MX" dirty="0">
                <a:solidFill>
                  <a:srgbClr val="92D050"/>
                </a:solidFill>
              </a:rPr>
              <a:t>sobre los </a:t>
            </a:r>
            <a:r>
              <a:rPr lang="es-MX" b="1" dirty="0">
                <a:solidFill>
                  <a:srgbClr val="92D050"/>
                </a:solidFill>
              </a:rPr>
              <a:t>resultados obtenidos.</a:t>
            </a:r>
            <a:endParaRPr lang="es-MX" dirty="0">
              <a:solidFill>
                <a:srgbClr val="92D050"/>
              </a:solidFill>
            </a:endParaRPr>
          </a:p>
          <a:p>
            <a:pPr algn="just"/>
            <a:r>
              <a:rPr lang="es-MX" dirty="0" smtClean="0">
                <a:solidFill>
                  <a:srgbClr val="92D050"/>
                </a:solidFill>
              </a:rPr>
              <a:t>10. Para </a:t>
            </a:r>
            <a:r>
              <a:rPr lang="es-MX" dirty="0">
                <a:solidFill>
                  <a:srgbClr val="92D050"/>
                </a:solidFill>
              </a:rPr>
              <a:t>finalizar se hacen </a:t>
            </a:r>
            <a:r>
              <a:rPr lang="es-MX" b="1" dirty="0">
                <a:solidFill>
                  <a:srgbClr val="92D050"/>
                </a:solidFill>
              </a:rPr>
              <a:t>recomendaciones y conclusiones</a:t>
            </a:r>
            <a:r>
              <a:rPr lang="es-MX" dirty="0"/>
              <a:t>.</a:t>
            </a:r>
          </a:p>
          <a:p>
            <a:pPr algn="just"/>
            <a:r>
              <a:rPr lang="es-MX" dirty="0" smtClean="0"/>
              <a:t>11. Por </a:t>
            </a:r>
            <a:r>
              <a:rPr lang="es-MX" dirty="0"/>
              <a:t>último redactamos el momento exacto en que se </a:t>
            </a:r>
            <a:r>
              <a:rPr lang="es-MX" b="1" dirty="0"/>
              <a:t>entrega </a:t>
            </a:r>
            <a:r>
              <a:rPr lang="es-MX" dirty="0"/>
              <a:t>el informe.</a:t>
            </a:r>
          </a:p>
          <a:p>
            <a:pPr algn="just"/>
            <a:r>
              <a:rPr lang="es-MX" dirty="0" smtClean="0"/>
              <a:t>12. Finalmente </a:t>
            </a:r>
            <a:r>
              <a:rPr lang="es-MX" dirty="0"/>
              <a:t>se incluye el </a:t>
            </a:r>
            <a:r>
              <a:rPr lang="es-MX" b="1" dirty="0"/>
              <a:t>nombre y puesto del remitente</a:t>
            </a:r>
            <a:r>
              <a:rPr lang="es-MX" dirty="0"/>
              <a:t>.</a:t>
            </a:r>
          </a:p>
          <a:p>
            <a:pPr algn="just">
              <a:buFont typeface="+mj-lt"/>
              <a:buAutoNum type="arabicPeriod"/>
            </a:pPr>
            <a:endParaRPr lang="es-MX" b="0" i="0" dirty="0"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2354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80316" y="4945486"/>
            <a:ext cx="3362482" cy="51618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870701"/>
              </p:ext>
            </p:extLst>
          </p:nvPr>
        </p:nvGraphicFramePr>
        <p:xfrm>
          <a:off x="284376" y="592428"/>
          <a:ext cx="5189145" cy="5742182"/>
        </p:xfrm>
        <a:graphic>
          <a:graphicData uri="http://schemas.openxmlformats.org/drawingml/2006/table">
            <a:tbl>
              <a:tblPr/>
              <a:tblGrid>
                <a:gridCol w="5189145"/>
              </a:tblGrid>
              <a:tr h="1555296">
                <a:tc>
                  <a:txBody>
                    <a:bodyPr/>
                    <a:lstStyle/>
                    <a:p>
                      <a:r>
                        <a:rPr lang="es-MX" sz="1100" b="1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Exposición de hechos</a:t>
                      </a:r>
                      <a:endParaRPr lang="es-MX" sz="11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El pasado 16 de mayo de 2019, se concretó con el Ing. Alfredo Castañón </a:t>
                      </a:r>
                      <a:r>
                        <a:rPr lang="es-MX" sz="1100" dirty="0" err="1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Ipiña</a:t>
                      </a:r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la compra de los terrenos con medidas de 12 x 18 km y 14 x 22 km ubicados en la delegación de Pozos, mismos que serán destinados para la construcción del Fraccionamiento Puerta Natura a partir del 3 de junio del presente año.</a:t>
                      </a:r>
                    </a:p>
                    <a:p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56516" marR="56516" marT="56516" marB="565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402">
                <a:tc>
                  <a:txBody>
                    <a:bodyPr/>
                    <a:lstStyle/>
                    <a:p>
                      <a:r>
                        <a:rPr lang="es-MX" sz="1100" b="1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Análisis</a:t>
                      </a:r>
                      <a:endParaRPr lang="es-MX" sz="11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Se concluyó la compra realizando el pago de contado, quedando pendiente la escrituración de estos en el Despacho Legal Corzo, corriendo los gastos por el Ing. Alfredo Castañón </a:t>
                      </a:r>
                      <a:r>
                        <a:rPr lang="es-MX" sz="1100" dirty="0" err="1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Ipiña</a:t>
                      </a:r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y quedando por definir en los próximos días.</a:t>
                      </a:r>
                    </a:p>
                    <a:p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56516" marR="56516" marT="56516" marB="565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242">
                <a:tc>
                  <a:txBody>
                    <a:bodyPr/>
                    <a:lstStyle/>
                    <a:p>
                      <a:r>
                        <a:rPr lang="es-MX" sz="1100" b="1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Resultados obtenidos</a:t>
                      </a:r>
                      <a:endParaRPr lang="es-MX" sz="11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Una vez concluida la transacción, es posible iniciar con la primera fase del Proyecto de Construcción del Fraccionamiento Puerta Natura en la fecha planeada, es decir, el 3 de junio de 2019.</a:t>
                      </a:r>
                    </a:p>
                    <a:p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56516" marR="56516" marT="56516" marB="565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242">
                <a:tc>
                  <a:txBody>
                    <a:bodyPr/>
                    <a:lstStyle/>
                    <a:p>
                      <a:r>
                        <a:rPr lang="es-MX" sz="1100" b="1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Recomendaciones y conclusiones</a:t>
                      </a:r>
                      <a:endParaRPr lang="es-MX" sz="11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Es importante realizar una junta de carácter urgente con los arquitectos a cargo de los planos para que se inicie en la fecha estipulada la construcción de la primera manzana.</a:t>
                      </a:r>
                    </a:p>
                    <a:p>
                      <a:r>
                        <a:rPr lang="es-MX" sz="11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56516" marR="56516" marT="56516" marB="56516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964016" y="863882"/>
            <a:ext cx="5761456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Asunto: </a:t>
            </a: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Reporte Técnico del Proyecto de Construcción del Fraccionamiento Puerta Natura.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 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Ing. Arturo Díaz Infante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Gerente General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Constructora RANMAN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PRESENTE.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 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300" dirty="0">
              <a:solidFill>
                <a:schemeClr val="accent3">
                  <a:lumMod val="60000"/>
                  <a:lumOff val="40000"/>
                </a:schemeClr>
              </a:solidFill>
              <a:latin typeface="TimesNewRoman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3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TimesNewRoman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300" dirty="0">
              <a:solidFill>
                <a:schemeClr val="accent3">
                  <a:lumMod val="60000"/>
                  <a:lumOff val="40000"/>
                </a:schemeClr>
              </a:solidFill>
              <a:latin typeface="TimesNewRoman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    DESARROLLO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300" dirty="0">
              <a:solidFill>
                <a:schemeClr val="accent3">
                  <a:lumMod val="60000"/>
                  <a:lumOff val="40000"/>
                </a:schemeClr>
              </a:solidFill>
              <a:latin typeface="TimesNewRoman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3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TimesNewRoman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300" dirty="0">
              <a:solidFill>
                <a:schemeClr val="accent3">
                  <a:lumMod val="60000"/>
                  <a:lumOff val="40000"/>
                </a:schemeClr>
              </a:solidFill>
              <a:latin typeface="TimesNewRoman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3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TimesNewRoman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300" dirty="0">
              <a:solidFill>
                <a:schemeClr val="accent3">
                  <a:lumMod val="60000"/>
                  <a:lumOff val="40000"/>
                </a:schemeClr>
              </a:solidFill>
              <a:latin typeface="TimesNewRoman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Se hace entrega del presente Informe Técnico en San Luis Potosí, S.L.P. el 29/05/2019 siendo las 15:00 </a:t>
            </a:r>
            <a:r>
              <a:rPr kumimoji="0" lang="es-MX" sz="13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hrs</a:t>
            </a: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.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 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 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Atentamente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Ing. Juan Manuel López Torres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NewRoman"/>
              </a:rPr>
              <a:t>Encargado de Proyectos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7" name="Flecha derecha 6"/>
          <p:cNvSpPr/>
          <p:nvPr/>
        </p:nvSpPr>
        <p:spPr>
          <a:xfrm rot="10800000">
            <a:off x="5847007" y="3193961"/>
            <a:ext cx="515155" cy="927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397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10087</TotalTime>
  <Words>225</Words>
  <Application>Microsoft Office PowerPoint</Application>
  <PresentationFormat>Panorámica</PresentationFormat>
  <Paragraphs>83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7" baseType="lpstr">
      <vt:lpstr>Arial</vt:lpstr>
      <vt:lpstr>Arial</vt:lpstr>
      <vt:lpstr>Arial Narrow</vt:lpstr>
      <vt:lpstr>Calibri</vt:lpstr>
      <vt:lpstr>Century Gothic</vt:lpstr>
      <vt:lpstr>Helvetica Neue</vt:lpstr>
      <vt:lpstr>Open Sans</vt:lpstr>
      <vt:lpstr>Source Sans Pro</vt:lpstr>
      <vt:lpstr>Times New Roman</vt:lpstr>
      <vt:lpstr>TimesNewRoman</vt:lpstr>
      <vt:lpstr>Wingdings 3</vt:lpstr>
      <vt:lpstr>Ion</vt:lpstr>
      <vt:lpstr>PROCESOS ADMINISTRATIVOS GUIA N7, 2DO PERIODO. RETROALIMENTACION 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Atencion a Clientes</dc:title>
  <dc:creator>Usuario de Windows</dc:creator>
  <cp:lastModifiedBy>Usuario de Windows</cp:lastModifiedBy>
  <cp:revision>91</cp:revision>
  <dcterms:created xsi:type="dcterms:W3CDTF">2020-03-11T20:01:56Z</dcterms:created>
  <dcterms:modified xsi:type="dcterms:W3CDTF">2020-09-30T04:08:09Z</dcterms:modified>
</cp:coreProperties>
</file>