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6" r:id="rId2"/>
    <p:sldId id="259" r:id="rId3"/>
    <p:sldId id="273" r:id="rId4"/>
    <p:sldId id="300" r:id="rId5"/>
    <p:sldId id="260" r:id="rId6"/>
    <p:sldId id="266" r:id="rId7"/>
    <p:sldId id="261" r:id="rId8"/>
    <p:sldId id="275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Tw Cen MT Condensed Extra Bold" panose="020B0803020202020204" pitchFamily="34" charset="0"/>
      <p:regular r:id="rId13"/>
    </p:embeddedFont>
    <p:embeddedFont>
      <p:font typeface="Bauhaus 93" panose="04030905020B02020C02" pitchFamily="82" charset="0"/>
      <p:regular r:id="rId14"/>
    </p:embeddedFont>
    <p:embeddedFont>
      <p:font typeface="Pangolin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AA6D7D0-DC4D-452E-BE0C-EF0F5B439C2A}">
  <a:tblStyle styleId="{9AA6D7D0-DC4D-452E-BE0C-EF0F5B439C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86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33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60" r:id="rId7"/>
    <p:sldLayoutId id="2147483662" r:id="rId8"/>
    <p:sldLayoutId id="214748366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385006" y="2549905"/>
            <a:ext cx="4260922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¡Vamos a escribir!.</a:t>
            </a:r>
            <a:endParaRPr dirty="0"/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2219250" y="4140975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301;p26">
            <a:extLst>
              <a:ext uri="{FF2B5EF4-FFF2-40B4-BE49-F238E27FC236}">
                <a16:creationId xmlns:a16="http://schemas.microsoft.com/office/drawing/2014/main" xmlns="" id="{80EEE59F-02CA-447F-A35F-8EA0AB44D5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20893" y="3217678"/>
            <a:ext cx="26622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Alejandra Toloza.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Educadora Diferencial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4" name="Imagen 83">
            <a:extLst>
              <a:ext uri="{FF2B5EF4-FFF2-40B4-BE49-F238E27FC236}">
                <a16:creationId xmlns:a16="http://schemas.microsoft.com/office/drawing/2014/main" xmlns="" id="{741047F6-FCE6-4815-8768-399B97C46C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05" y="3916047"/>
            <a:ext cx="1017683" cy="1007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5" name="Imagen 84" descr="Dibujo de la cara de una persona&#10;&#10;Descripción generada automáticamente">
            <a:extLst>
              <a:ext uri="{FF2B5EF4-FFF2-40B4-BE49-F238E27FC236}">
                <a16:creationId xmlns:a16="http://schemas.microsoft.com/office/drawing/2014/main" xmlns="" id="{46539A1A-3894-4D62-A88A-8294F309C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9" b="94975" l="9799" r="89950">
                        <a14:foregroundMark x1="18090" y1="74623" x2="23618" y2="93719"/>
                        <a14:foregroundMark x1="23618" y1="93719" x2="31407" y2="98995"/>
                        <a14:foregroundMark x1="31407" y1="98995" x2="48744" y2="87437"/>
                        <a14:foregroundMark x1="48744" y1="87437" x2="61558" y2="88693"/>
                        <a14:foregroundMark x1="61558" y1="88693" x2="70603" y2="93970"/>
                        <a14:foregroundMark x1="70603" y1="93970" x2="80653" y2="91457"/>
                        <a14:foregroundMark x1="80653" y1="91457" x2="82161" y2="78894"/>
                        <a14:foregroundMark x1="82161" y1="78894" x2="78643" y2="70101"/>
                        <a14:foregroundMark x1="78643" y1="70101" x2="85930" y2="78392"/>
                        <a14:foregroundMark x1="85930" y1="78392" x2="84171" y2="88442"/>
                        <a14:foregroundMark x1="84171" y1="88442" x2="69598" y2="91457"/>
                        <a14:foregroundMark x1="69598" y1="91457" x2="47739" y2="73869"/>
                        <a14:foregroundMark x1="47739" y1="73869" x2="20603" y2="73116"/>
                        <a14:foregroundMark x1="19849" y1="74623" x2="19095" y2="85427"/>
                        <a14:foregroundMark x1="19095" y1="85427" x2="22864" y2="94221"/>
                        <a14:foregroundMark x1="22864" y1="94221" x2="33166" y2="94975"/>
                        <a14:foregroundMark x1="33166" y1="94975" x2="36683" y2="91709"/>
                        <a14:foregroundMark x1="71106" y1="94472" x2="70352" y2="94975"/>
                        <a14:foregroundMark x1="70603" y1="94724" x2="78392" y2="934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968" y="377084"/>
            <a:ext cx="2040169" cy="2089886"/>
          </a:xfrm>
          <a:prstGeom prst="rect">
            <a:avLst/>
          </a:prstGeom>
        </p:spPr>
      </p:pic>
      <p:sp>
        <p:nvSpPr>
          <p:cNvPr id="86" name="Google Shape;302;p26">
            <a:extLst>
              <a:ext uri="{FF2B5EF4-FFF2-40B4-BE49-F238E27FC236}">
                <a16:creationId xmlns:a16="http://schemas.microsoft.com/office/drawing/2014/main" xmlns="" id="{028DDF67-3B10-4D87-9A89-F0639E1B6286}"/>
              </a:ext>
            </a:extLst>
          </p:cNvPr>
          <p:cNvSpPr txBox="1">
            <a:spLocks/>
          </p:cNvSpPr>
          <p:nvPr/>
        </p:nvSpPr>
        <p:spPr>
          <a:xfrm>
            <a:off x="338163" y="4084969"/>
            <a:ext cx="3380400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dirty="0">
                <a:solidFill>
                  <a:schemeClr val="accent4">
                    <a:lumMod val="95000"/>
                  </a:schemeClr>
                </a:solidFill>
                <a:latin typeface="Bauhaus 93" panose="04030905020B02020C02" pitchFamily="82" charset="0"/>
              </a:rPr>
              <a:t>8º Básico.</a:t>
            </a:r>
            <a:endParaRPr lang="es-ES" sz="1800" dirty="0">
              <a:latin typeface="Bauhaus 93" panose="04030905020B02020C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83" grpId="0" uiExpand="1" build="p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2127884" y="1236808"/>
            <a:ext cx="5405219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 esta ocación tu debes lograr:</a:t>
            </a:r>
            <a:endParaRPr dirty="0"/>
          </a:p>
        </p:txBody>
      </p:sp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915448" y="1867221"/>
            <a:ext cx="7399151" cy="2021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w Cen MT Condensed Extra Bold" panose="020B0803020202020204" pitchFamily="34" charset="0"/>
              </a:rPr>
              <a:t>Expresarte en forma creativa por medio de la escritura de textos de diversos géneros (por ejemplo, cuentos, crónicas, diarios de vida, cartas, poemas, etc.), escogiendo: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</a:rPr>
              <a:t/>
            </a:r>
            <a:b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</a:rPr>
            </a:br>
            <a:r>
              <a:rPr lang="es-E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w Cen MT Condensed Extra Bold" panose="020B0803020202020204" pitchFamily="34" charset="0"/>
              </a:rPr>
              <a:t>• El tema.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</a:rPr>
              <a:t/>
            </a:r>
            <a:b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</a:rPr>
            </a:br>
            <a:r>
              <a:rPr lang="es-E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w Cen MT Condensed Extra Bold" panose="020B0803020202020204" pitchFamily="34" charset="0"/>
              </a:rPr>
              <a:t>• El género.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</a:rPr>
              <a:t/>
            </a:r>
            <a:b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</a:rPr>
            </a:br>
            <a:r>
              <a:rPr lang="es-E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w Cen MT Condensed Extra Bold" panose="020B0803020202020204" pitchFamily="34" charset="0"/>
              </a:rPr>
              <a:t>• El destinatario. 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7765566" y="450892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  <p:bldP spid="3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2"/>
          <p:cNvSpPr txBox="1">
            <a:spLocks noGrp="1"/>
          </p:cNvSpPr>
          <p:nvPr>
            <p:ph type="title" idx="9"/>
          </p:nvPr>
        </p:nvSpPr>
        <p:spPr>
          <a:xfrm>
            <a:off x="1096442" y="15353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Fomentar tu creatividad diariamente.</a:t>
            </a:r>
            <a:endParaRPr dirty="0"/>
          </a:p>
        </p:txBody>
      </p:sp>
      <p:sp>
        <p:nvSpPr>
          <p:cNvPr id="952" name="Google Shape;952;p42"/>
          <p:cNvSpPr/>
          <p:nvPr/>
        </p:nvSpPr>
        <p:spPr>
          <a:xfrm>
            <a:off x="5370300" y="1135950"/>
            <a:ext cx="3435000" cy="3643800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DB20F0E-4A57-4F22-9EA0-7969E9672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497" y="1185087"/>
            <a:ext cx="3212054" cy="321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54" name="Google Shape;954;p42"/>
          <p:cNvSpPr/>
          <p:nvPr/>
        </p:nvSpPr>
        <p:spPr>
          <a:xfrm rot="2006840">
            <a:off x="4809695" y="1360549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42"/>
          <p:cNvSpPr/>
          <p:nvPr/>
        </p:nvSpPr>
        <p:spPr>
          <a:xfrm>
            <a:off x="7213904" y="445025"/>
            <a:ext cx="1372214" cy="137221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42"/>
          <p:cNvGrpSpPr/>
          <p:nvPr/>
        </p:nvGrpSpPr>
        <p:grpSpPr>
          <a:xfrm>
            <a:off x="7686399" y="699433"/>
            <a:ext cx="427238" cy="863428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" name="Google Shape;967;p42"/>
          <p:cNvSpPr/>
          <p:nvPr/>
        </p:nvSpPr>
        <p:spPr>
          <a:xfrm rot="623763">
            <a:off x="7901599" y="3946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42"/>
          <p:cNvGrpSpPr/>
          <p:nvPr/>
        </p:nvGrpSpPr>
        <p:grpSpPr>
          <a:xfrm rot="996599">
            <a:off x="4567942" y="2186574"/>
            <a:ext cx="887300" cy="953679"/>
            <a:chOff x="5455725" y="3107050"/>
            <a:chExt cx="641475" cy="722450"/>
          </a:xfrm>
        </p:grpSpPr>
        <p:sp>
          <p:nvSpPr>
            <p:cNvPr id="969" name="Google Shape;969;p42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&lt;b&gt;Porque la creatividad, el entusiasmo y las ganas de trabajar están en ti.&lt;/b&gt;">
            <a:extLst>
              <a:ext uri="{FF2B5EF4-FFF2-40B4-BE49-F238E27FC236}">
                <a16:creationId xmlns:a16="http://schemas.microsoft.com/office/drawing/2014/main" xmlns="" id="{741FA23E-C3CB-42B7-90DF-2B5F862B8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0" b="7984"/>
          <a:stretch/>
        </p:blipFill>
        <p:spPr bwMode="auto">
          <a:xfrm>
            <a:off x="387539" y="1096524"/>
            <a:ext cx="4122451" cy="34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" grpId="0"/>
      <p:bldP spid="954" grpId="0" animBg="1"/>
      <p:bldP spid="955" grpId="0" animBg="1"/>
      <p:bldP spid="9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C10B56-D79D-424A-87D9-B02F5B62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21" y="1916142"/>
            <a:ext cx="5046162" cy="448200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Pensar bien que temática, género y  destinatario abordarás</a:t>
            </a:r>
            <a:br>
              <a:rPr lang="es-ES" dirty="0"/>
            </a:br>
            <a:r>
              <a:rPr lang="es-ES" dirty="0"/>
              <a:t>Pregúntate ¿Qué quiero escribir?¿Cómo lo voy a redactar? ¿a quién irá dirigido?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908CCD-C4F1-485B-9836-79F449217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8500" y="710174"/>
            <a:ext cx="4892100" cy="720566"/>
          </a:xfrm>
        </p:spPr>
        <p:txBody>
          <a:bodyPr/>
          <a:lstStyle/>
          <a:p>
            <a:r>
              <a:rPr lang="es-ES" dirty="0"/>
              <a:t>Antes de escribir te sugiero: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Picture 2" descr=" ">
            <a:extLst>
              <a:ext uri="{FF2B5EF4-FFF2-40B4-BE49-F238E27FC236}">
                <a16:creationId xmlns:a16="http://schemas.microsoft.com/office/drawing/2014/main" xmlns="" id="{51EFB1C1-8F75-4A74-9DA3-CFDAFBB4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17" y="710174"/>
            <a:ext cx="1458210" cy="1719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B05342C-B467-4DA7-81EF-DDC82FF3E05D}"/>
              </a:ext>
            </a:extLst>
          </p:cNvPr>
          <p:cNvSpPr txBox="1">
            <a:spLocks/>
          </p:cNvSpPr>
          <p:nvPr/>
        </p:nvSpPr>
        <p:spPr>
          <a:xfrm>
            <a:off x="2048919" y="2857645"/>
            <a:ext cx="5046162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Busca mayor información para complementar  tu selección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C947F8F-F5CD-48AE-A4C1-64B2380EC4FF}"/>
              </a:ext>
            </a:extLst>
          </p:cNvPr>
          <p:cNvSpPr txBox="1">
            <a:spLocks/>
          </p:cNvSpPr>
          <p:nvPr/>
        </p:nvSpPr>
        <p:spPr>
          <a:xfrm>
            <a:off x="473094" y="3734029"/>
            <a:ext cx="5046162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  <a:defRPr sz="1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Organiza la información antes de comenzar a escribir.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8503EEC-AC97-4032-A79C-F97922F3E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9749" l="9799" r="89950">
                        <a14:foregroundMark x1="36683" y1="59799" x2="41457" y2="65327"/>
                        <a14:foregroundMark x1="39447" y1="52261" x2="47487" y2="69849"/>
                        <a14:foregroundMark x1="51759" y1="85176" x2="53769" y2="91709"/>
                        <a14:foregroundMark x1="45729" y1="85678" x2="45729" y2="997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699468" y="2736620"/>
            <a:ext cx="2306307" cy="247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3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1805443" y="1160768"/>
            <a:ext cx="6298961" cy="380708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8206476" y="4381906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7977234" y="3572090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2690121" y="452103"/>
            <a:ext cx="4600015" cy="4131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Para esto :</a:t>
            </a:r>
            <a:endParaRPr sz="2800" dirty="0"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799248" y="946563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ESCRIBIMOS: CONSEJOS">
            <a:extLst>
              <a:ext uri="{FF2B5EF4-FFF2-40B4-BE49-F238E27FC236}">
                <a16:creationId xmlns:a16="http://schemas.microsoft.com/office/drawing/2014/main" xmlns="" id="{8A86039E-6F6C-4EC5-90BF-B6FB62E15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3" b="12205"/>
          <a:stretch/>
        </p:blipFill>
        <p:spPr bwMode="auto">
          <a:xfrm>
            <a:off x="3165758" y="1279594"/>
            <a:ext cx="3760787" cy="35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6672411-E7FA-41C2-8F37-5DCDC4605110}"/>
              </a:ext>
            </a:extLst>
          </p:cNvPr>
          <p:cNvSpPr/>
          <p:nvPr/>
        </p:nvSpPr>
        <p:spPr>
          <a:xfrm>
            <a:off x="3068007" y="1226946"/>
            <a:ext cx="3909574" cy="883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567C3F4E-CC65-49D9-AC4A-A3C25D846452}"/>
              </a:ext>
            </a:extLst>
          </p:cNvPr>
          <p:cNvSpPr/>
          <p:nvPr/>
        </p:nvSpPr>
        <p:spPr>
          <a:xfrm>
            <a:off x="3068007" y="2059881"/>
            <a:ext cx="3909574" cy="1012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1548758-B183-44AA-AA3D-6EE9FC9DB957}"/>
              </a:ext>
            </a:extLst>
          </p:cNvPr>
          <p:cNvSpPr/>
          <p:nvPr/>
        </p:nvSpPr>
        <p:spPr>
          <a:xfrm>
            <a:off x="4160152" y="4455792"/>
            <a:ext cx="1971305" cy="219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8B96C244-B6D7-40D7-8320-9E1D9C00105B}"/>
              </a:ext>
            </a:extLst>
          </p:cNvPr>
          <p:cNvSpPr/>
          <p:nvPr/>
        </p:nvSpPr>
        <p:spPr>
          <a:xfrm>
            <a:off x="3016971" y="3072029"/>
            <a:ext cx="3909574" cy="883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1743F9A-DA15-4CBD-BB31-2243C38D9C37}"/>
              </a:ext>
            </a:extLst>
          </p:cNvPr>
          <p:cNvSpPr/>
          <p:nvPr/>
        </p:nvSpPr>
        <p:spPr>
          <a:xfrm>
            <a:off x="5807498" y="4243903"/>
            <a:ext cx="978314" cy="219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4C3F829F-0EAB-43BF-BA5A-1E88B75F1259}"/>
              </a:ext>
            </a:extLst>
          </p:cNvPr>
          <p:cNvSpPr/>
          <p:nvPr/>
        </p:nvSpPr>
        <p:spPr>
          <a:xfrm>
            <a:off x="2965935" y="3962005"/>
            <a:ext cx="3909574" cy="965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BC3CD08F-C7AE-4679-8553-58D67A75E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4" b="99497" l="6030" r="89950">
                        <a14:foregroundMark x1="69095" y1="38693" x2="63568" y2="37688"/>
                        <a14:foregroundMark x1="45980" y1="7286" x2="60050" y2="8040"/>
                        <a14:foregroundMark x1="10804" y1="77136" x2="12814" y2="90955"/>
                        <a14:foregroundMark x1="12814" y1="90955" x2="25126" y2="94221"/>
                        <a14:foregroundMark x1="25126" y1="94221" x2="39196" y2="94221"/>
                        <a14:foregroundMark x1="39196" y1="94221" x2="67839" y2="91457"/>
                        <a14:foregroundMark x1="67839" y1="91457" x2="78141" y2="98995"/>
                        <a14:foregroundMark x1="8291" y1="72362" x2="6281" y2="85176"/>
                        <a14:foregroundMark x1="6281" y1="85176" x2="10050" y2="87940"/>
                        <a14:foregroundMark x1="64070" y1="92965" x2="59548" y2="994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3465" y="774434"/>
            <a:ext cx="3790950" cy="379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9" grpId="0" animBg="1"/>
      <p:bldP spid="360" grpId="0"/>
      <p:bldP spid="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5"/>
          <p:cNvGrpSpPr/>
          <p:nvPr/>
        </p:nvGrpSpPr>
        <p:grpSpPr>
          <a:xfrm>
            <a:off x="2987350" y="455855"/>
            <a:ext cx="1696564" cy="1696564"/>
            <a:chOff x="2987350" y="455855"/>
            <a:chExt cx="1696564" cy="1696564"/>
          </a:xfrm>
        </p:grpSpPr>
        <p:sp>
          <p:nvSpPr>
            <p:cNvPr id="573" name="Google Shape;573;p35"/>
            <p:cNvSpPr/>
            <p:nvPr/>
          </p:nvSpPr>
          <p:spPr>
            <a:xfrm>
              <a:off x="2987350" y="455855"/>
              <a:ext cx="1696564" cy="169656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rgbClr val="023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5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5"/>
          <p:cNvSpPr txBox="1">
            <a:spLocks noGrp="1"/>
          </p:cNvSpPr>
          <p:nvPr>
            <p:ph type="title"/>
          </p:nvPr>
        </p:nvSpPr>
        <p:spPr>
          <a:xfrm>
            <a:off x="750439" y="173838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 recomiendo además tener en cuenta los detalles.</a:t>
            </a:r>
            <a:endParaRPr dirty="0"/>
          </a:p>
        </p:txBody>
      </p:sp>
      <p:grpSp>
        <p:nvGrpSpPr>
          <p:cNvPr id="603" name="Google Shape;603;p35"/>
          <p:cNvGrpSpPr/>
          <p:nvPr/>
        </p:nvGrpSpPr>
        <p:grpSpPr>
          <a:xfrm>
            <a:off x="7316559" y="4205860"/>
            <a:ext cx="1056044" cy="547154"/>
            <a:chOff x="1223650" y="2936500"/>
            <a:chExt cx="625100" cy="323875"/>
          </a:xfrm>
        </p:grpSpPr>
        <p:sp>
          <p:nvSpPr>
            <p:cNvPr id="604" name="Google Shape;604;p35"/>
            <p:cNvSpPr/>
            <p:nvPr/>
          </p:nvSpPr>
          <p:spPr>
            <a:xfrm>
              <a:off x="1404625" y="2944250"/>
              <a:ext cx="256300" cy="291425"/>
            </a:xfrm>
            <a:custGeom>
              <a:avLst/>
              <a:gdLst/>
              <a:ahLst/>
              <a:cxnLst/>
              <a:rect l="l" t="t" r="r" b="b"/>
              <a:pathLst>
                <a:path w="10252" h="11657" extrusionOk="0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248950" y="2967150"/>
              <a:ext cx="206900" cy="261975"/>
            </a:xfrm>
            <a:custGeom>
              <a:avLst/>
              <a:gdLst/>
              <a:ahLst/>
              <a:cxnLst/>
              <a:rect l="l" t="t" r="r" b="b"/>
              <a:pathLst>
                <a:path w="8276" h="10479" extrusionOk="0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638000" y="2982650"/>
              <a:ext cx="190800" cy="233075"/>
            </a:xfrm>
            <a:custGeom>
              <a:avLst/>
              <a:gdLst/>
              <a:ahLst/>
              <a:cxnLst/>
              <a:rect l="l" t="t" r="r" b="b"/>
              <a:pathLst>
                <a:path w="7632" h="9323" extrusionOk="0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467125" y="3022225"/>
              <a:ext cx="108975" cy="139925"/>
            </a:xfrm>
            <a:custGeom>
              <a:avLst/>
              <a:gdLst/>
              <a:ahLst/>
              <a:cxnLst/>
              <a:rect l="l" t="t" r="r" b="b"/>
              <a:pathLst>
                <a:path w="4359" h="5597" extrusionOk="0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504650" y="3055275"/>
              <a:ext cx="36925" cy="44375"/>
            </a:xfrm>
            <a:custGeom>
              <a:avLst/>
              <a:gdLst/>
              <a:ahLst/>
              <a:cxnLst/>
              <a:rect l="l" t="t" r="r" b="b"/>
              <a:pathLst>
                <a:path w="1477" h="1775" extrusionOk="0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1223650" y="2936500"/>
              <a:ext cx="625100" cy="323875"/>
            </a:xfrm>
            <a:custGeom>
              <a:avLst/>
              <a:gdLst/>
              <a:ahLst/>
              <a:cxnLst/>
              <a:rect l="l" t="t" r="r" b="b"/>
              <a:pathLst>
                <a:path w="25004" h="12955" extrusionOk="0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Aprendé a como Describir">
            <a:extLst>
              <a:ext uri="{FF2B5EF4-FFF2-40B4-BE49-F238E27FC236}">
                <a16:creationId xmlns:a16="http://schemas.microsoft.com/office/drawing/2014/main" xmlns="" id="{540BEC1B-CA53-4E7D-BAFB-432866D5B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" y="82717"/>
            <a:ext cx="2828963" cy="52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lases de sol en Bélgica: Viajar para contarlo">
            <a:extLst>
              <a:ext uri="{FF2B5EF4-FFF2-40B4-BE49-F238E27FC236}">
                <a16:creationId xmlns:a16="http://schemas.microsoft.com/office/drawing/2014/main" xmlns="" id="{68B5B569-5941-4623-8BBE-50ED14EF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38" y="82717"/>
            <a:ext cx="2779721" cy="491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ómo Elaborar Buenos Textos Descriptivos | Infografía | Blog de Gesvin">
            <a:extLst>
              <a:ext uri="{FF2B5EF4-FFF2-40B4-BE49-F238E27FC236}">
                <a16:creationId xmlns:a16="http://schemas.microsoft.com/office/drawing/2014/main" xmlns="" id="{F4B68198-9040-48E5-B74D-618CB401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71" y="-147363"/>
            <a:ext cx="3432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" grpId="0" animBg="1"/>
      <p:bldP spid="600" grpId="0" animBg="1"/>
      <p:bldP spid="6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"/>
          <p:cNvSpPr txBox="1">
            <a:spLocks noGrp="1"/>
          </p:cNvSpPr>
          <p:nvPr>
            <p:ph type="title"/>
          </p:nvPr>
        </p:nvSpPr>
        <p:spPr>
          <a:xfrm>
            <a:off x="1484732" y="23332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Al escribir debes tener en consideración el uso de :</a:t>
            </a:r>
            <a:endParaRPr sz="3600" dirty="0"/>
          </a:p>
        </p:txBody>
      </p:sp>
      <p:sp>
        <p:nvSpPr>
          <p:cNvPr id="384" name="Google Shape;384;p30"/>
          <p:cNvSpPr/>
          <p:nvPr/>
        </p:nvSpPr>
        <p:spPr>
          <a:xfrm>
            <a:off x="402933" y="459440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>
            <a:off x="7533511" y="2129240"/>
            <a:ext cx="843483" cy="1025071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CONECTORES DE DISCURSO EN ESPAÑOL – Aprende español con Berceo Salamanca">
            <a:extLst>
              <a:ext uri="{FF2B5EF4-FFF2-40B4-BE49-F238E27FC236}">
                <a16:creationId xmlns:a16="http://schemas.microsoft.com/office/drawing/2014/main" xmlns="" id="{62E845AA-DEA2-4ECD-9156-746B87F53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7"/>
          <a:stretch/>
        </p:blipFill>
        <p:spPr bwMode="auto">
          <a:xfrm>
            <a:off x="2586017" y="65812"/>
            <a:ext cx="4049203" cy="48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ectores textuales">
            <a:extLst>
              <a:ext uri="{FF2B5EF4-FFF2-40B4-BE49-F238E27FC236}">
                <a16:creationId xmlns:a16="http://schemas.microsoft.com/office/drawing/2014/main" xmlns="" id="{49521DAB-89C4-4A85-AB47-A0F8C32E4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b="1"/>
          <a:stretch/>
        </p:blipFill>
        <p:spPr bwMode="auto">
          <a:xfrm>
            <a:off x="2785982" y="18804"/>
            <a:ext cx="3690737" cy="50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18F679F2-4B61-42B4-AF43-BC9DB41DDB95}"/>
              </a:ext>
            </a:extLst>
          </p:cNvPr>
          <p:cNvSpPr/>
          <p:nvPr/>
        </p:nvSpPr>
        <p:spPr>
          <a:xfrm>
            <a:off x="1040417" y="255724"/>
            <a:ext cx="4860311" cy="4102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Tw Cen MT Condensed Extra Bold" panose="020B0803020202020204" pitchFamily="34" charset="0"/>
              </a:rPr>
              <a:t>De esta manera obtendrás una mayor coherencia y cohesión en lo que escribes, será un relato completo y bien redactado. </a:t>
            </a:r>
          </a:p>
        </p:txBody>
      </p:sp>
      <p:pic>
        <p:nvPicPr>
          <p:cNvPr id="8" name="Imagen 7" descr="Imagen que contiene señal&#10;&#10;Descripción generada automáticamente">
            <a:extLst>
              <a:ext uri="{FF2B5EF4-FFF2-40B4-BE49-F238E27FC236}">
                <a16:creationId xmlns:a16="http://schemas.microsoft.com/office/drawing/2014/main" xmlns="" id="{5A9633EA-864A-440E-9EB6-60239B157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9" b="96734" l="3769" r="89950">
                        <a14:foregroundMark x1="26131" y1="26382" x2="31910" y2="38693"/>
                        <a14:foregroundMark x1="31910" y1="38693" x2="34171" y2="23869"/>
                        <a14:foregroundMark x1="34171" y1="23869" x2="17588" y2="20352"/>
                        <a14:foregroundMark x1="17588" y1="20352" x2="16583" y2="34673"/>
                        <a14:foregroundMark x1="16583" y1="34673" x2="30402" y2="41206"/>
                        <a14:foregroundMark x1="30402" y1="41206" x2="41709" y2="34925"/>
                        <a14:foregroundMark x1="41709" y1="34925" x2="43970" y2="20603"/>
                        <a14:foregroundMark x1="43970" y1="20603" x2="37186" y2="9045"/>
                        <a14:foregroundMark x1="37186" y1="9045" x2="22613" y2="8040"/>
                        <a14:foregroundMark x1="22613" y1="8040" x2="10553" y2="12060"/>
                        <a14:foregroundMark x1="10553" y1="12060" x2="5025" y2="25628"/>
                        <a14:foregroundMark x1="5025" y1="25628" x2="7286" y2="39447"/>
                        <a14:foregroundMark x1="7286" y1="39447" x2="13317" y2="46985"/>
                        <a14:foregroundMark x1="68342" y1="59296" x2="70854" y2="60553"/>
                        <a14:foregroundMark x1="15578" y1="22362" x2="30905" y2="38693"/>
                        <a14:foregroundMark x1="6030" y1="32663" x2="3769" y2="27638"/>
                        <a14:foregroundMark x1="26633" y1="5779" x2="26633" y2="5779"/>
                        <a14:foregroundMark x1="34422" y1="73367" x2="57035" y2="89196"/>
                        <a14:foregroundMark x1="63568" y1="80905" x2="59045" y2="94221"/>
                        <a14:foregroundMark x1="59045" y1="94221" x2="70603" y2="83417"/>
                        <a14:foregroundMark x1="70603" y1="83417" x2="82161" y2="88693"/>
                        <a14:foregroundMark x1="82161" y1="88693" x2="85427" y2="967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5003" y="1096826"/>
            <a:ext cx="3790950" cy="3790950"/>
          </a:xfrm>
          <a:prstGeom prst="rect">
            <a:avLst/>
          </a:prstGeom>
        </p:spPr>
      </p:pic>
      <p:sp>
        <p:nvSpPr>
          <p:cNvPr id="383" name="Google Shape;383;p30"/>
          <p:cNvSpPr/>
          <p:nvPr/>
        </p:nvSpPr>
        <p:spPr>
          <a:xfrm rot="2006702">
            <a:off x="906184" y="339715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380" grpId="1"/>
      <p:bldP spid="384" grpId="0" animBg="1"/>
      <p:bldP spid="6" grpId="0" animBg="1"/>
      <p:bldP spid="3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261171" y="1249453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Si tienes inquetudes envíalas a mi correo:</a:t>
            </a:r>
            <a:br>
              <a:rPr lang="en" sz="3600" dirty="0"/>
            </a:br>
            <a:r>
              <a:rPr lang="en" sz="2400" dirty="0"/>
              <a:t>atoloza@sanfernandocollege.cl</a:t>
            </a:r>
            <a:endParaRPr sz="4000" dirty="0"/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2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06226BB-CA7C-4524-AE33-152F2C9AF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6734" l="9799" r="89950">
                        <a14:foregroundMark x1="43719" y1="52010" x2="42462" y2="61558"/>
                        <a14:foregroundMark x1="40201" y1="52010" x2="39698" y2="66332"/>
                        <a14:foregroundMark x1="45980" y1="89447" x2="46985" y2="92714"/>
                        <a14:foregroundMark x1="53769" y1="88945" x2="55528" y2="96734"/>
                        <a14:foregroundMark x1="47739" y1="91709" x2="46985" y2="92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67917" y="1218301"/>
            <a:ext cx="3996128" cy="3996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117</Words>
  <Application>Microsoft Office PowerPoint</Application>
  <PresentationFormat>Presentación en pantalla (16:9)</PresentationFormat>
  <Paragraphs>16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Baloo 2</vt:lpstr>
      <vt:lpstr>Tw Cen MT Condensed Extra Bold</vt:lpstr>
      <vt:lpstr>Bauhaus 93</vt:lpstr>
      <vt:lpstr>Pangolin</vt:lpstr>
      <vt:lpstr>English Vocabulary Workshop by Slidesgo</vt:lpstr>
      <vt:lpstr>¡Vamos a escribir!.</vt:lpstr>
      <vt:lpstr>En esta ocación tu debes lograr:</vt:lpstr>
      <vt:lpstr>Fomentar tu creatividad diariamente.</vt:lpstr>
      <vt:lpstr> Pensar bien que temática, género y  destinatario abordarás Pregúntate ¿Qué quiero escribir?¿Cómo lo voy a redactar? ¿a quién irá dirigido? </vt:lpstr>
      <vt:lpstr>Para esto :</vt:lpstr>
      <vt:lpstr>Te recomiendo además tener en cuenta los detalles.</vt:lpstr>
      <vt:lpstr>Al escribir debes tener en consideración el uso de :</vt:lpstr>
      <vt:lpstr>Si tienes inquetudes envíalas a mi correo: atoloza@sanfernandocollege.cl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Romina</dc:creator>
  <cp:lastModifiedBy>Enlaces</cp:lastModifiedBy>
  <cp:revision>10</cp:revision>
  <dcterms:modified xsi:type="dcterms:W3CDTF">2020-09-07T20:54:58Z</dcterms:modified>
</cp:coreProperties>
</file>