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8" r:id="rId1"/>
  </p:sldMasterIdLst>
  <p:notesMasterIdLst>
    <p:notesMasterId r:id="rId23"/>
  </p:notesMasterIdLst>
  <p:sldIdLst>
    <p:sldId id="256" r:id="rId2"/>
    <p:sldId id="272" r:id="rId3"/>
    <p:sldId id="276" r:id="rId4"/>
    <p:sldId id="281" r:id="rId5"/>
    <p:sldId id="290" r:id="rId6"/>
    <p:sldId id="279" r:id="rId7"/>
    <p:sldId id="280" r:id="rId8"/>
    <p:sldId id="293" r:id="rId9"/>
    <p:sldId id="282" r:id="rId10"/>
    <p:sldId id="283" r:id="rId11"/>
    <p:sldId id="296" r:id="rId12"/>
    <p:sldId id="291" r:id="rId13"/>
    <p:sldId id="294" r:id="rId14"/>
    <p:sldId id="268" r:id="rId15"/>
    <p:sldId id="259" r:id="rId16"/>
    <p:sldId id="284" r:id="rId17"/>
    <p:sldId id="289" r:id="rId18"/>
    <p:sldId id="288" r:id="rId19"/>
    <p:sldId id="287" r:id="rId20"/>
    <p:sldId id="286" r:id="rId21"/>
    <p:sldId id="275" r:id="rId2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1F2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6" autoAdjust="0"/>
    <p:restoredTop sz="94249" autoAdjust="0"/>
  </p:normalViewPr>
  <p:slideViewPr>
    <p:cSldViewPr>
      <p:cViewPr varScale="1">
        <p:scale>
          <a:sx n="70" d="100"/>
          <a:sy n="70" d="100"/>
        </p:scale>
        <p:origin x="168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90D5B9E-0A56-4565-9F5B-A681FE7D3F47}" type="datetimeFigureOut">
              <a:rPr lang="es-CL"/>
              <a:pPr>
                <a:defRPr/>
              </a:pPr>
              <a:t>04-08-2020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L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8A01E7A1-3C0E-4C4A-89FC-2600A8FA2C57}" type="slidenum">
              <a:rPr lang="es-CL" altLang="es-CL"/>
              <a:pPr/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093145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536;g719fef0afa_0_768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Google Shape;537;g719fef0afa_0_768:notes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L" altLang="es-CL" smtClean="0"/>
          </a:p>
        </p:txBody>
      </p:sp>
    </p:spTree>
    <p:extLst>
      <p:ext uri="{BB962C8B-B14F-4D97-AF65-F5344CB8AC3E}">
        <p14:creationId xmlns:p14="http://schemas.microsoft.com/office/powerpoint/2010/main" val="322147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31935-72AE-49C1-B824-3277B2551782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43EFF-616D-4DF5-9524-0814D2FF06B9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233939291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2380F-42C8-434F-AD5C-24AC6ACF0462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B4C7C-B1CA-4218-BEEC-E03B9B61C8CD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5269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s-CL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s-CL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1CCAA-8262-413D-A2B7-21A34FCA8875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9996233-9658-4977-87A3-7C3E352DB9E9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738644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9A25D-FB6B-4C4A-8AB8-E1B3F5F62375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F333E-CB21-42A3-B7D7-FE63049031BC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260197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s-CL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s-CL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BE5E6-6FEC-4E93-AEF6-E3CE080AB279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CFE44DE-8552-43F6-BEFB-D5DACF25859D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343569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AF90F-ACA6-4BE0-8618-E9FC1EE5C2CA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E080717-CC55-4787-B789-7DADD6BD34C6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247821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EBE98-010E-48FC-B2AB-2528CA62E751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06513-59AB-4F63-B79A-688A31051619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107858684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E5B85-8BDE-4274-B004-E73CB72F0B3E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EB048-F639-4AC0-9713-3996B0DB53AD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1890196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2681850" y="1395600"/>
            <a:ext cx="3780300" cy="59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2531850" y="105167"/>
            <a:ext cx="63003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120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B7FD2-A97F-4379-ACBD-CAA695C03813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063B7-BC7D-4DCF-A556-48F4E746BB37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938577637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576C8-3E23-4DEB-8625-FE51B1CA00B3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AE538-0D50-40C9-9B54-71C4446AD8C0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787888696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38593-94B5-4A7A-AB4C-CB60985E4A8E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3FF7A-901A-48FE-B3ED-751F9E794950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4086886898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64985-1EBA-49E0-8639-4730E5CD20DE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DA9A5-FB65-4DC4-AC11-B430DBF02772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908018774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8AF97-E112-4FB3-B8C7-C809B533D4FF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2E5DC-AD41-4606-B60A-3666F1588FB7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546401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3E3AD-7B20-467A-BF58-8ECEE91312B7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E43E6-5259-4F66-ABE4-AFA54784E11C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051171361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8873C-49F0-4EDE-9F2A-F33E8BCFD62E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878B9-F240-47AF-A79A-BFF40B8E359F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2432609679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70C64-F2B8-43DF-BC58-C30D11F8B6F1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E4459-1BAF-4540-90C9-2F9B260287E1}" type="slidenum">
              <a:rPr lang="es-ES" altLang="es-CL"/>
              <a:pPr/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1933678383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 smtClean="0"/>
              <a:t>Haga clic para modificar el estilo de título del patrón</a:t>
            </a:r>
            <a:endParaRPr lang="en-US" altLang="es-CL" smtClean="0"/>
          </a:p>
        </p:txBody>
      </p:sp>
      <p:sp>
        <p:nvSpPr>
          <p:cNvPr id="102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 smtClean="0"/>
              <a:t>Haga clic para modificar los estilos de texto del patrón</a:t>
            </a:r>
          </a:p>
          <a:p>
            <a:pPr lvl="1"/>
            <a:r>
              <a:rPr lang="es-ES" altLang="es-CL" smtClean="0"/>
              <a:t>Segundo nivel</a:t>
            </a:r>
          </a:p>
          <a:p>
            <a:pPr lvl="2"/>
            <a:r>
              <a:rPr lang="es-ES" altLang="es-CL" smtClean="0"/>
              <a:t>Tercer nivel</a:t>
            </a:r>
          </a:p>
          <a:p>
            <a:pPr lvl="3"/>
            <a:r>
              <a:rPr lang="es-ES" altLang="es-CL" smtClean="0"/>
              <a:t>Cuarto nivel</a:t>
            </a:r>
          </a:p>
          <a:p>
            <a:pPr lvl="4"/>
            <a:r>
              <a:rPr lang="es-ES" altLang="es-CL" smtClean="0"/>
              <a:t>Quinto nivel</a:t>
            </a:r>
            <a:endParaRPr lang="en-US" altLang="es-C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AC2FA6-E799-462A-A0B7-41462F9228D3}" type="datetimeFigureOut">
              <a:rPr lang="es-ES"/>
              <a:pPr>
                <a:defRPr/>
              </a:pPr>
              <a:t>04/08/2020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fld id="{EB0D0292-E070-4584-9EB7-43C17C5AD235}" type="slidenum">
              <a:rPr lang="es-ES" altLang="es-CL"/>
              <a:pPr/>
              <a:t>‹Nº›</a:t>
            </a:fld>
            <a:endParaRPr lang="es-ES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7" r:id="rId11"/>
    <p:sldLayoutId id="2147484202" r:id="rId12"/>
    <p:sldLayoutId id="2147484208" r:id="rId13"/>
    <p:sldLayoutId id="2147484203" r:id="rId14"/>
    <p:sldLayoutId id="2147484204" r:id="rId15"/>
    <p:sldLayoutId id="2147484205" r:id="rId16"/>
    <p:sldLayoutId id="2147484209" r:id="rId17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16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11" Type="http://schemas.openxmlformats.org/officeDocument/2006/relationships/image" Target="../media/image39.png"/><Relationship Id="rId5" Type="http://schemas.openxmlformats.org/officeDocument/2006/relationships/audio" Target="../media/audio18.wav"/><Relationship Id="rId10" Type="http://schemas.openxmlformats.org/officeDocument/2006/relationships/image" Target="../media/image38.png"/><Relationship Id="rId4" Type="http://schemas.openxmlformats.org/officeDocument/2006/relationships/audio" Target="../media/audio17.wav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7.wav"/><Relationship Id="rId7" Type="http://schemas.openxmlformats.org/officeDocument/2006/relationships/image" Target="../media/image31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7.wav"/><Relationship Id="rId7" Type="http://schemas.openxmlformats.org/officeDocument/2006/relationships/image" Target="../media/image5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audio" Target="../media/audio20.wav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audio" Target="../media/audio22.wav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audio" Target="../media/audio21.wav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audio" Target="../media/audio23.wav"/><Relationship Id="rId3" Type="http://schemas.openxmlformats.org/officeDocument/2006/relationships/audio" Target="../media/audio7.wav"/><Relationship Id="rId7" Type="http://schemas.openxmlformats.org/officeDocument/2006/relationships/image" Target="../media/image68.pn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69.png"/><Relationship Id="rId10" Type="http://schemas.openxmlformats.org/officeDocument/2006/relationships/oleObject" Target="../embeddings/oleObject4.bin"/><Relationship Id="rId4" Type="http://schemas.openxmlformats.org/officeDocument/2006/relationships/audio" Target="../media/audio8.wav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69.png"/><Relationship Id="rId7" Type="http://schemas.openxmlformats.org/officeDocument/2006/relationships/audio" Target="../media/audio23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71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audio" Target="../media/audio23.wav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audio" Target="../media/audio23.wav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3.wav"/><Relationship Id="rId5" Type="http://schemas.openxmlformats.org/officeDocument/2006/relationships/audio" Target="../media/audio8.wav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69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audio" Target="../media/audio8.wav"/><Relationship Id="rId5" Type="http://schemas.openxmlformats.org/officeDocument/2006/relationships/image" Target="../media/image76.png"/><Relationship Id="rId10" Type="http://schemas.openxmlformats.org/officeDocument/2006/relationships/audio" Target="../media/audio23.wav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8.wav"/><Relationship Id="rId7" Type="http://schemas.openxmlformats.org/officeDocument/2006/relationships/image" Target="../media/image1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2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21.png"/><Relationship Id="rId5" Type="http://schemas.openxmlformats.org/officeDocument/2006/relationships/audio" Target="../media/audio12.wav"/><Relationship Id="rId10" Type="http://schemas.openxmlformats.org/officeDocument/2006/relationships/image" Target="../media/image20.png"/><Relationship Id="rId4" Type="http://schemas.openxmlformats.org/officeDocument/2006/relationships/audio" Target="../media/audio11.wav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7.wav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2"/>
          <p:cNvSpPr>
            <a:spLocks noGrp="1" noChangeArrowheads="1"/>
          </p:cNvSpPr>
          <p:nvPr>
            <p:ph type="ctrTitle"/>
          </p:nvPr>
        </p:nvSpPr>
        <p:spPr>
          <a:xfrm>
            <a:off x="611188" y="404813"/>
            <a:ext cx="7772400" cy="6227762"/>
          </a:xfrm>
        </p:spPr>
        <p:txBody>
          <a:bodyPr rtlCol="0"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UY" altLang="es-CL" sz="45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  <a:t>MATERIAL DE APOYO COMPLEMENTARIO KINDER</a:t>
            </a:r>
            <a:br>
              <a:rPr lang="es-UY" altLang="es-CL" sz="45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</a:br>
            <a:r>
              <a:rPr lang="es-UY" altLang="es-CL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  <a:t/>
            </a:r>
            <a:br>
              <a:rPr lang="es-UY" altLang="es-CL" sz="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</a:br>
            <a:r>
              <a:rPr lang="es-UY" altLang="es-CL" sz="3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  <a:t>Programa Integración Escolar</a:t>
            </a:r>
            <a:br>
              <a:rPr lang="es-UY" altLang="es-CL" sz="3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</a:br>
            <a:r>
              <a:rPr lang="es-UY" altLang="es-CL" sz="3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  <a:t>San Fernando </a:t>
            </a:r>
            <a:r>
              <a:rPr lang="es-UY" altLang="es-CL" sz="30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  <a:t>College</a:t>
            </a:r>
            <a:r>
              <a:rPr lang="es-UY" altLang="es-CL" sz="3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  <a:t>.</a:t>
            </a:r>
            <a:br>
              <a:rPr lang="es-UY" altLang="es-CL" sz="3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</a:br>
            <a:r>
              <a:rPr lang="es-UY" altLang="es-CL" sz="3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  <a:t/>
            </a:r>
            <a:br>
              <a:rPr lang="es-UY" altLang="es-CL" sz="3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</a:br>
            <a:r>
              <a:rPr lang="es-UY" altLang="es-CL" sz="25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  <a:t>Educadora Diferencial: </a:t>
            </a:r>
            <a:br>
              <a:rPr lang="es-UY" altLang="es-CL" sz="25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</a:br>
            <a:r>
              <a:rPr lang="es-UY" altLang="es-CL" sz="25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cs typeface="Aharoni" panose="02010803020104030203" pitchFamily="2" charset="-79"/>
              </a:rPr>
              <a:t>Yovana Galaz Lorca</a:t>
            </a:r>
            <a:r>
              <a:rPr lang="es-CL" altLang="es-CL" sz="3500" dirty="0"/>
              <a:t/>
            </a:r>
            <a:br>
              <a:rPr lang="es-CL" altLang="es-CL" sz="3500" dirty="0"/>
            </a:br>
            <a:endParaRPr lang="es-ES" altLang="es-CL" sz="3500" dirty="0">
              <a:solidFill>
                <a:schemeClr val="tx1"/>
              </a:solidFill>
            </a:endParaRPr>
          </a:p>
        </p:txBody>
      </p:sp>
      <p:sp>
        <p:nvSpPr>
          <p:cNvPr id="3" name="Botón de acción: ir hacia delante o siguiente 2">
            <a:hlinkClick r:id="" action="ppaction://hlinkshowjump?jump=nextslide" highlightClick="1"/>
          </p:cNvPr>
          <p:cNvSpPr/>
          <p:nvPr/>
        </p:nvSpPr>
        <p:spPr>
          <a:xfrm>
            <a:off x="7019925" y="5445125"/>
            <a:ext cx="1727200" cy="1187450"/>
          </a:xfrm>
          <a:prstGeom prst="actionButtonForwardNext">
            <a:avLst/>
          </a:prstGeom>
          <a:solidFill>
            <a:srgbClr val="E87070">
              <a:lumMod val="40000"/>
              <a:lumOff val="60000"/>
            </a:srgbClr>
          </a:solidFill>
          <a:ln w="25400" cap="flat" cmpd="sng" algn="ctr">
            <a:solidFill>
              <a:srgbClr val="E8707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gles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058863"/>
            <a:ext cx="2159000" cy="238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iguan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1498600"/>
            <a:ext cx="327025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isl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4098925"/>
            <a:ext cx="2509838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igl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2138363"/>
            <a:ext cx="21526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ima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4483100"/>
            <a:ext cx="2665413" cy="19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otón de acción: ir hacia delante o siguiente 7">
            <a:hlinkClick r:id="" action="ppaction://hlinkshowjump?jump=nextslide" highlightClick="1"/>
          </p:cNvPr>
          <p:cNvSpPr/>
          <p:nvPr/>
        </p:nvSpPr>
        <p:spPr>
          <a:xfrm>
            <a:off x="7164388" y="5589588"/>
            <a:ext cx="1979612" cy="1268412"/>
          </a:xfrm>
          <a:prstGeom prst="actionButtonForwardNext">
            <a:avLst/>
          </a:prstGeom>
          <a:solidFill>
            <a:srgbClr val="E87070">
              <a:lumMod val="40000"/>
              <a:lumOff val="60000"/>
            </a:srgbClr>
          </a:solidFill>
          <a:ln w="25400" cap="flat" cmpd="sng" algn="ctr">
            <a:solidFill>
              <a:srgbClr val="E8707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368" name="Imagen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90500"/>
            <a:ext cx="76517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bación igles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bación igl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abación igu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bación is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rabación i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Pergamino horizontal"/>
          <p:cNvSpPr/>
          <p:nvPr/>
        </p:nvSpPr>
        <p:spPr>
          <a:xfrm>
            <a:off x="900113" y="139700"/>
            <a:ext cx="7343775" cy="127317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500" b="1" dirty="0"/>
              <a:t>Actividad:  </a:t>
            </a:r>
            <a:r>
              <a:rPr lang="es-CL" sz="2500" dirty="0"/>
              <a:t>Haz un clic en los objetos que comiencen con la vocal </a:t>
            </a:r>
            <a:r>
              <a:rPr lang="es-CL" sz="2500" b="1" dirty="0"/>
              <a:t>I</a:t>
            </a:r>
            <a:r>
              <a:rPr lang="es-CL" sz="2500" dirty="0"/>
              <a:t>.</a:t>
            </a:r>
          </a:p>
        </p:txBody>
      </p:sp>
      <p:pic>
        <p:nvPicPr>
          <p:cNvPr id="5" name="igles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719263"/>
            <a:ext cx="1668463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nill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149725"/>
            <a:ext cx="2281238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rbol" descr="Resultado de imagen para dibujo de arb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956050"/>
            <a:ext cx="1828800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1757363"/>
            <a:ext cx="2547938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espej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654175"/>
            <a:ext cx="153352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sal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3" y="4343400"/>
            <a:ext cx="207327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Botón de acción: ir hacia delante o siguiente 17">
            <a:hlinkClick r:id="" action="ppaction://hlinkshowjump?jump=nextslide" highlightClick="1"/>
          </p:cNvPr>
          <p:cNvSpPr/>
          <p:nvPr/>
        </p:nvSpPr>
        <p:spPr>
          <a:xfrm>
            <a:off x="7524750" y="5675313"/>
            <a:ext cx="1612900" cy="1196975"/>
          </a:xfrm>
          <a:prstGeom prst="actionButtonForwardNext">
            <a:avLst/>
          </a:prstGeom>
          <a:solidFill>
            <a:srgbClr val="E87070">
              <a:lumMod val="40000"/>
              <a:lumOff val="60000"/>
            </a:srgbClr>
          </a:solidFill>
          <a:ln w="25400" cap="flat" cmpd="sng" algn="ctr">
            <a:solidFill>
              <a:srgbClr val="E8707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 altLang="es-CL" smtClean="0"/>
          </a:p>
        </p:txBody>
      </p:sp>
      <p:sp>
        <p:nvSpPr>
          <p:cNvPr id="17411" name="2 Marcador de contenido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L" altLang="es-CL" smtClean="0"/>
          </a:p>
        </p:txBody>
      </p:sp>
      <p:pic>
        <p:nvPicPr>
          <p:cNvPr id="17412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50825" y="176213"/>
            <a:ext cx="8642350" cy="64643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pic>
        <p:nvPicPr>
          <p:cNvPr id="17414" name="Picture 6" descr="Resultado de imagen para dibujo de escoba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33838"/>
            <a:ext cx="44672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5 CuadroTexto"/>
          <p:cNvSpPr txBox="1">
            <a:spLocks noChangeArrowheads="1"/>
          </p:cNvSpPr>
          <p:nvPr/>
        </p:nvSpPr>
        <p:spPr bwMode="auto">
          <a:xfrm>
            <a:off x="468313" y="620713"/>
            <a:ext cx="8135937" cy="430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altLang="es-CL" sz="2200" b="1" dirty="0"/>
              <a:t>Actividad: </a:t>
            </a:r>
            <a:r>
              <a:rPr lang="es-CL" altLang="es-CL" sz="2200" dirty="0"/>
              <a:t>Haz un clic en todas las </a:t>
            </a:r>
            <a:r>
              <a:rPr lang="es-CL" altLang="es-C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CL" altLang="es-CL" sz="2200" dirty="0"/>
              <a:t> que encuentres</a:t>
            </a:r>
          </a:p>
        </p:txBody>
      </p:sp>
      <p:pic>
        <p:nvPicPr>
          <p:cNvPr id="32776" name="E 2" descr="https://cdn5.dibujos.net/dibujos/pintados/201741/e-de-elefante-letras-y-numeros-el-abecedario-111602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7" r="61244" b="8623"/>
          <a:stretch>
            <a:fillRect/>
          </a:stretch>
        </p:blipFill>
        <p:spPr bwMode="auto">
          <a:xfrm>
            <a:off x="2352675" y="2209800"/>
            <a:ext cx="9636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E 1" descr="https://cdn5.dibujos.net/dibujos/pintados/201741/e-de-elefante-letras-y-numeros-el-abecedario-111602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7" r="61244" b="8623"/>
          <a:stretch>
            <a:fillRect/>
          </a:stretch>
        </p:blipFill>
        <p:spPr bwMode="auto">
          <a:xfrm>
            <a:off x="763588" y="1262063"/>
            <a:ext cx="962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E 3" descr="https://cdn5.dibujos.net/dibujos/pintados/201741/e-de-elefante-letras-y-numeros-el-abecedario-111602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7" r="61244" b="8623"/>
          <a:stretch>
            <a:fillRect/>
          </a:stretch>
        </p:blipFill>
        <p:spPr bwMode="auto">
          <a:xfrm>
            <a:off x="6888163" y="1397000"/>
            <a:ext cx="9636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E 4" descr="https://cdn5.dibujos.net/dibujos/pintados/201741/e-de-elefante-letras-y-numeros-el-abecedario-111602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7" r="61244" b="8623"/>
          <a:stretch>
            <a:fillRect/>
          </a:stretch>
        </p:blipFill>
        <p:spPr bwMode="auto">
          <a:xfrm>
            <a:off x="5424488" y="4721225"/>
            <a:ext cx="9636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error 2" descr="Resultado de imagen para dibujo vocal 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7" t="27171" b="11552"/>
          <a:stretch>
            <a:fillRect/>
          </a:stretch>
        </p:blipFill>
        <p:spPr bwMode="auto">
          <a:xfrm>
            <a:off x="4338638" y="1487488"/>
            <a:ext cx="10953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error 6" descr="Resultado de imagen para dibujo vocal 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7" t="27171" b="11552"/>
          <a:stretch>
            <a:fillRect/>
          </a:stretch>
        </p:blipFill>
        <p:spPr bwMode="auto">
          <a:xfrm>
            <a:off x="7369175" y="4035425"/>
            <a:ext cx="11826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error3" descr="Resultado de imagen para dibujo vocal 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7" t="27171" b="11552"/>
          <a:stretch>
            <a:fillRect/>
          </a:stretch>
        </p:blipFill>
        <p:spPr bwMode="auto">
          <a:xfrm>
            <a:off x="3836988" y="3249613"/>
            <a:ext cx="12414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error 1" descr="Resultado de imagen para dibujo vocal 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7" t="27171" b="11552"/>
          <a:stretch>
            <a:fillRect/>
          </a:stretch>
        </p:blipFill>
        <p:spPr bwMode="auto">
          <a:xfrm>
            <a:off x="611188" y="3349625"/>
            <a:ext cx="11826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error 4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34911" r="60612"/>
          <a:stretch>
            <a:fillRect/>
          </a:stretch>
        </p:blipFill>
        <p:spPr bwMode="auto">
          <a:xfrm>
            <a:off x="5908675" y="2757488"/>
            <a:ext cx="9636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error 5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34911" r="60612"/>
          <a:stretch>
            <a:fillRect/>
          </a:stretch>
        </p:blipFill>
        <p:spPr bwMode="auto">
          <a:xfrm>
            <a:off x="3657600" y="5151438"/>
            <a:ext cx="963613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Botón de acción: ir hacia delante o siguiente 17">
            <a:hlinkClick r:id="" action="ppaction://hlinkshowjump?jump=nextslide" highlightClick="1"/>
          </p:cNvPr>
          <p:cNvSpPr/>
          <p:nvPr/>
        </p:nvSpPr>
        <p:spPr>
          <a:xfrm>
            <a:off x="7256463" y="5661025"/>
            <a:ext cx="1584325" cy="1001713"/>
          </a:xfrm>
          <a:prstGeom prst="actionButtonForwardNext">
            <a:avLst/>
          </a:prstGeom>
          <a:solidFill>
            <a:srgbClr val="E87070">
              <a:lumMod val="40000"/>
              <a:lumOff val="60000"/>
            </a:srgbClr>
          </a:solidFill>
          <a:ln w="25400" cap="flat" cmpd="sng" algn="ctr">
            <a:solidFill>
              <a:srgbClr val="E8707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7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7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7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7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7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8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7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7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8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27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8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7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8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7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8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0825" y="1266825"/>
            <a:ext cx="8569325" cy="4494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endParaRPr lang="es-CL" sz="2200" kern="0" dirty="0">
              <a:solidFill>
                <a:srgbClr val="00B050"/>
              </a:solidFill>
              <a:latin typeface="Kristen ITC" panose="03050502040202030202" pitchFamily="66" charset="0"/>
              <a:cs typeface="Arial"/>
              <a:sym typeface="Arial"/>
            </a:endParaRPr>
          </a:p>
          <a:p>
            <a:pPr marL="4572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endParaRPr lang="es-CL" sz="2200" kern="0" dirty="0">
              <a:solidFill>
                <a:srgbClr val="00B050"/>
              </a:solidFill>
              <a:latin typeface="Kristen ITC" panose="03050502040202030202" pitchFamily="66" charset="0"/>
              <a:cs typeface="Arial"/>
              <a:sym typeface="Arial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s-CL" sz="2200" kern="0" dirty="0">
                <a:solidFill>
                  <a:srgbClr val="00B050"/>
                </a:solidFill>
                <a:latin typeface="Kristen ITC" panose="03050502040202030202" pitchFamily="66" charset="0"/>
                <a:cs typeface="Arial"/>
                <a:sym typeface="Arial"/>
              </a:rPr>
              <a:t>Haz clic en la vocal, luego aparecerán dos imágenes,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2200" kern="0" dirty="0">
              <a:solidFill>
                <a:srgbClr val="00B050"/>
              </a:solidFill>
              <a:latin typeface="Kristen ITC" panose="03050502040202030202" pitchFamily="66" charset="0"/>
              <a:cs typeface="Arial"/>
              <a:sym typeface="Arial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s-CL" sz="2200" kern="0" dirty="0">
                <a:solidFill>
                  <a:srgbClr val="00B050"/>
                </a:solidFill>
                <a:latin typeface="Kristen ITC" panose="03050502040202030202" pitchFamily="66" charset="0"/>
                <a:cs typeface="Arial"/>
                <a:sym typeface="Arial"/>
              </a:rPr>
              <a:t>Debes identificar la imagen que comienza con la vocal indicada (haz clic),</a:t>
            </a:r>
          </a:p>
          <a:p>
            <a:pPr marL="4572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endParaRPr lang="es-CL" sz="2200" kern="0" dirty="0">
              <a:solidFill>
                <a:srgbClr val="00B050"/>
              </a:solidFill>
              <a:latin typeface="Kristen ITC" panose="03050502040202030202" pitchFamily="66" charset="0"/>
              <a:cs typeface="Arial"/>
              <a:sym typeface="Arial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s-CL" sz="2200" kern="0" dirty="0">
                <a:solidFill>
                  <a:srgbClr val="00B050"/>
                </a:solidFill>
                <a:latin typeface="Kristen ITC" panose="03050502040202030202" pitchFamily="66" charset="0"/>
                <a:cs typeface="Arial"/>
                <a:sym typeface="Arial"/>
              </a:rPr>
              <a:t>Cada vez que presiones la imagen correcta, aparecerán nuevas imágenes en las que debes continuar buscando la imagen que comienza con la vocal indicada,</a:t>
            </a:r>
          </a:p>
          <a:p>
            <a:pPr marL="4572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endParaRPr lang="es-CL" sz="2200" kern="0" dirty="0">
              <a:solidFill>
                <a:srgbClr val="00B050"/>
              </a:solidFill>
              <a:latin typeface="Kristen ITC" panose="03050502040202030202" pitchFamily="66" charset="0"/>
              <a:cs typeface="Arial"/>
              <a:sym typeface="Arial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s-CL" sz="2200" kern="0" dirty="0">
                <a:solidFill>
                  <a:srgbClr val="00B050"/>
                </a:solidFill>
                <a:latin typeface="Kristen ITC" panose="03050502040202030202" pitchFamily="66" charset="0"/>
                <a:cs typeface="Arial"/>
                <a:sym typeface="Arial"/>
              </a:rPr>
              <a:t>Finalmente, llegaras a la meta y ayudaras al personaje a alcanzar la meta.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84213" y="476250"/>
            <a:ext cx="78486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143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30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Instrucciones para el siguiente juego.</a:t>
            </a:r>
          </a:p>
        </p:txBody>
      </p:sp>
      <p:sp>
        <p:nvSpPr>
          <p:cNvPr id="4" name="Botón de acción: ir hacia delante o siguiente 3">
            <a:hlinkClick r:id="" action="ppaction://hlinkshowjump?jump=nextslide" highlightClick="1"/>
          </p:cNvPr>
          <p:cNvSpPr/>
          <p:nvPr/>
        </p:nvSpPr>
        <p:spPr>
          <a:xfrm>
            <a:off x="7383463" y="5457825"/>
            <a:ext cx="1438275" cy="1079500"/>
          </a:xfrm>
          <a:prstGeom prst="actionButtonForwardNext">
            <a:avLst/>
          </a:prstGeom>
          <a:solidFill>
            <a:srgbClr val="E87070">
              <a:lumMod val="40000"/>
              <a:lumOff val="60000"/>
            </a:srgbClr>
          </a:solidFill>
          <a:ln w="25400" cap="flat" cmpd="sng" algn="ctr">
            <a:solidFill>
              <a:srgbClr val="E8707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540;p45"/>
          <p:cNvSpPr>
            <a:spLocks noGrp="1" noChangeArrowheads="1"/>
          </p:cNvSpPr>
          <p:nvPr>
            <p:ph type="title"/>
          </p:nvPr>
        </p:nvSpPr>
        <p:spPr>
          <a:xfrm>
            <a:off x="4140200" y="541338"/>
            <a:ext cx="2614613" cy="571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Londrina Solid"/>
              <a:buNone/>
            </a:pPr>
            <a:r>
              <a:rPr lang="es-CL" altLang="es-CL" sz="2800" smtClean="0">
                <a:latin typeface="Londrina Solid"/>
                <a:ea typeface="Londrina Solid"/>
                <a:cs typeface="Londrina Solid"/>
                <a:sym typeface="Londrina Solid"/>
              </a:rPr>
              <a:t>ENCADENADOS</a:t>
            </a:r>
          </a:p>
        </p:txBody>
      </p:sp>
      <p:cxnSp>
        <p:nvCxnSpPr>
          <p:cNvPr id="19459" name="Google Shape;554;p45"/>
          <p:cNvCxnSpPr>
            <a:cxnSpLocks noChangeShapeType="1"/>
          </p:cNvCxnSpPr>
          <p:nvPr/>
        </p:nvCxnSpPr>
        <p:spPr bwMode="auto">
          <a:xfrm>
            <a:off x="8172450" y="3578225"/>
            <a:ext cx="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Botón de acción: ir hacia delante o siguiente 43">
            <a:hlinkClick r:id="" action="ppaction://hlinkshowjump?jump=nextslide" highlightClick="1"/>
          </p:cNvPr>
          <p:cNvSpPr/>
          <p:nvPr/>
        </p:nvSpPr>
        <p:spPr>
          <a:xfrm>
            <a:off x="7092950" y="5811838"/>
            <a:ext cx="2051050" cy="1031875"/>
          </a:xfrm>
          <a:prstGeom prst="actionButtonForwardNex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b="1" kern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sym typeface="Arial"/>
            </a:endParaRPr>
          </a:p>
        </p:txBody>
      </p:sp>
      <p:sp>
        <p:nvSpPr>
          <p:cNvPr id="116" name="Rectángulo: esquinas redondeadas 115"/>
          <p:cNvSpPr/>
          <p:nvPr/>
        </p:nvSpPr>
        <p:spPr>
          <a:xfrm>
            <a:off x="1339850" y="1703388"/>
            <a:ext cx="1009650" cy="1155700"/>
          </a:xfrm>
          <a:prstGeom prst="roundRect">
            <a:avLst/>
          </a:prstGeom>
          <a:solidFill>
            <a:srgbClr val="B9F9F6"/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17" name="Rectángulo: esquinas redondeadas 116"/>
          <p:cNvSpPr/>
          <p:nvPr/>
        </p:nvSpPr>
        <p:spPr>
          <a:xfrm>
            <a:off x="2330450" y="1697038"/>
            <a:ext cx="1011238" cy="1155700"/>
          </a:xfrm>
          <a:prstGeom prst="roundRect">
            <a:avLst/>
          </a:prstGeom>
          <a:solidFill>
            <a:srgbClr val="FFD88B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18" name="Rectángulo: esquinas redondeadas 117"/>
          <p:cNvSpPr/>
          <p:nvPr/>
        </p:nvSpPr>
        <p:spPr>
          <a:xfrm>
            <a:off x="3316288" y="1706563"/>
            <a:ext cx="1011237" cy="1155700"/>
          </a:xfrm>
          <a:prstGeom prst="roundRect">
            <a:avLst/>
          </a:prstGeom>
          <a:solidFill>
            <a:srgbClr val="B9F9F6"/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19" name="Rectángulo: esquinas redondeadas 118"/>
          <p:cNvSpPr/>
          <p:nvPr/>
        </p:nvSpPr>
        <p:spPr>
          <a:xfrm>
            <a:off x="4324350" y="1697038"/>
            <a:ext cx="1009650" cy="1155700"/>
          </a:xfrm>
          <a:prstGeom prst="roundRect">
            <a:avLst/>
          </a:prstGeom>
          <a:solidFill>
            <a:srgbClr val="FFD88B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20" name="Rectángulo: esquinas redondeadas 119"/>
          <p:cNvSpPr/>
          <p:nvPr/>
        </p:nvSpPr>
        <p:spPr>
          <a:xfrm>
            <a:off x="5321300" y="1674813"/>
            <a:ext cx="1011238" cy="1157287"/>
          </a:xfrm>
          <a:prstGeom prst="roundRect">
            <a:avLst/>
          </a:prstGeom>
          <a:solidFill>
            <a:srgbClr val="B9F9F6"/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21" name="Rectángulo: esquinas redondeadas 120"/>
          <p:cNvSpPr/>
          <p:nvPr/>
        </p:nvSpPr>
        <p:spPr>
          <a:xfrm>
            <a:off x="6327775" y="1697038"/>
            <a:ext cx="1011238" cy="1155700"/>
          </a:xfrm>
          <a:prstGeom prst="roundRect">
            <a:avLst/>
          </a:prstGeom>
          <a:solidFill>
            <a:srgbClr val="FFD88B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22" name="Rectángulo: esquinas redondeadas 121"/>
          <p:cNvSpPr/>
          <p:nvPr/>
        </p:nvSpPr>
        <p:spPr>
          <a:xfrm>
            <a:off x="1343025" y="2832100"/>
            <a:ext cx="1011238" cy="1155700"/>
          </a:xfrm>
          <a:prstGeom prst="roundRect">
            <a:avLst/>
          </a:prstGeom>
          <a:solidFill>
            <a:srgbClr val="FFD88B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23" name="Rectángulo: esquinas redondeadas 122"/>
          <p:cNvSpPr/>
          <p:nvPr/>
        </p:nvSpPr>
        <p:spPr>
          <a:xfrm>
            <a:off x="3338513" y="2822575"/>
            <a:ext cx="1011237" cy="1155700"/>
          </a:xfrm>
          <a:prstGeom prst="roundRect">
            <a:avLst/>
          </a:prstGeom>
          <a:solidFill>
            <a:srgbClr val="FFD88B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24" name="Rectángulo: esquinas redondeadas 123"/>
          <p:cNvSpPr/>
          <p:nvPr/>
        </p:nvSpPr>
        <p:spPr>
          <a:xfrm>
            <a:off x="5316538" y="2822575"/>
            <a:ext cx="1011237" cy="1155700"/>
          </a:xfrm>
          <a:prstGeom prst="roundRect">
            <a:avLst/>
          </a:prstGeom>
          <a:solidFill>
            <a:srgbClr val="FFD88B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25" name="Rectángulo: esquinas redondeadas 124"/>
          <p:cNvSpPr/>
          <p:nvPr/>
        </p:nvSpPr>
        <p:spPr>
          <a:xfrm>
            <a:off x="6316663" y="2822575"/>
            <a:ext cx="1011237" cy="1155700"/>
          </a:xfrm>
          <a:prstGeom prst="roundRect">
            <a:avLst/>
          </a:prstGeom>
          <a:solidFill>
            <a:srgbClr val="B9F9F6"/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26" name="Rectángulo: esquinas redondeadas 125"/>
          <p:cNvSpPr/>
          <p:nvPr/>
        </p:nvSpPr>
        <p:spPr>
          <a:xfrm>
            <a:off x="4340225" y="2822575"/>
            <a:ext cx="1009650" cy="1155700"/>
          </a:xfrm>
          <a:prstGeom prst="roundRect">
            <a:avLst/>
          </a:prstGeom>
          <a:solidFill>
            <a:srgbClr val="B9F9F6"/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27" name="Rectángulo: esquinas redondeadas 126"/>
          <p:cNvSpPr/>
          <p:nvPr/>
        </p:nvSpPr>
        <p:spPr>
          <a:xfrm>
            <a:off x="2352675" y="2822575"/>
            <a:ext cx="1011238" cy="1155700"/>
          </a:xfrm>
          <a:prstGeom prst="roundRect">
            <a:avLst/>
          </a:prstGeom>
          <a:solidFill>
            <a:srgbClr val="B9F9F6"/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28" name="Rectángulo: esquinas redondeadas 127"/>
          <p:cNvSpPr/>
          <p:nvPr/>
        </p:nvSpPr>
        <p:spPr>
          <a:xfrm>
            <a:off x="1322388" y="3967163"/>
            <a:ext cx="1011237" cy="1155700"/>
          </a:xfrm>
          <a:prstGeom prst="roundRect">
            <a:avLst/>
          </a:prstGeom>
          <a:solidFill>
            <a:srgbClr val="B9F9F6"/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29" name="Rectángulo: esquinas redondeadas 128"/>
          <p:cNvSpPr/>
          <p:nvPr/>
        </p:nvSpPr>
        <p:spPr>
          <a:xfrm>
            <a:off x="3325813" y="3967163"/>
            <a:ext cx="1009650" cy="1155700"/>
          </a:xfrm>
          <a:prstGeom prst="roundRect">
            <a:avLst/>
          </a:prstGeom>
          <a:solidFill>
            <a:srgbClr val="B9F9F6"/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30" name="Rectángulo: esquinas redondeadas 129"/>
          <p:cNvSpPr/>
          <p:nvPr/>
        </p:nvSpPr>
        <p:spPr>
          <a:xfrm>
            <a:off x="5322888" y="3967163"/>
            <a:ext cx="1009650" cy="1155700"/>
          </a:xfrm>
          <a:prstGeom prst="roundRect">
            <a:avLst/>
          </a:prstGeom>
          <a:solidFill>
            <a:srgbClr val="B9F9F6"/>
          </a:solidFill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31" name="Rectángulo: esquinas redondeadas 130"/>
          <p:cNvSpPr/>
          <p:nvPr/>
        </p:nvSpPr>
        <p:spPr>
          <a:xfrm>
            <a:off x="2327275" y="3967163"/>
            <a:ext cx="1011238" cy="1155700"/>
          </a:xfrm>
          <a:prstGeom prst="roundRect">
            <a:avLst/>
          </a:prstGeom>
          <a:solidFill>
            <a:srgbClr val="FFD88B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sp>
        <p:nvSpPr>
          <p:cNvPr id="132" name="Rectángulo: esquinas redondeadas 131"/>
          <p:cNvSpPr/>
          <p:nvPr/>
        </p:nvSpPr>
        <p:spPr>
          <a:xfrm>
            <a:off x="4311650" y="3967163"/>
            <a:ext cx="1009650" cy="1155700"/>
          </a:xfrm>
          <a:prstGeom prst="roundRect">
            <a:avLst/>
          </a:prstGeom>
          <a:solidFill>
            <a:srgbClr val="FFD88B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sz="1350" kern="0" dirty="0">
              <a:solidFill>
                <a:prstClr val="black"/>
              </a:solidFill>
              <a:latin typeface="Cambria"/>
              <a:cs typeface="Arial"/>
              <a:sym typeface="Arial"/>
            </a:endParaRPr>
          </a:p>
        </p:txBody>
      </p:sp>
      <p:pic>
        <p:nvPicPr>
          <p:cNvPr id="133" name="Picture 4" descr="Resultado de imagen de arbol dibuj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1811338"/>
            <a:ext cx="8937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8" descr="Resultado de imagen de auto dibuj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2828925"/>
            <a:ext cx="9683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12" descr="Resultado de imagen de arcoiris dibuj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3003550"/>
            <a:ext cx="9112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16" descr="Resultado de imagen de anillo dibuj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995613"/>
            <a:ext cx="116046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8" descr="Resultado de imagen de ardilla dibuj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3948113"/>
            <a:ext cx="822325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30" descr="Resultado de imagen de abeja dibuj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2905125"/>
            <a:ext cx="893763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32" descr="Resultado de imagen de escalera dibuj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1697038"/>
            <a:ext cx="13684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34" descr="Resultado de imagen de estrella dibuj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4022725"/>
            <a:ext cx="10128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52" descr="Resultado de imagen de oso dibujo color infanti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4033838"/>
            <a:ext cx="7826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54" descr="Resultado de imagen de uva dibujo colo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4073525"/>
            <a:ext cx="63976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64" descr="Resultado de imagen de oruga ddibujo color infanti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2881313"/>
            <a:ext cx="788988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" name="CuadroTexto 179"/>
          <p:cNvSpPr txBox="1"/>
          <p:nvPr/>
        </p:nvSpPr>
        <p:spPr>
          <a:xfrm>
            <a:off x="1479550" y="1773238"/>
            <a:ext cx="50323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CL" sz="6000" b="1" kern="0" dirty="0">
                <a:solidFill>
                  <a:srgbClr val="FFC775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</a:p>
        </p:txBody>
      </p:sp>
      <p:pic>
        <p:nvPicPr>
          <p:cNvPr id="181" name="Picture 46" descr="Resultado de imagen de iisla dibuj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2905125"/>
            <a:ext cx="954088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Picture 56" descr="Resultado de imagen de unicornio dibujo color infantil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746250"/>
            <a:ext cx="128746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" name="Imagen 18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1820863"/>
            <a:ext cx="906462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" name="Flecha: a la derecha 183"/>
          <p:cNvSpPr/>
          <p:nvPr/>
        </p:nvSpPr>
        <p:spPr>
          <a:xfrm>
            <a:off x="6381750" y="4197350"/>
            <a:ext cx="806450" cy="506413"/>
          </a:xfrm>
          <a:prstGeom prst="rightArrow">
            <a:avLst/>
          </a:prstGeom>
          <a:solidFill>
            <a:srgbClr val="BAFCAA"/>
          </a:solidFill>
          <a:ln w="12700" cap="flat" cmpd="sng" algn="ctr">
            <a:solidFill>
              <a:srgbClr val="85FF85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3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META</a:t>
            </a:r>
          </a:p>
        </p:txBody>
      </p:sp>
      <p:sp>
        <p:nvSpPr>
          <p:cNvPr id="185" name="Flecha: a la derecha 184"/>
          <p:cNvSpPr/>
          <p:nvPr/>
        </p:nvSpPr>
        <p:spPr>
          <a:xfrm>
            <a:off x="317500" y="1951038"/>
            <a:ext cx="976313" cy="495300"/>
          </a:xfrm>
          <a:prstGeom prst="rightArrow">
            <a:avLst/>
          </a:prstGeom>
          <a:solidFill>
            <a:srgbClr val="BAFCAA"/>
          </a:solidFill>
          <a:ln>
            <a:solidFill>
              <a:srgbClr val="85FF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CL" sz="13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INICIO</a:t>
            </a:r>
          </a:p>
        </p:txBody>
      </p:sp>
      <p:pic>
        <p:nvPicPr>
          <p:cNvPr id="186" name="Picture 2" descr="Resultado de imagen de EASTER EGGS IMAGE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0" y="4425950"/>
            <a:ext cx="26320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6" name="Imagen 18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2500313"/>
            <a:ext cx="1943101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1.85185E-6 L 3.88889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4.07407E-6 L 3.88889E-6 -0.07223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 nodeType="clickPar">
                      <p:stCondLst>
                        <p:cond delay="0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 nodeType="clickPar">
                      <p:stCondLst>
                        <p:cond delay="0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8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83" name="Object 2"/>
          <p:cNvGraphicFramePr>
            <a:graphicFrameLocks noChangeAspect="1"/>
          </p:cNvGraphicFramePr>
          <p:nvPr/>
        </p:nvGraphicFramePr>
        <p:xfrm>
          <a:off x="1611313" y="1238250"/>
          <a:ext cx="1217612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Imagen de mapa de bits" r:id="rId6" imgW="1828571" imgH="2495238" progId="Paint.Picture">
                  <p:embed/>
                </p:oleObj>
              </mc:Choice>
              <mc:Fallback>
                <p:oleObj name="Imagen de mapa de bits" r:id="rId6" imgW="1828571" imgH="2495238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13" y="1238250"/>
                        <a:ext cx="1217612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3"/>
          <p:cNvGraphicFramePr>
            <a:graphicFrameLocks noChangeAspect="1"/>
          </p:cNvGraphicFramePr>
          <p:nvPr/>
        </p:nvGraphicFramePr>
        <p:xfrm>
          <a:off x="684213" y="3022600"/>
          <a:ext cx="121602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Imagen de mapa de bits" r:id="rId8" imgW="1828571" imgH="2495238" progId="Paint.Picture">
                  <p:embed/>
                </p:oleObj>
              </mc:Choice>
              <mc:Fallback>
                <p:oleObj name="Imagen de mapa de bits" r:id="rId8" imgW="1828571" imgH="249523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022600"/>
                        <a:ext cx="121602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4313238" y="3506788"/>
          <a:ext cx="1217612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4" name="Imagen de mapa de bits" r:id="rId9" imgW="1828571" imgH="2495238" progId="PBrush">
                  <p:embed/>
                </p:oleObj>
              </mc:Choice>
              <mc:Fallback>
                <p:oleObj name="Imagen de mapa de bits" r:id="rId9" imgW="1828571" imgH="2495238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238" y="3506788"/>
                        <a:ext cx="1217612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2843213" y="3022600"/>
          <a:ext cx="1217612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Imagen de mapa de bits" r:id="rId10" imgW="1828571" imgH="2495238" progId="Paint.Picture">
                  <p:embed/>
                </p:oleObj>
              </mc:Choice>
              <mc:Fallback>
                <p:oleObj name="Imagen de mapa de bits" r:id="rId10" imgW="1828571" imgH="2495238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3022600"/>
                        <a:ext cx="1217612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7"/>
          <p:cNvGraphicFramePr>
            <a:graphicFrameLocks noChangeAspect="1"/>
          </p:cNvGraphicFramePr>
          <p:nvPr/>
        </p:nvGraphicFramePr>
        <p:xfrm>
          <a:off x="1763713" y="4267200"/>
          <a:ext cx="1216025" cy="167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Imagen de mapa de bits" r:id="rId11" imgW="1828571" imgH="2495238" progId="Paint.Picture">
                  <p:embed/>
                </p:oleObj>
              </mc:Choice>
              <mc:Fallback>
                <p:oleObj name="Imagen de mapa de bits" r:id="rId11" imgW="1828571" imgH="2495238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4267200"/>
                        <a:ext cx="1216025" cy="167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2 Objeto"/>
          <p:cNvGraphicFramePr>
            <a:graphicFrameLocks noChangeAspect="1"/>
          </p:cNvGraphicFramePr>
          <p:nvPr/>
        </p:nvGraphicFramePr>
        <p:xfrm>
          <a:off x="3635375" y="1052513"/>
          <a:ext cx="1219200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Imagen de mapa de bits" r:id="rId12" imgW="1828571" imgH="2495238" progId="PBrush">
                  <p:embed/>
                </p:oleObj>
              </mc:Choice>
              <mc:Fallback>
                <p:oleObj name="Imagen de mapa de bits" r:id="rId12" imgW="1828571" imgH="2495238" progId="PBrush">
                  <p:embed/>
                  <p:pic>
                    <p:nvPicPr>
                      <p:cNvPr id="0" name="2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1052513"/>
                        <a:ext cx="1219200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6 correcto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6156325" y="1268413"/>
            <a:ext cx="2232025" cy="208438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16" name="7 error">
            <a:hlinkClick r:id="" action="ppaction://noaction">
              <a:snd r:embed="rId13" name="bomb.wav"/>
            </a:hlinkClick>
          </p:cNvPr>
          <p:cNvSpPr/>
          <p:nvPr/>
        </p:nvSpPr>
        <p:spPr>
          <a:xfrm>
            <a:off x="6156325" y="3860800"/>
            <a:ext cx="2232025" cy="208438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7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pic>
        <p:nvPicPr>
          <p:cNvPr id="20491" name="Imagen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8" y="5781675"/>
            <a:ext cx="8229601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7" name="Object 5"/>
          <p:cNvGraphicFramePr>
            <a:graphicFrameLocks noChangeAspect="1"/>
          </p:cNvGraphicFramePr>
          <p:nvPr/>
        </p:nvGraphicFramePr>
        <p:xfrm>
          <a:off x="3100388" y="1384300"/>
          <a:ext cx="1736725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Imagen de mapa de bits" r:id="rId4" imgW="5020376" imgH="7144747" progId="PBrush">
                  <p:embed/>
                </p:oleObj>
              </mc:Choice>
              <mc:Fallback>
                <p:oleObj name="Imagen de mapa de bits" r:id="rId4" imgW="5020376" imgH="7144747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0388" y="1384300"/>
                        <a:ext cx="1736725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6"/>
          <p:cNvGraphicFramePr>
            <a:graphicFrameLocks noChangeAspect="1"/>
          </p:cNvGraphicFramePr>
          <p:nvPr/>
        </p:nvGraphicFramePr>
        <p:xfrm>
          <a:off x="1042988" y="2852738"/>
          <a:ext cx="1738312" cy="247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Imagen de mapa de bits" r:id="rId6" imgW="5020376" imgH="7144747" progId="PBrush">
                  <p:embed/>
                </p:oleObj>
              </mc:Choice>
              <mc:Fallback>
                <p:oleObj name="Imagen de mapa de bits" r:id="rId6" imgW="5020376" imgH="7144747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2852738"/>
                        <a:ext cx="1738312" cy="2478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13 Elipse">
            <a:hlinkClick r:id="" action="ppaction://noaction">
              <a:snd r:embed="rId7" name="bomb.wav"/>
            </a:hlinkClick>
          </p:cNvPr>
          <p:cNvSpPr/>
          <p:nvPr/>
        </p:nvSpPr>
        <p:spPr>
          <a:xfrm>
            <a:off x="6156325" y="1268413"/>
            <a:ext cx="2232025" cy="2084387"/>
          </a:xfrm>
          <a:prstGeom prst="ellipse">
            <a:avLst/>
          </a:prstGeom>
          <a:ln>
            <a:solidFill>
              <a:srgbClr val="D8DC3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8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18" name="17 Elipse">
            <a:hlinkClick r:id="" action="ppaction://hlinkshowjump?jump=nextslide">
              <a:snd r:embed="rId8" name="applause.wav"/>
            </a:hlinkClick>
          </p:cNvPr>
          <p:cNvSpPr/>
          <p:nvPr/>
        </p:nvSpPr>
        <p:spPr>
          <a:xfrm>
            <a:off x="6156325" y="3632200"/>
            <a:ext cx="2232025" cy="2082800"/>
          </a:xfrm>
          <a:prstGeom prst="ellipse">
            <a:avLst/>
          </a:prstGeom>
          <a:ln>
            <a:solidFill>
              <a:srgbClr val="D8DC3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8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prstClr val="black"/>
              </a:solidFill>
            </a:endParaRPr>
          </a:p>
        </p:txBody>
      </p:sp>
      <p:pic>
        <p:nvPicPr>
          <p:cNvPr id="21511" name="Imagen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05475"/>
            <a:ext cx="72009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 altLang="es-CL" smtClean="0"/>
          </a:p>
        </p:txBody>
      </p:sp>
      <p:sp>
        <p:nvSpPr>
          <p:cNvPr id="22531" name="2 Marcador de contenido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L" altLang="es-CL" smtClean="0"/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159861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2135188"/>
            <a:ext cx="17716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3933825"/>
            <a:ext cx="17716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lipse">
            <a:hlinkClick r:id="" action="ppaction://hlinkshowjump?jump=nextslide">
              <a:snd r:embed="rId4" name="applause.wav"/>
            </a:hlinkClick>
          </p:cNvPr>
          <p:cNvSpPr/>
          <p:nvPr/>
        </p:nvSpPr>
        <p:spPr>
          <a:xfrm>
            <a:off x="5724525" y="1268413"/>
            <a:ext cx="1584325" cy="1584325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500" dirty="0">
                <a:latin typeface="Arial Rounded MT Bold" panose="020F0704030504030204" pitchFamily="34" charset="0"/>
              </a:rPr>
              <a:t>3</a:t>
            </a:r>
          </a:p>
        </p:txBody>
      </p:sp>
      <p:sp>
        <p:nvSpPr>
          <p:cNvPr id="9" name="8 Elipse">
            <a:hlinkClick r:id="" action="ppaction://noaction">
              <a:snd r:embed="rId5" name="bomb.wav"/>
            </a:hlinkClick>
          </p:cNvPr>
          <p:cNvSpPr/>
          <p:nvPr/>
        </p:nvSpPr>
        <p:spPr>
          <a:xfrm>
            <a:off x="6781800" y="2997200"/>
            <a:ext cx="1584325" cy="1584325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500" dirty="0">
                <a:latin typeface="Arial Rounded MT Bold" panose="020F0704030504030204" pitchFamily="34" charset="0"/>
              </a:rPr>
              <a:t>4</a:t>
            </a:r>
          </a:p>
        </p:txBody>
      </p:sp>
      <p:sp>
        <p:nvSpPr>
          <p:cNvPr id="10" name="9 Elipse">
            <a:hlinkClick r:id="" action="ppaction://noaction">
              <a:snd r:embed="rId5" name="bomb.wav"/>
            </a:hlinkClick>
          </p:cNvPr>
          <p:cNvSpPr/>
          <p:nvPr/>
        </p:nvSpPr>
        <p:spPr>
          <a:xfrm>
            <a:off x="4948238" y="3697288"/>
            <a:ext cx="1584325" cy="1584325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500" dirty="0">
                <a:latin typeface="Arial Rounded MT Bold" panose="020F0704030504030204" pitchFamily="34" charset="0"/>
              </a:rPr>
              <a:t>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pic>
        <p:nvPicPr>
          <p:cNvPr id="22539" name="Imagen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589588"/>
            <a:ext cx="727392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 altLang="es-CL" smtClean="0"/>
          </a:p>
        </p:txBody>
      </p:sp>
      <p:sp>
        <p:nvSpPr>
          <p:cNvPr id="23555" name="2 Marcador de contenido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L" altLang="es-CL" smtClean="0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" descr="F:\libro\imgenes\conejo 3.jpg">
            <a:hlinkClick r:id="" action="ppaction://hlinkshowjump?jump=nextslide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r="18156"/>
          <a:stretch>
            <a:fillRect/>
          </a:stretch>
        </p:blipFill>
        <p:spPr bwMode="auto">
          <a:xfrm>
            <a:off x="971550" y="1438275"/>
            <a:ext cx="121602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" descr="F:\libro\imgenes\conejo 3.jpg">
            <a:hlinkClick r:id="" action="ppaction://hlinkshowjump?jump=nextslide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r="18156"/>
          <a:stretch>
            <a:fillRect/>
          </a:stretch>
        </p:blipFill>
        <p:spPr bwMode="auto">
          <a:xfrm>
            <a:off x="2436813" y="1268413"/>
            <a:ext cx="1216025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" descr="F:\libro\imgenes\conejo 3.jpg">
            <a:hlinkClick r:id="" action="ppaction://hlinkshowjump?jump=nextslide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r="18156"/>
          <a:stretch>
            <a:fillRect/>
          </a:stretch>
        </p:blipFill>
        <p:spPr bwMode="auto">
          <a:xfrm>
            <a:off x="684213" y="3644900"/>
            <a:ext cx="1214437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" descr="F:\libro\imgenes\conejo 3.jpg">
            <a:hlinkClick r:id="" action="ppaction://hlinkshowjump?jump=nextslide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r="18156"/>
          <a:stretch>
            <a:fillRect/>
          </a:stretch>
        </p:blipFill>
        <p:spPr bwMode="auto">
          <a:xfrm>
            <a:off x="1898650" y="3860800"/>
            <a:ext cx="121602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" descr="F:\libro\imgenes\conejo 3.jpg">
            <a:hlinkClick r:id="" action="ppaction://hlinkshowjump?jump=nextslide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r="18156"/>
          <a:stretch>
            <a:fillRect/>
          </a:stretch>
        </p:blipFill>
        <p:spPr bwMode="auto">
          <a:xfrm>
            <a:off x="3779838" y="1590675"/>
            <a:ext cx="121602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" descr="F:\libro\imgenes\conejo 3.jpg">
            <a:hlinkClick r:id="" action="ppaction://hlinkshowjump?jump=nextslide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9" r="18156"/>
          <a:stretch>
            <a:fillRect/>
          </a:stretch>
        </p:blipFill>
        <p:spPr bwMode="auto">
          <a:xfrm>
            <a:off x="3290888" y="4005263"/>
            <a:ext cx="121602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Elipse">
            <a:hlinkClick r:id="" action="ppaction://noaction">
              <a:snd r:embed="rId5" name="bomb.wav"/>
            </a:hlinkClick>
          </p:cNvPr>
          <p:cNvSpPr/>
          <p:nvPr/>
        </p:nvSpPr>
        <p:spPr>
          <a:xfrm>
            <a:off x="5753100" y="1268413"/>
            <a:ext cx="1555750" cy="1616075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500" dirty="0">
                <a:latin typeface="Arial Rounded MT Bold" panose="020F0704030504030204" pitchFamily="34" charset="0"/>
              </a:rPr>
              <a:t>5</a:t>
            </a:r>
          </a:p>
        </p:txBody>
      </p:sp>
      <p:sp>
        <p:nvSpPr>
          <p:cNvPr id="14" name="13 Elipse">
            <a:hlinkClick r:id="" action="ppaction://hlinkshowjump?jump=nextslide">
              <a:snd r:embed="rId3" name="applause.wav"/>
            </a:hlinkClick>
          </p:cNvPr>
          <p:cNvSpPr/>
          <p:nvPr/>
        </p:nvSpPr>
        <p:spPr>
          <a:xfrm>
            <a:off x="6781800" y="2997200"/>
            <a:ext cx="1584325" cy="1584325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500" dirty="0">
                <a:latin typeface="Arial Rounded MT Bold" panose="020F0704030504030204" pitchFamily="34" charset="0"/>
              </a:rPr>
              <a:t>6</a:t>
            </a:r>
          </a:p>
        </p:txBody>
      </p:sp>
      <p:sp>
        <p:nvSpPr>
          <p:cNvPr id="15" name="14 Elipse">
            <a:hlinkClick r:id="" action="ppaction://noaction">
              <a:snd r:embed="rId5" name="bomb.wav"/>
            </a:hlinkClick>
          </p:cNvPr>
          <p:cNvSpPr/>
          <p:nvPr/>
        </p:nvSpPr>
        <p:spPr>
          <a:xfrm>
            <a:off x="5156200" y="3997325"/>
            <a:ext cx="1584325" cy="1584325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2500" dirty="0">
                <a:latin typeface="Arial Rounded MT Bold" panose="020F0704030504030204" pitchFamily="34" charset="0"/>
              </a:rPr>
              <a:t>7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pic>
        <p:nvPicPr>
          <p:cNvPr id="23566" name="Imagen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5719763"/>
            <a:ext cx="82296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905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4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3" r="-169" b="15555"/>
          <a:stretch>
            <a:fillRect/>
          </a:stretch>
        </p:blipFill>
        <p:spPr bwMode="auto">
          <a:xfrm>
            <a:off x="1000125" y="1484313"/>
            <a:ext cx="1862138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5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3" r="-169" b="15555"/>
          <a:stretch>
            <a:fillRect/>
          </a:stretch>
        </p:blipFill>
        <p:spPr bwMode="auto">
          <a:xfrm>
            <a:off x="3276600" y="3149600"/>
            <a:ext cx="1862138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6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3" r="-169" b="15555"/>
          <a:stretch>
            <a:fillRect/>
          </a:stretch>
        </p:blipFill>
        <p:spPr bwMode="auto">
          <a:xfrm>
            <a:off x="974725" y="3860800"/>
            <a:ext cx="1887538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11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3" r="-169" b="15555"/>
          <a:stretch>
            <a:fillRect/>
          </a:stretch>
        </p:blipFill>
        <p:spPr bwMode="auto">
          <a:xfrm>
            <a:off x="3519488" y="1068388"/>
            <a:ext cx="1862137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Elipse">
            <a:hlinkClick r:id="" action="ppaction://hlinkshowjump?jump=nextslide">
              <a:snd r:embed="rId5" name="applause.wav"/>
            </a:hlinkClick>
          </p:cNvPr>
          <p:cNvSpPr/>
          <p:nvPr/>
        </p:nvSpPr>
        <p:spPr>
          <a:xfrm>
            <a:off x="6183313" y="1082675"/>
            <a:ext cx="2232025" cy="208438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4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17" name="16 Elipse">
            <a:hlinkClick r:id="" action="ppaction://noaction">
              <a:snd r:embed="rId6" name="bomb.wav"/>
            </a:hlinkClick>
          </p:cNvPr>
          <p:cNvSpPr/>
          <p:nvPr/>
        </p:nvSpPr>
        <p:spPr>
          <a:xfrm>
            <a:off x="6143625" y="3468688"/>
            <a:ext cx="2232025" cy="208597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/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274638" y="5508625"/>
            <a:ext cx="7426325" cy="552450"/>
          </a:xfrm>
          <a:prstGeom prst="rect">
            <a:avLst/>
          </a:prstGeom>
        </p:spPr>
        <p:txBody>
          <a:bodyPr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3500" dirty="0">
                <a:solidFill>
                  <a:schemeClr val="accent4">
                    <a:lumMod val="75000"/>
                  </a:schemeClr>
                </a:solidFill>
              </a:rPr>
              <a:t>Haz clic en el número que corresponde.</a:t>
            </a:r>
          </a:p>
        </p:txBody>
      </p:sp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 noChangeArrowheads="1"/>
          </p:cNvSpPr>
          <p:nvPr>
            <p:ph type="ctrTitle"/>
          </p:nvPr>
        </p:nvSpPr>
        <p:spPr>
          <a:xfrm>
            <a:off x="755650" y="620713"/>
            <a:ext cx="7316788" cy="4303712"/>
          </a:xfrm>
        </p:spPr>
        <p:txBody>
          <a:bodyPr rtlCol="0"/>
          <a:lstStyle/>
          <a:p>
            <a:pPr marL="342900" indent="-34290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Estimados padres para poder trabajar con este material es recomendable que acompañen a sus hijos para explicarles y leer las instrucciones que se indican.</a:t>
            </a:r>
            <a:br>
              <a:rPr lang="es-CL" altLang="es-CL" sz="25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5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5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Para avanzar a siguiente diapositiva debes hacer clic en la flecha que se encuentra en el lado inferior derecho.</a:t>
            </a:r>
            <a:br>
              <a:rPr lang="es-CL" altLang="es-CL" sz="25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L" altLang="es-CL" sz="20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L" altLang="es-CL" sz="2000" dirty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CL" altLang="es-CL" sz="2000" dirty="0">
              <a:solidFill>
                <a:schemeClr val="bg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Botón de acción: ir hacia delante o siguiente 1">
            <a:hlinkClick r:id="" action="ppaction://hlinkshowjump?jump=nextslide" highlightClick="1"/>
          </p:cNvPr>
          <p:cNvSpPr/>
          <p:nvPr/>
        </p:nvSpPr>
        <p:spPr>
          <a:xfrm>
            <a:off x="7092950" y="5373688"/>
            <a:ext cx="1438275" cy="1079500"/>
          </a:xfrm>
          <a:prstGeom prst="actionButtonForwardNext">
            <a:avLst/>
          </a:prstGeom>
          <a:solidFill>
            <a:srgbClr val="E87070">
              <a:lumMod val="40000"/>
              <a:lumOff val="60000"/>
            </a:srgbClr>
          </a:solidFill>
          <a:ln w="25400" cap="flat" cmpd="sng" algn="ctr">
            <a:solidFill>
              <a:srgbClr val="E8707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850" y="5789613"/>
            <a:ext cx="7704138" cy="5524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500" dirty="0">
                <a:solidFill>
                  <a:schemeClr val="accent4">
                    <a:lumMod val="75000"/>
                  </a:schemeClr>
                </a:solidFill>
              </a:rPr>
              <a:t>Haz clic en el número que corresponde.</a:t>
            </a:r>
          </a:p>
        </p:txBody>
      </p:sp>
      <p:graphicFrame>
        <p:nvGraphicFramePr>
          <p:cNvPr id="25604" name="Object 2"/>
          <p:cNvGraphicFramePr>
            <a:graphicFrameLocks noChangeAspect="1"/>
          </p:cNvGraphicFramePr>
          <p:nvPr/>
        </p:nvGraphicFramePr>
        <p:xfrm>
          <a:off x="2143125" y="2565400"/>
          <a:ext cx="1652588" cy="157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Imagen de mapa de bits" r:id="rId4" imgW="4761905" imgH="4619048" progId="Paint.Picture">
                  <p:embed/>
                </p:oleObj>
              </mc:Choice>
              <mc:Fallback>
                <p:oleObj name="Imagen de mapa de bits" r:id="rId4" imgW="4761905" imgH="4619048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2565400"/>
                        <a:ext cx="1652588" cy="157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3"/>
          <p:cNvGraphicFramePr>
            <a:graphicFrameLocks noChangeAspect="1"/>
          </p:cNvGraphicFramePr>
          <p:nvPr/>
        </p:nvGraphicFramePr>
        <p:xfrm>
          <a:off x="885825" y="1084263"/>
          <a:ext cx="1652588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2" name="Imagen de mapa de bits" r:id="rId6" imgW="4761905" imgH="4619048" progId="Paint.Picture">
                  <p:embed/>
                </p:oleObj>
              </mc:Choice>
              <mc:Fallback>
                <p:oleObj name="Imagen de mapa de bits" r:id="rId6" imgW="4761905" imgH="461904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25" y="1084263"/>
                        <a:ext cx="1652588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4"/>
          <p:cNvGraphicFramePr>
            <a:graphicFrameLocks noChangeAspect="1"/>
          </p:cNvGraphicFramePr>
          <p:nvPr/>
        </p:nvGraphicFramePr>
        <p:xfrm>
          <a:off x="3424238" y="1046163"/>
          <a:ext cx="1652587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Imagen de mapa de bits" r:id="rId7" imgW="4761905" imgH="4619048" progId="Paint.Picture">
                  <p:embed/>
                </p:oleObj>
              </mc:Choice>
              <mc:Fallback>
                <p:oleObj name="Imagen de mapa de bits" r:id="rId7" imgW="4761905" imgH="461904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4238" y="1046163"/>
                        <a:ext cx="1652587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5"/>
          <p:cNvGraphicFramePr>
            <a:graphicFrameLocks noChangeAspect="1"/>
          </p:cNvGraphicFramePr>
          <p:nvPr/>
        </p:nvGraphicFramePr>
        <p:xfrm>
          <a:off x="706438" y="4176713"/>
          <a:ext cx="1652587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4" name="Imagen de mapa de bits" r:id="rId8" imgW="4761905" imgH="4619048" progId="Paint.Picture">
                  <p:embed/>
                </p:oleObj>
              </mc:Choice>
              <mc:Fallback>
                <p:oleObj name="Imagen de mapa de bits" r:id="rId8" imgW="4761905" imgH="4619048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4176713"/>
                        <a:ext cx="1652587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8" name="Object 6"/>
          <p:cNvGraphicFramePr>
            <a:graphicFrameLocks noChangeAspect="1"/>
          </p:cNvGraphicFramePr>
          <p:nvPr/>
        </p:nvGraphicFramePr>
        <p:xfrm>
          <a:off x="3398838" y="4078288"/>
          <a:ext cx="1652587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5" name="Imagen de mapa de bits" r:id="rId9" imgW="4761905" imgH="4619048" progId="Paint.Picture">
                  <p:embed/>
                </p:oleObj>
              </mc:Choice>
              <mc:Fallback>
                <p:oleObj name="Imagen de mapa de bits" r:id="rId9" imgW="4761905" imgH="4619048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8838" y="4078288"/>
                        <a:ext cx="1652587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12 Elipse">
            <a:hlinkClick r:id="" action="ppaction://noaction">
              <a:snd r:embed="rId10" name="bomb.wav"/>
            </a:hlinkClick>
          </p:cNvPr>
          <p:cNvSpPr/>
          <p:nvPr/>
        </p:nvSpPr>
        <p:spPr>
          <a:xfrm>
            <a:off x="5962650" y="1135063"/>
            <a:ext cx="2232025" cy="208438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8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14" name="13 Elipse">
            <a:hlinkClick r:id="" action="ppaction://hlinkshowjump?jump=nextslide">
              <a:snd r:embed="rId11" name="applause.wav"/>
            </a:hlinkClick>
          </p:cNvPr>
          <p:cNvSpPr/>
          <p:nvPr/>
        </p:nvSpPr>
        <p:spPr>
          <a:xfrm>
            <a:off x="5911850" y="3519488"/>
            <a:ext cx="2232025" cy="208597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8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anose="020F0704030504030204" pitchFamily="34" charset="0"/>
              </a:rPr>
              <a:t>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L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6712"/>
            <a:ext cx="5962650" cy="5400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627" name="boton acción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127625"/>
            <a:ext cx="146367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otón de acción: ir hacia delante o siguiente 1">
            <a:hlinkClick r:id="" action="ppaction://hlinkshowjump?jump=nextslide" highlightClick="1"/>
          </p:cNvPr>
          <p:cNvSpPr/>
          <p:nvPr/>
        </p:nvSpPr>
        <p:spPr>
          <a:xfrm>
            <a:off x="6948488" y="5516563"/>
            <a:ext cx="1870075" cy="1341437"/>
          </a:xfrm>
          <a:prstGeom prst="actionButtonForwardNext">
            <a:avLst/>
          </a:prstGeom>
          <a:solidFill>
            <a:srgbClr val="E87070">
              <a:lumMod val="40000"/>
              <a:lumOff val="60000"/>
            </a:srgbClr>
          </a:solidFill>
          <a:ln w="25400" cap="flat" cmpd="sng" algn="ctr">
            <a:solidFill>
              <a:srgbClr val="E8707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abej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849438"/>
            <a:ext cx="208597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au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289425"/>
            <a:ext cx="2940050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avió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838200"/>
            <a:ext cx="3527425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anill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3040063"/>
            <a:ext cx="271145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ardill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4365625"/>
            <a:ext cx="2370138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arbo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3"/>
          <a:stretch>
            <a:fillRect/>
          </a:stretch>
        </p:blipFill>
        <p:spPr bwMode="auto">
          <a:xfrm>
            <a:off x="6408738" y="1265238"/>
            <a:ext cx="2174875" cy="245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otón de acción: ir hacia delante o siguiente 7">
            <a:hlinkClick r:id="" action="ppaction://hlinkshowjump?jump=nextslide" highlightClick="1"/>
          </p:cNvPr>
          <p:cNvSpPr/>
          <p:nvPr/>
        </p:nvSpPr>
        <p:spPr>
          <a:xfrm>
            <a:off x="4572000" y="5440363"/>
            <a:ext cx="1438275" cy="1079500"/>
          </a:xfrm>
          <a:prstGeom prst="actionButtonForwardNext">
            <a:avLst/>
          </a:prstGeom>
          <a:solidFill>
            <a:srgbClr val="E87070">
              <a:lumMod val="40000"/>
              <a:lumOff val="60000"/>
            </a:srgbClr>
          </a:solidFill>
          <a:ln w="25400" cap="flat" cmpd="sng" algn="ctr">
            <a:solidFill>
              <a:srgbClr val="E8707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4 CuadroTexto"/>
          <p:cNvSpPr txBox="1"/>
          <p:nvPr/>
        </p:nvSpPr>
        <p:spPr>
          <a:xfrm>
            <a:off x="838200" y="193675"/>
            <a:ext cx="7632700" cy="477838"/>
          </a:xfrm>
          <a:prstGeom prst="rect">
            <a:avLst/>
          </a:prstGeom>
          <a:ln>
            <a:prstDash val="lgDashDot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Haz clic en las siguientes imágenes.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6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bación abe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bación av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abación arb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bación au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rabación an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abación ardilla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Marcador de contenido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L" altLang="es-CL" smtClean="0"/>
          </a:p>
        </p:txBody>
      </p:sp>
      <p:pic>
        <p:nvPicPr>
          <p:cNvPr id="10243" name="Picture 2" descr="Resultado de imagen para bordes para power point infant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7938"/>
            <a:ext cx="916146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45806" y="697964"/>
            <a:ext cx="7704782" cy="861774"/>
          </a:xfrm>
          <a:prstGeom prst="rect">
            <a:avLst/>
          </a:prstGeom>
          <a:gradFill>
            <a:gsLst>
              <a:gs pos="33000">
                <a:srgbClr val="D6E1F2"/>
              </a:gs>
              <a:gs pos="100000">
                <a:schemeClr val="accent3">
                  <a:tint val="78000"/>
                  <a:alpha val="92000"/>
                  <a:satMod val="109000"/>
                  <a:lumMod val="100000"/>
                </a:schemeClr>
              </a:gs>
            </a:gsLst>
          </a:gradFill>
          <a:ln>
            <a:prstDash val="lgDashDot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500" b="1" dirty="0">
                <a:solidFill>
                  <a:schemeClr val="accent5"/>
                </a:solidFill>
                <a:latin typeface="+mj-lt"/>
                <a:cs typeface="Aharoni" panose="02010803020104030203" pitchFamily="2" charset="-79"/>
              </a:rPr>
              <a:t>Haz clic sólo en las imágenes que comienzan con la vocal A</a:t>
            </a:r>
          </a:p>
        </p:txBody>
      </p:sp>
      <p:pic>
        <p:nvPicPr>
          <p:cNvPr id="27654" name="ajo" descr="Resultado de imagen para dibujo de aJ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1768475"/>
            <a:ext cx="15589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abeja" descr="Resultado de imagen para DIBUJO DE ABEJ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22713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escoba" descr="Resultado de imagen para DIBUJO DE  ESCOB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7" r="13036"/>
          <a:stretch>
            <a:fillRect/>
          </a:stretch>
        </p:blipFill>
        <p:spPr bwMode="auto">
          <a:xfrm>
            <a:off x="6045200" y="3670300"/>
            <a:ext cx="16319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isla" descr="Imagen relaciona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3913188"/>
            <a:ext cx="19748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arbol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768475"/>
            <a:ext cx="1976437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uva" descr="Imagen relaciona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00200"/>
            <a:ext cx="1763712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otón de acción: ir hacia delante o siguiente 11">
            <a:hlinkClick r:id="" action="ppaction://hlinkshowjump?jump=nextslide" highlightClick="1"/>
          </p:cNvPr>
          <p:cNvSpPr/>
          <p:nvPr/>
        </p:nvSpPr>
        <p:spPr>
          <a:xfrm>
            <a:off x="7705725" y="5516563"/>
            <a:ext cx="1438275" cy="1079500"/>
          </a:xfrm>
          <a:prstGeom prst="actionButtonForwardNext">
            <a:avLst/>
          </a:prstGeom>
          <a:solidFill>
            <a:srgbClr val="E87070">
              <a:lumMod val="40000"/>
              <a:lumOff val="60000"/>
            </a:srgbClr>
          </a:solidFill>
          <a:ln w="25400" cap="flat" cmpd="sng" algn="ctr">
            <a:solidFill>
              <a:srgbClr val="E8707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6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6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6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otón de acción: ir hacia delante o siguiente 1">
            <a:hlinkClick r:id="" action="ppaction://hlinkshowjump?jump=nextslide" highlightClick="1"/>
          </p:cNvPr>
          <p:cNvSpPr/>
          <p:nvPr/>
        </p:nvSpPr>
        <p:spPr>
          <a:xfrm>
            <a:off x="7451725" y="5589588"/>
            <a:ext cx="1660525" cy="1268412"/>
          </a:xfrm>
          <a:prstGeom prst="actionButtonForwardNext">
            <a:avLst/>
          </a:prstGeom>
          <a:solidFill>
            <a:srgbClr val="E87070">
              <a:lumMod val="40000"/>
              <a:lumOff val="60000"/>
            </a:srgbClr>
          </a:solidFill>
          <a:ln w="25400" cap="flat" cmpd="sng" algn="ctr">
            <a:solidFill>
              <a:srgbClr val="E8707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elefan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75"/>
            <a:ext cx="2687637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espa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460375"/>
            <a:ext cx="1679575" cy="236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enan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281488"/>
            <a:ext cx="23368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espej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9" t="4271" r="20403" b="9509"/>
          <a:stretch>
            <a:fillRect/>
          </a:stretch>
        </p:blipFill>
        <p:spPr bwMode="auto">
          <a:xfrm>
            <a:off x="3524250" y="3284538"/>
            <a:ext cx="2035175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eriz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11884" b="17339"/>
          <a:stretch>
            <a:fillRect/>
          </a:stretch>
        </p:blipFill>
        <p:spPr bwMode="auto">
          <a:xfrm>
            <a:off x="3697288" y="1165225"/>
            <a:ext cx="2192337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escaler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9"/>
          <a:stretch>
            <a:fillRect/>
          </a:stretch>
        </p:blipFill>
        <p:spPr bwMode="auto">
          <a:xfrm>
            <a:off x="6011863" y="3336925"/>
            <a:ext cx="2190750" cy="236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Botón de acción: ir hacia delante o siguiente 8">
            <a:hlinkClick r:id="" action="ppaction://hlinkshowjump?jump=nextslide" highlightClick="1"/>
          </p:cNvPr>
          <p:cNvSpPr/>
          <p:nvPr/>
        </p:nvSpPr>
        <p:spPr>
          <a:xfrm>
            <a:off x="7667625" y="5718175"/>
            <a:ext cx="1438275" cy="1079500"/>
          </a:xfrm>
          <a:prstGeom prst="actionButtonForwardNext">
            <a:avLst/>
          </a:prstGeom>
          <a:solidFill>
            <a:srgbClr val="E87070">
              <a:lumMod val="40000"/>
              <a:lumOff val="60000"/>
            </a:srgbClr>
          </a:solidFill>
          <a:ln w="25400" cap="flat" cmpd="sng" algn="ctr">
            <a:solidFill>
              <a:srgbClr val="E8707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4 CuadroTexto"/>
          <p:cNvSpPr txBox="1"/>
          <p:nvPr/>
        </p:nvSpPr>
        <p:spPr>
          <a:xfrm>
            <a:off x="2268538" y="222250"/>
            <a:ext cx="4513262" cy="47625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3">
                  <a:tint val="78000"/>
                  <a:alpha val="92000"/>
                  <a:satMod val="109000"/>
                  <a:lumMod val="100000"/>
                </a:schemeClr>
              </a:gs>
            </a:gsLst>
          </a:gradFill>
          <a:ln>
            <a:prstDash val="lgDashDot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Haz clic en  cada imagen.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7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bación 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riz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abación esp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rabación en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rabación espe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abación escal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 altLang="es-CL" smtClean="0"/>
          </a:p>
        </p:txBody>
      </p:sp>
      <p:sp>
        <p:nvSpPr>
          <p:cNvPr id="13315" name="2 Marcador de contenido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CL" altLang="es-CL" smtClean="0"/>
          </a:p>
        </p:txBody>
      </p:sp>
      <p:pic>
        <p:nvPicPr>
          <p:cNvPr id="13316" name="Picture 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9144000" cy="6911975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enano" descr="Resultado de imagen para dibujo ena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3227" r="5975"/>
          <a:stretch>
            <a:fillRect/>
          </a:stretch>
        </p:blipFill>
        <p:spPr bwMode="auto">
          <a:xfrm>
            <a:off x="1165225" y="1855788"/>
            <a:ext cx="172720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espejo" descr="Resultado de imagen para dibujo espej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r="11160" b="9518"/>
          <a:stretch>
            <a:fillRect/>
          </a:stretch>
        </p:blipFill>
        <p:spPr bwMode="auto">
          <a:xfrm>
            <a:off x="3708400" y="1766888"/>
            <a:ext cx="1354138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abeja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 r="7005" b="14236"/>
          <a:stretch>
            <a:fillRect/>
          </a:stretch>
        </p:blipFill>
        <p:spPr bwMode="auto">
          <a:xfrm>
            <a:off x="6435725" y="4019550"/>
            <a:ext cx="13620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arbol" descr="Resultado de imagen para dibujo de arbo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335088"/>
            <a:ext cx="156845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olla" descr="Resultado de imagen para dibujo de oll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4338638"/>
            <a:ext cx="2135188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Pergamino horizontal"/>
          <p:cNvSpPr/>
          <p:nvPr/>
        </p:nvSpPr>
        <p:spPr>
          <a:xfrm>
            <a:off x="900113" y="139700"/>
            <a:ext cx="7343775" cy="1398588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2800" b="1" dirty="0"/>
              <a:t>Actividad:  </a:t>
            </a:r>
            <a:r>
              <a:rPr lang="es-CL" sz="2800" dirty="0"/>
              <a:t>Haz un clic en los objetos que comiencen con la vocal </a:t>
            </a:r>
            <a:r>
              <a:rPr lang="es-CL" sz="2800" b="1" dirty="0"/>
              <a:t>E</a:t>
            </a:r>
            <a:r>
              <a:rPr lang="es-CL" sz="2800" dirty="0"/>
              <a:t>.</a:t>
            </a:r>
          </a:p>
        </p:txBody>
      </p:sp>
      <p:pic>
        <p:nvPicPr>
          <p:cNvPr id="3" name="escoba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3982" y="4181898"/>
            <a:ext cx="1371481" cy="187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Botón de acción: ir hacia delante o siguiente 1">
            <a:hlinkClick r:id="" action="ppaction://hlinkshowjump?jump=nextslide" highlightClick="1"/>
          </p:cNvPr>
          <p:cNvSpPr/>
          <p:nvPr/>
        </p:nvSpPr>
        <p:spPr>
          <a:xfrm>
            <a:off x="7451725" y="5716588"/>
            <a:ext cx="1584325" cy="1001712"/>
          </a:xfrm>
          <a:prstGeom prst="actionButtonForwardNext">
            <a:avLst/>
          </a:prstGeom>
          <a:solidFill>
            <a:srgbClr val="E87070">
              <a:lumMod val="40000"/>
              <a:lumOff val="60000"/>
            </a:srgbClr>
          </a:solidFill>
          <a:ln w="25400" cap="flat" cmpd="sng" algn="ctr">
            <a:solidFill>
              <a:srgbClr val="E8707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8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8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8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8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8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otón de acción: ir hacia delante o siguiente 2">
            <a:hlinkClick r:id="" action="ppaction://hlinkshowjump?jump=nextslide" highlightClick="1"/>
          </p:cNvPr>
          <p:cNvSpPr/>
          <p:nvPr/>
        </p:nvSpPr>
        <p:spPr>
          <a:xfrm>
            <a:off x="7308850" y="5675313"/>
            <a:ext cx="1828800" cy="1196975"/>
          </a:xfrm>
          <a:prstGeom prst="actionButtonForwardNext">
            <a:avLst/>
          </a:prstGeom>
          <a:solidFill>
            <a:srgbClr val="E87070">
              <a:lumMod val="40000"/>
              <a:lumOff val="60000"/>
            </a:srgbClr>
          </a:solidFill>
          <a:ln w="25400" cap="flat" cmpd="sng" algn="ctr">
            <a:solidFill>
              <a:srgbClr val="E87070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CL" sz="14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2076</TotalTime>
  <Words>177</Words>
  <Application>Microsoft Office PowerPoint</Application>
  <PresentationFormat>Presentación en pantalla (4:3)</PresentationFormat>
  <Paragraphs>59</Paragraphs>
  <Slides>21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4" baseType="lpstr">
      <vt:lpstr>Trebuchet MS</vt:lpstr>
      <vt:lpstr>Arial</vt:lpstr>
      <vt:lpstr>Wingdings 3</vt:lpstr>
      <vt:lpstr>Calibri</vt:lpstr>
      <vt:lpstr>Kristen ITC</vt:lpstr>
      <vt:lpstr>Aharoni</vt:lpstr>
      <vt:lpstr>Wingdings</vt:lpstr>
      <vt:lpstr>Londrina Solid</vt:lpstr>
      <vt:lpstr>Cambria</vt:lpstr>
      <vt:lpstr>Century Gothic</vt:lpstr>
      <vt:lpstr>Arial Rounded MT Bold</vt:lpstr>
      <vt:lpstr>Faceta</vt:lpstr>
      <vt:lpstr>Imagen de mapa de bits</vt:lpstr>
      <vt:lpstr>MATERIAL DE APOYO COMPLEMENTARIO KINDER  Programa Integración Escolar San Fernando College.  Educadora Diferencial:  Yovana Galaz Lorca </vt:lpstr>
      <vt:lpstr>                                           Estimados padres para poder trabajar con este material es recomendable que acompañen a sus hijos para explicarles y leer las instrucciones que se indican.   Para avanzar a siguiente diapositiva debes hacer clic en la flecha que se encuentra en el lado inferior derecho.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ENCADENADOS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Haz clic en el número que corresponde.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lab</cp:lastModifiedBy>
  <cp:revision>210</cp:revision>
  <dcterms:created xsi:type="dcterms:W3CDTF">2010-05-23T14:28:12Z</dcterms:created>
  <dcterms:modified xsi:type="dcterms:W3CDTF">2020-08-04T21:50:42Z</dcterms:modified>
  <cp:contentStatus/>
</cp:coreProperties>
</file>