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7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13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6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46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7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1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00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0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2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29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9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4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69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7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47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6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66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9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7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D7A307-323B-4340-980A-A09D32C461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Binomios con término común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73743E2-5A74-4C34-9977-23D872EC6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Material complementario para primeros medios </a:t>
            </a:r>
          </a:p>
          <a:p>
            <a:r>
              <a:rPr lang="es-CL" dirty="0"/>
              <a:t>Profesora Lía osorio </a:t>
            </a:r>
          </a:p>
        </p:txBody>
      </p:sp>
    </p:spTree>
    <p:extLst>
      <p:ext uri="{BB962C8B-B14F-4D97-AF65-F5344CB8AC3E}">
        <p14:creationId xmlns:p14="http://schemas.microsoft.com/office/powerpoint/2010/main" val="378462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530CAE-ED70-4969-903E-359AAEDA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binomio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933889B-0FB0-421C-9F5F-0E7B1034E3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En álgebra, un binomio es una expresión que tiene dos términos, separados por un signo más (+) o un signo menos (-). Cuando un binomio se multiplica por otro binomio, puede haber diferentes casos en los que se puede predecir el resultado, siguiendo una sencilla regla. Estos productos se llaman productos notables.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242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175F8A-A9A0-48EB-80DB-D866471F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Regla de los binomios con término común</a:t>
            </a:r>
            <a:br>
              <a:rPr lang="es-MX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CF9D71-EC4E-4CE9-A6F1-51E0A02253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Los </a:t>
            </a:r>
            <a:r>
              <a:rPr lang="es-MX" b="1" dirty="0"/>
              <a:t>binomios con término común</a:t>
            </a:r>
            <a:r>
              <a:rPr lang="es-MX" dirty="0"/>
              <a:t> son dos binomios que se están multiplicando, y entre los cuales hay un término igual, y otro diferente. Por ejemplo: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					(x + 2)*(x + 3)</a:t>
            </a:r>
          </a:p>
          <a:p>
            <a:pPr algn="ctr"/>
            <a:endParaRPr lang="es-MX" dirty="0"/>
          </a:p>
          <a:p>
            <a:pPr marL="0" indent="0" algn="ctr">
              <a:buNone/>
            </a:pPr>
            <a:r>
              <a:rPr lang="es-MX" dirty="0"/>
              <a:t>Termino común: x</a:t>
            </a:r>
          </a:p>
          <a:p>
            <a:pPr algn="ctr"/>
            <a:endParaRPr lang="es-MX" dirty="0"/>
          </a:p>
          <a:p>
            <a:pPr marL="0" indent="0" algn="ctr">
              <a:buNone/>
            </a:pPr>
            <a:r>
              <a:rPr lang="es-MX" dirty="0"/>
              <a:t>Términos no comunes: 2, 3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323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52D3E6-3F3D-43B3-9E43-987BC30E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La regla que se sigue para multiplicar dos binomios con término común es:</a:t>
            </a:r>
            <a:br>
              <a:rPr lang="es-MX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50FC501-0151-40F9-B45E-023391DF5A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s-MX" dirty="0"/>
          </a:p>
          <a:p>
            <a:r>
              <a:rPr lang="es-MX" dirty="0"/>
              <a:t>Cuadrado del término común</a:t>
            </a:r>
          </a:p>
          <a:p>
            <a:r>
              <a:rPr lang="es-MX" dirty="0"/>
              <a:t>Más la suma algebraica de los no comunes por el término común</a:t>
            </a:r>
          </a:p>
          <a:p>
            <a:r>
              <a:rPr lang="es-MX" dirty="0"/>
              <a:t>Más el producto de los no comunes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FEE902E-C117-4253-87BB-E089FE667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41465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/>
              <a:t>Con el ejemplo, se pondrá en práctica esta regla:</a:t>
            </a:r>
          </a:p>
          <a:p>
            <a:pPr marL="0" indent="0">
              <a:buNone/>
            </a:pPr>
            <a:r>
              <a:rPr lang="es-MX" sz="1600" dirty="0">
                <a:solidFill>
                  <a:srgbClr val="FF0000"/>
                </a:solidFill>
              </a:rPr>
              <a:t>Cuadrado del término común :   </a:t>
            </a:r>
            <a:r>
              <a:rPr lang="es-CL" sz="1600" b="1" dirty="0"/>
              <a:t>(X)</a:t>
            </a:r>
            <a:r>
              <a:rPr lang="es-CL" sz="1600" b="1" baseline="30000" dirty="0"/>
              <a:t>2 </a:t>
            </a:r>
            <a:r>
              <a:rPr lang="es-CL" sz="1600" b="1" dirty="0"/>
              <a:t>= X</a:t>
            </a:r>
            <a:r>
              <a:rPr lang="es-CL" sz="1600" b="1" baseline="30000" dirty="0"/>
              <a:t>2</a:t>
            </a:r>
          </a:p>
          <a:p>
            <a:pPr marL="0" indent="0">
              <a:buNone/>
            </a:pPr>
            <a:r>
              <a:rPr lang="es-MX" sz="1600" dirty="0">
                <a:solidFill>
                  <a:srgbClr val="FF0000"/>
                </a:solidFill>
              </a:rPr>
              <a:t>Más la suma algebraica de los no comunes por el término común: </a:t>
            </a:r>
            <a:r>
              <a:rPr lang="es-MX" sz="1600" b="1" dirty="0"/>
              <a:t>(2+3)* X = 5X</a:t>
            </a:r>
          </a:p>
          <a:p>
            <a:pPr marL="0" indent="0">
              <a:buNone/>
            </a:pPr>
            <a:r>
              <a:rPr lang="es-MX" sz="1600" dirty="0">
                <a:solidFill>
                  <a:srgbClr val="FF0000"/>
                </a:solidFill>
              </a:rPr>
              <a:t>Más el producto de los no comunes: </a:t>
            </a:r>
            <a:r>
              <a:rPr lang="es-MX" sz="1600" b="1" dirty="0"/>
              <a:t>(2*3) = 6</a:t>
            </a:r>
          </a:p>
          <a:p>
            <a:pPr marL="0" indent="0">
              <a:buNone/>
            </a:pPr>
            <a:r>
              <a:rPr lang="es-MX" sz="1700" dirty="0">
                <a:solidFill>
                  <a:srgbClr val="FF0000"/>
                </a:solidFill>
              </a:rPr>
              <a:t>El resultado queda en forma de un trinomio:</a:t>
            </a:r>
          </a:p>
          <a:p>
            <a:pPr marL="0" indent="0">
              <a:buNone/>
            </a:pPr>
            <a:r>
              <a:rPr lang="es-MX" sz="1700" dirty="0"/>
              <a:t> 		</a:t>
            </a:r>
            <a:r>
              <a:rPr lang="es-MX" sz="1700" b="1" dirty="0"/>
              <a:t>X2+5X+6</a:t>
            </a:r>
          </a:p>
          <a:p>
            <a:pPr marL="0" indent="0">
              <a:buNone/>
            </a:pP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6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EBF81D-B0BD-40DB-A429-7935F87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Ejemplos de binomios con término común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54F6DE3-5C03-4D8B-AC8B-F54A961DA34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/>
              <a:t>Ejemplo 1: </a:t>
            </a:r>
            <a:r>
              <a:rPr lang="es-MX" b="1" dirty="0"/>
              <a:t>(x + 8)*(x + 4)</a:t>
            </a:r>
          </a:p>
          <a:p>
            <a:r>
              <a:rPr lang="es-MX" sz="1800" dirty="0"/>
              <a:t>Cuadrado del término común :  </a:t>
            </a:r>
            <a:r>
              <a:rPr lang="es-CL" sz="1800" dirty="0">
                <a:solidFill>
                  <a:srgbClr val="FF0000"/>
                </a:solidFill>
              </a:rPr>
              <a:t>(X)</a:t>
            </a:r>
            <a:r>
              <a:rPr lang="es-CL" sz="1800" baseline="30000" dirty="0">
                <a:solidFill>
                  <a:srgbClr val="FF0000"/>
                </a:solidFill>
              </a:rPr>
              <a:t>2</a:t>
            </a:r>
            <a:r>
              <a:rPr lang="es-CL" sz="1800" dirty="0">
                <a:solidFill>
                  <a:srgbClr val="FF0000"/>
                </a:solidFill>
              </a:rPr>
              <a:t> </a:t>
            </a:r>
            <a:r>
              <a:rPr lang="es-CL" sz="1800" b="1" dirty="0">
                <a:solidFill>
                  <a:srgbClr val="FF0000"/>
                </a:solidFill>
              </a:rPr>
              <a:t>= X</a:t>
            </a:r>
            <a:r>
              <a:rPr lang="es-CL" sz="1800" b="1" baseline="30000" dirty="0">
                <a:solidFill>
                  <a:srgbClr val="FF0000"/>
                </a:solidFill>
              </a:rPr>
              <a:t>2</a:t>
            </a:r>
            <a:endParaRPr lang="es-CL" sz="1800" dirty="0">
              <a:solidFill>
                <a:srgbClr val="FF0000"/>
              </a:solidFill>
            </a:endParaRPr>
          </a:p>
          <a:p>
            <a:r>
              <a:rPr lang="es-MX" sz="1800" dirty="0"/>
              <a:t>Más la suma algebraica de los no comunes por el término común</a:t>
            </a:r>
            <a:r>
              <a:rPr lang="es-MX" sz="1800" b="1" dirty="0"/>
              <a:t>: </a:t>
            </a:r>
            <a:r>
              <a:rPr lang="es-CL" sz="1800" dirty="0">
                <a:solidFill>
                  <a:srgbClr val="FF0000"/>
                </a:solidFill>
              </a:rPr>
              <a:t>(8 + 4)*x </a:t>
            </a:r>
            <a:r>
              <a:rPr lang="es-CL" sz="1800" b="1" dirty="0">
                <a:solidFill>
                  <a:srgbClr val="FF0000"/>
                </a:solidFill>
              </a:rPr>
              <a:t>= 12x</a:t>
            </a:r>
          </a:p>
          <a:p>
            <a:r>
              <a:rPr lang="es-MX" sz="1800" dirty="0"/>
              <a:t>Más el producto de los no comunes: </a:t>
            </a:r>
            <a:r>
              <a:rPr lang="es-MX" sz="1800" dirty="0">
                <a:solidFill>
                  <a:srgbClr val="FF0000"/>
                </a:solidFill>
              </a:rPr>
              <a:t>(8*4) </a:t>
            </a:r>
            <a:r>
              <a:rPr lang="es-MX" sz="1800" b="1" dirty="0">
                <a:solidFill>
                  <a:srgbClr val="FF0000"/>
                </a:solidFill>
              </a:rPr>
              <a:t>= 32</a:t>
            </a:r>
          </a:p>
          <a:p>
            <a:pPr marL="0" indent="0">
              <a:buNone/>
            </a:pPr>
            <a:r>
              <a:rPr lang="es-MX" sz="1900" dirty="0"/>
              <a:t>El resultado queda en forma de un trinomio</a:t>
            </a:r>
            <a:r>
              <a:rPr lang="es-MX" dirty="0"/>
              <a:t>: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sz="1800" dirty="0"/>
              <a:t/>
            </a:r>
            <a:br>
              <a:rPr lang="es-MX" sz="1800" dirty="0"/>
            </a:br>
            <a:r>
              <a:rPr lang="es-MX" sz="1800" dirty="0"/>
              <a:t>		       </a:t>
            </a:r>
            <a:r>
              <a:rPr lang="es-CL" sz="2100" b="1" dirty="0">
                <a:solidFill>
                  <a:srgbClr val="FF0000"/>
                </a:solidFill>
              </a:rPr>
              <a:t>X</a:t>
            </a:r>
            <a:r>
              <a:rPr lang="es-CL" sz="2100" b="1" baseline="30000" dirty="0">
                <a:solidFill>
                  <a:srgbClr val="FF0000"/>
                </a:solidFill>
              </a:rPr>
              <a:t>2</a:t>
            </a:r>
            <a:r>
              <a:rPr lang="es-CL" sz="2100" b="1" dirty="0">
                <a:solidFill>
                  <a:srgbClr val="FF0000"/>
                </a:solidFill>
              </a:rPr>
              <a:t>+ 12x +32</a:t>
            </a:r>
            <a:endParaRPr lang="es-CL" sz="21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MX" dirty="0"/>
              <a:t/>
            </a:r>
            <a:br>
              <a:rPr lang="es-MX" dirty="0"/>
            </a:br>
            <a:endParaRPr lang="es-MX" sz="2000" dirty="0"/>
          </a:p>
          <a:p>
            <a:endParaRPr lang="es-MX" sz="2000" dirty="0"/>
          </a:p>
          <a:p>
            <a:endParaRPr lang="es-MX" b="1" dirty="0"/>
          </a:p>
          <a:p>
            <a:pPr marL="0" indent="0">
              <a:buNone/>
            </a:pPr>
            <a:endParaRPr lang="es-MX" b="1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BB2B23CC-C037-4FAE-A5C9-4D0D4172860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2200" y="2643188"/>
            <a:ext cx="5105400" cy="28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1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2-productos-notables-binomios-con-termino-comun-3-pasos-explicacion-y-ejemplos">
            <a:hlinkClick r:id="" action="ppaction://media"/>
            <a:extLst>
              <a:ext uri="{FF2B5EF4-FFF2-40B4-BE49-F238E27FC236}">
                <a16:creationId xmlns:a16="http://schemas.microsoft.com/office/drawing/2014/main" xmlns="" id="{E7CE45AE-B3E0-498C-8132-637D683CDA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716" y="949906"/>
            <a:ext cx="8181595" cy="4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8AEA35D-175E-491F-B5BE-8874DCC680C7}"/>
              </a:ext>
            </a:extLst>
          </p:cNvPr>
          <p:cNvSpPr txBox="1"/>
          <p:nvPr/>
        </p:nvSpPr>
        <p:spPr>
          <a:xfrm>
            <a:off x="1151467" y="1095022"/>
            <a:ext cx="3894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FF0000"/>
                </a:solidFill>
              </a:rPr>
              <a:t>Si tienes alguna duda puedes escribirme a mi correo institucional losorio@sanfernandocollege.cl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E820547-255C-487D-982B-4C7082A6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445" y="870529"/>
            <a:ext cx="1914310" cy="16399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670C942-567B-4275-B6D6-E7497BF32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01" y="4165643"/>
            <a:ext cx="2798307" cy="1597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622ED89-A4A8-4EB7-A167-6CA3826B9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091" y="2946400"/>
            <a:ext cx="2629953" cy="26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38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</TotalTime>
  <Words>236</Words>
  <Application>Microsoft Office PowerPoint</Application>
  <PresentationFormat>Personalizado</PresentationFormat>
  <Paragraphs>33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Orgánico</vt:lpstr>
      <vt:lpstr>Binomios con término común</vt:lpstr>
      <vt:lpstr>binomio</vt:lpstr>
      <vt:lpstr>Regla de los binomios con término común </vt:lpstr>
      <vt:lpstr>La regla que se sigue para multiplicar dos binomios con término común es: </vt:lpstr>
      <vt:lpstr>Ejemplos de binomios con término común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Binomios con término común</dc:title>
  <dc:creator>lia carolina osorio perez</dc:creator>
  <cp:lastModifiedBy>Enlaces</cp:lastModifiedBy>
  <cp:revision>5</cp:revision>
  <dcterms:created xsi:type="dcterms:W3CDTF">2020-08-04T12:21:18Z</dcterms:created>
  <dcterms:modified xsi:type="dcterms:W3CDTF">2020-08-04T19:56:03Z</dcterms:modified>
</cp:coreProperties>
</file>