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0"/>
  </p:notesMasterIdLst>
  <p:sldIdLst>
    <p:sldId id="256" r:id="rId2"/>
    <p:sldId id="257" r:id="rId3"/>
    <p:sldId id="309" r:id="rId4"/>
    <p:sldId id="310" r:id="rId5"/>
    <p:sldId id="311" r:id="rId6"/>
    <p:sldId id="312" r:id="rId7"/>
    <p:sldId id="313" r:id="rId8"/>
    <p:sldId id="271" r:id="rId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Slackey" panose="020B0604020202020204" charset="0"/>
      <p:regular r:id="rId12"/>
    </p:embeddedFont>
    <p:embeddedFont>
      <p:font typeface="Architects Daughter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6B36720-0BC6-4CC4-B8F8-442E756203B0}">
  <a:tblStyle styleId="{16B36720-0BC6-4CC4-B8F8-442E756203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500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g88740b902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9" name="Google Shape;10199;g88740b902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7" name="Google Shape;10207;g889056291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8" name="Google Shape;10208;g889056291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6" name="Google Shape;10596;g820329d9ab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7" name="Google Shape;10597;g820329d9ab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7994" cy="5210954"/>
            <a:chOff x="4499983" y="-33734"/>
            <a:chExt cx="4787994" cy="5210954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avLst/>
              <a:gdLst/>
              <a:ahLst/>
              <a:cxnLst/>
              <a:rect l="l" t="t" r="r" b="b"/>
              <a:pathLst>
                <a:path w="188976" h="206502" extrusionOk="0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7994" cy="5210954"/>
              <a:chOff x="4499983" y="-33734"/>
              <a:chExt cx="4787994" cy="5210954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extrusionOk="0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rgbClr val="FDC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4980" cy="5170066"/>
              </a:xfrm>
              <a:custGeom>
                <a:avLst/>
                <a:gdLst/>
                <a:ahLst/>
                <a:cxnLst/>
                <a:rect l="l" t="t" r="r" b="b"/>
                <a:pathLst>
                  <a:path w="137518" h="150472" extrusionOk="0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rgbClr val="E1AF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fill="none" extrusionOk="0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29775" cap="flat" cmpd="sng">
                <a:solidFill>
                  <a:srgbClr val="101D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301" cy="2523668"/>
            <a:chOff x="-143972" y="-33734"/>
            <a:chExt cx="5612301" cy="2523668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501" cy="2510165"/>
            </a:xfrm>
            <a:custGeom>
              <a:avLst/>
              <a:gdLst/>
              <a:ahLst/>
              <a:cxnLst/>
              <a:rect l="l" t="t" r="r" b="b"/>
              <a:pathLst>
                <a:path w="163116" h="73057" extrusionOk="0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3"/>
            </a:xfrm>
            <a:custGeom>
              <a:avLst/>
              <a:gdLst/>
              <a:ahLst/>
              <a:cxnLst/>
              <a:rect l="l" t="t" r="r" b="b"/>
              <a:pathLst>
                <a:path w="465" h="822" extrusionOk="0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1" cy="38104"/>
            </a:xfrm>
            <a:custGeom>
              <a:avLst/>
              <a:gdLst/>
              <a:ahLst/>
              <a:cxnLst/>
              <a:rect l="l" t="t" r="r" b="b"/>
              <a:pathLst>
                <a:path w="966" h="1109" extrusionOk="0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1" cy="36043"/>
            </a:xfrm>
            <a:custGeom>
              <a:avLst/>
              <a:gdLst/>
              <a:ahLst/>
              <a:cxnLst/>
              <a:rect l="l" t="t" r="r" b="b"/>
              <a:pathLst>
                <a:path w="739" h="1049" extrusionOk="0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7" cy="33156"/>
            </a:xfrm>
            <a:custGeom>
              <a:avLst/>
              <a:gdLst/>
              <a:ahLst/>
              <a:cxnLst/>
              <a:rect l="l" t="t" r="r" b="b"/>
              <a:pathLst>
                <a:path w="644" h="965" extrusionOk="0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3" cy="21303"/>
            </a:xfrm>
            <a:custGeom>
              <a:avLst/>
              <a:gdLst/>
              <a:ahLst/>
              <a:cxnLst/>
              <a:rect l="l" t="t" r="r" b="b"/>
              <a:pathLst>
                <a:path w="299" h="620" extrusionOk="0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0" cy="37726"/>
            </a:xfrm>
            <a:custGeom>
              <a:avLst/>
              <a:gdLst/>
              <a:ahLst/>
              <a:cxnLst/>
              <a:rect l="l" t="t" r="r" b="b"/>
              <a:pathLst>
                <a:path w="1108" h="1098" extrusionOk="0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6" cy="30305"/>
            </a:xfrm>
            <a:custGeom>
              <a:avLst/>
              <a:gdLst/>
              <a:ahLst/>
              <a:cxnLst/>
              <a:rect l="l" t="t" r="r" b="b"/>
              <a:pathLst>
                <a:path w="513" h="882" extrusionOk="0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7" cy="38482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avLst/>
              <a:gdLst/>
              <a:ahLst/>
              <a:cxnLst/>
              <a:rect l="l" t="t" r="r" b="b"/>
              <a:pathLst>
                <a:path w="73" h="168" extrusionOk="0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2" cy="38070"/>
            </a:xfrm>
            <a:custGeom>
              <a:avLst/>
              <a:gdLst/>
              <a:ahLst/>
              <a:cxnLst/>
              <a:rect l="l" t="t" r="r" b="b"/>
              <a:pathLst>
                <a:path w="870" h="1108" extrusionOk="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1" cy="38482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2" cy="3848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29" cy="38482"/>
            </a:xfrm>
            <a:custGeom>
              <a:avLst/>
              <a:gdLst/>
              <a:ahLst/>
              <a:cxnLst/>
              <a:rect l="l" t="t" r="r" b="b"/>
              <a:pathLst>
                <a:path w="1133" h="1120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29" cy="38516"/>
            </a:xfrm>
            <a:custGeom>
              <a:avLst/>
              <a:gdLst/>
              <a:ahLst/>
              <a:cxnLst/>
              <a:rect l="l" t="t" r="r" b="b"/>
              <a:pathLst>
                <a:path w="1133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81916"/>
            </a:solidFill>
            <a:ln w="3875" cap="flat" cmpd="sng">
              <a:solidFill>
                <a:srgbClr val="A8191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rgbClr val="A81916"/>
            </a:solidFill>
            <a:ln w="2977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388" cy="2508928"/>
            </a:xfrm>
            <a:custGeom>
              <a:avLst/>
              <a:gdLst/>
              <a:ahLst/>
              <a:cxnLst/>
              <a:rect l="l" t="t" r="r" b="b"/>
              <a:pathLst>
                <a:path w="163200" h="73021" fill="none" extrusionOk="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rgbClr val="A81916"/>
            </a:solidFill>
            <a:ln w="3875" cap="flat" cmpd="sng">
              <a:solidFill>
                <a:srgbClr val="A8191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avLst/>
              <a:gdLst/>
              <a:ahLst/>
              <a:cxnLst/>
              <a:rect l="l" t="t" r="r" b="b"/>
              <a:pathLst>
                <a:path w="274701" h="102489" extrusionOk="0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avLst/>
              <a:gdLst/>
              <a:ahLst/>
              <a:cxnLst/>
              <a:rect l="l" t="t" r="r" b="b"/>
              <a:pathLst>
                <a:path w="70760" h="73844" extrusionOk="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486" cy="2534732"/>
            </a:xfrm>
            <a:custGeom>
              <a:avLst/>
              <a:gdLst/>
              <a:ahLst/>
              <a:cxnLst/>
              <a:rect l="l" t="t" r="r" b="b"/>
              <a:pathLst>
                <a:path w="45388" h="73772" extrusionOk="0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357" cy="932778"/>
            </a:xfrm>
            <a:custGeom>
              <a:avLst/>
              <a:gdLst/>
              <a:ahLst/>
              <a:cxnLst/>
              <a:rect l="l" t="t" r="r" b="b"/>
              <a:pathLst>
                <a:path w="92679" h="27148" extrusionOk="0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626" cy="2213200"/>
            </a:xfrm>
            <a:custGeom>
              <a:avLst/>
              <a:gdLst/>
              <a:ahLst/>
              <a:cxnLst/>
              <a:rect l="l" t="t" r="r" b="b"/>
              <a:pathLst>
                <a:path w="80201" h="64414" extrusionOk="0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04" cy="281916"/>
            </a:xfrm>
            <a:custGeom>
              <a:avLst/>
              <a:gdLst/>
              <a:ahLst/>
              <a:cxnLst/>
              <a:rect l="l" t="t" r="r" b="b"/>
              <a:pathLst>
                <a:path w="86452" h="8205" extrusionOk="0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03" cy="2532704"/>
            </a:xfrm>
            <a:custGeom>
              <a:avLst/>
              <a:gdLst/>
              <a:ahLst/>
              <a:cxnLst/>
              <a:rect l="l" t="t" r="r" b="b"/>
              <a:pathLst>
                <a:path w="25612" h="73713" extrusionOk="0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647" cy="1557012"/>
            </a:xfrm>
            <a:custGeom>
              <a:avLst/>
              <a:gdLst/>
              <a:ahLst/>
              <a:cxnLst/>
              <a:rect l="l" t="t" r="r" b="b"/>
              <a:pathLst>
                <a:path w="87274" h="45316" extrusionOk="0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12" cy="2526142"/>
            </a:xfrm>
            <a:custGeom>
              <a:avLst/>
              <a:gdLst/>
              <a:ahLst/>
              <a:cxnLst/>
              <a:rect l="l" t="t" r="r" b="b"/>
              <a:pathLst>
                <a:path w="56853" h="73522" extrusionOk="0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297" cy="2528203"/>
            </a:xfrm>
            <a:custGeom>
              <a:avLst/>
              <a:gdLst/>
              <a:ahLst/>
              <a:cxnLst/>
              <a:rect l="l" t="t" r="r" b="b"/>
              <a:pathLst>
                <a:path w="34934" h="73582" extrusionOk="0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492" cy="1250633"/>
            </a:xfrm>
            <a:custGeom>
              <a:avLst/>
              <a:gdLst/>
              <a:ahLst/>
              <a:cxnLst/>
              <a:rect l="l" t="t" r="r" b="b"/>
              <a:pathLst>
                <a:path w="86571" h="36399" extrusionOk="0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071" cy="558849"/>
            </a:xfrm>
            <a:custGeom>
              <a:avLst/>
              <a:gdLst/>
              <a:ahLst/>
              <a:cxnLst/>
              <a:rect l="l" t="t" r="r" b="b"/>
              <a:pathLst>
                <a:path w="81058" h="16265" extrusionOk="0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595" cy="2088030"/>
            </a:xfrm>
            <a:custGeom>
              <a:avLst/>
              <a:gdLst/>
              <a:ahLst/>
              <a:cxnLst/>
              <a:rect l="l" t="t" r="r" b="b"/>
              <a:pathLst>
                <a:path w="88524" h="60771" extrusionOk="0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65" cy="2529818"/>
            </a:xfrm>
            <a:custGeom>
              <a:avLst/>
              <a:gdLst/>
              <a:ahLst/>
              <a:cxnLst/>
              <a:rect l="l" t="t" r="r" b="b"/>
              <a:pathLst>
                <a:path w="16801" h="73629" extrusionOk="0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56" cy="2531055"/>
            </a:xfrm>
            <a:custGeom>
              <a:avLst/>
              <a:gdLst/>
              <a:ahLst/>
              <a:cxnLst/>
              <a:rect l="l" t="t" r="r" b="b"/>
              <a:pathLst>
                <a:path w="8407" h="73665" extrusionOk="0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05" cy="2530231"/>
            </a:xfrm>
            <a:custGeom>
              <a:avLst/>
              <a:gdLst/>
              <a:ahLst/>
              <a:cxnLst/>
              <a:rect l="l" t="t" r="r" b="b"/>
              <a:pathLst>
                <a:path w="8455" h="73641" extrusionOk="0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41" cy="2528616"/>
            </a:xfrm>
            <a:custGeom>
              <a:avLst/>
              <a:gdLst/>
              <a:ahLst/>
              <a:cxnLst/>
              <a:rect l="l" t="t" r="r" b="b"/>
              <a:pathLst>
                <a:path w="25552" h="73594" extrusionOk="0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48" cy="2526966"/>
            </a:xfrm>
            <a:custGeom>
              <a:avLst/>
              <a:gdLst/>
              <a:ahLst/>
              <a:cxnLst/>
              <a:rect l="l" t="t" r="r" b="b"/>
              <a:pathLst>
                <a:path w="45221" h="73546" extrusionOk="0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8976" cy="2524939"/>
            </a:xfrm>
            <a:custGeom>
              <a:avLst/>
              <a:gdLst/>
              <a:ahLst/>
              <a:cxnLst/>
              <a:rect l="l" t="t" r="r" b="b"/>
              <a:pathLst>
                <a:path w="70403" h="73487" extrusionOk="0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451" cy="2522053"/>
            </a:xfrm>
            <a:custGeom>
              <a:avLst/>
              <a:gdLst/>
              <a:ahLst/>
              <a:cxnLst/>
              <a:rect l="l" t="t" r="r" b="b"/>
              <a:pathLst>
                <a:path w="89131" h="73403" extrusionOk="0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589" cy="1644147"/>
            </a:xfrm>
            <a:custGeom>
              <a:avLst/>
              <a:gdLst/>
              <a:ahLst/>
              <a:cxnLst/>
              <a:rect l="l" t="t" r="r" b="b"/>
              <a:pathLst>
                <a:path w="87738" h="47852" extrusionOk="0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688" cy="893506"/>
            </a:xfrm>
            <a:custGeom>
              <a:avLst/>
              <a:gdLst/>
              <a:ahLst/>
              <a:cxnLst/>
              <a:rect l="l" t="t" r="r" b="b"/>
              <a:pathLst>
                <a:path w="84714" h="26005" extrusionOk="0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16" cy="239345"/>
            </a:xfrm>
            <a:custGeom>
              <a:avLst/>
              <a:gdLst/>
              <a:ahLst/>
              <a:cxnLst/>
              <a:rect l="l" t="t" r="r" b="b"/>
              <a:pathLst>
                <a:path w="70247" h="6966" extrusionOk="0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776" cy="614098"/>
            </a:xfrm>
            <a:custGeom>
              <a:avLst/>
              <a:gdLst/>
              <a:ahLst/>
              <a:cxnLst/>
              <a:rect l="l" t="t" r="r" b="b"/>
              <a:pathLst>
                <a:path w="93477" h="17873" extrusionOk="0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548" cy="1244483"/>
            </a:xfrm>
            <a:custGeom>
              <a:avLst/>
              <a:gdLst/>
              <a:ahLst/>
              <a:cxnLst/>
              <a:rect l="l" t="t" r="r" b="b"/>
              <a:pathLst>
                <a:path w="90298" h="36220" extrusionOk="0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445" cy="1877341"/>
            </a:xfrm>
            <a:custGeom>
              <a:avLst/>
              <a:gdLst/>
              <a:ahLst/>
              <a:cxnLst/>
              <a:rect l="l" t="t" r="r" b="b"/>
              <a:pathLst>
                <a:path w="83892" h="54639" extrusionOk="0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777" cy="2537205"/>
            </a:xfrm>
            <a:custGeom>
              <a:avLst/>
              <a:gdLst/>
              <a:ahLst/>
              <a:cxnLst/>
              <a:rect l="l" t="t" r="r" b="b"/>
              <a:pathLst>
                <a:path w="76189" h="73844" extrusionOk="0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02" cy="2535969"/>
            </a:xfrm>
            <a:custGeom>
              <a:avLst/>
              <a:gdLst/>
              <a:ahLst/>
              <a:cxnLst/>
              <a:rect l="l" t="t" r="r" b="b"/>
              <a:pathLst>
                <a:path w="57103" h="73808" extrusionOk="0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3973" cy="2533941"/>
            </a:xfrm>
            <a:custGeom>
              <a:avLst/>
              <a:gdLst/>
              <a:ahLst/>
              <a:cxnLst/>
              <a:rect l="l" t="t" r="r" b="b"/>
              <a:pathLst>
                <a:path w="35041" h="73749" extrusionOk="0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090" cy="2532292"/>
            </a:xfrm>
            <a:custGeom>
              <a:avLst/>
              <a:gdLst/>
              <a:ahLst/>
              <a:cxnLst/>
              <a:rect l="l" t="t" r="r" b="b"/>
              <a:pathLst>
                <a:path w="16825" h="73701" extrusionOk="0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3863" cy="2537205"/>
            </a:xfrm>
            <a:custGeom>
              <a:avLst/>
              <a:gdLst/>
              <a:ahLst/>
              <a:cxnLst/>
              <a:rect l="l" t="t" r="r" b="b"/>
              <a:pathLst>
                <a:path w="199478" h="73844" fill="none" extrusionOk="0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w="3875" cap="flat" cmpd="sng">
              <a:solidFill>
                <a:srgbClr val="101D2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055" cy="2523702"/>
            </a:xfrm>
            <a:custGeom>
              <a:avLst/>
              <a:gdLst/>
              <a:ahLst/>
              <a:cxnLst/>
              <a:rect l="l" t="t" r="r" b="b"/>
              <a:pathLst>
                <a:path w="86762" h="73451" extrusionOk="0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9" name="Google Shape;1609;p2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9" name="Google Shape;3209;p5"/>
          <p:cNvGrpSpPr/>
          <p:nvPr/>
        </p:nvGrpSpPr>
        <p:grpSpPr>
          <a:xfrm>
            <a:off x="0" y="-28624"/>
            <a:ext cx="9144039" cy="4318075"/>
            <a:chOff x="0" y="-28624"/>
            <a:chExt cx="9144039" cy="4318075"/>
          </a:xfrm>
        </p:grpSpPr>
        <p:sp>
          <p:nvSpPr>
            <p:cNvPr id="3210" name="Google Shape;3210;p5"/>
            <p:cNvSpPr/>
            <p:nvPr/>
          </p:nvSpPr>
          <p:spPr>
            <a:xfrm>
              <a:off x="0" y="400206"/>
              <a:ext cx="4571109" cy="3889244"/>
            </a:xfrm>
            <a:custGeom>
              <a:avLst/>
              <a:gdLst/>
              <a:ahLst/>
              <a:cxnLst/>
              <a:rect l="l" t="t" r="r" b="b"/>
              <a:pathLst>
                <a:path w="60663" h="51614" extrusionOk="0">
                  <a:moveTo>
                    <a:pt x="1" y="0"/>
                  </a:moveTo>
                  <a:lnTo>
                    <a:pt x="1" y="9978"/>
                  </a:lnTo>
                  <a:lnTo>
                    <a:pt x="60663" y="51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"/>
            <p:cNvSpPr/>
            <p:nvPr/>
          </p:nvSpPr>
          <p:spPr>
            <a:xfrm>
              <a:off x="4571122" y="-28624"/>
              <a:ext cx="4572917" cy="4318075"/>
            </a:xfrm>
            <a:custGeom>
              <a:avLst/>
              <a:gdLst/>
              <a:ahLst/>
              <a:cxnLst/>
              <a:rect l="l" t="t" r="r" b="b"/>
              <a:pathLst>
                <a:path w="60687" h="57305" extrusionOk="0">
                  <a:moveTo>
                    <a:pt x="54638" y="0"/>
                  </a:moveTo>
                  <a:lnTo>
                    <a:pt x="0" y="57305"/>
                  </a:lnTo>
                  <a:lnTo>
                    <a:pt x="60686" y="5691"/>
                  </a:lnTo>
                  <a:lnTo>
                    <a:pt x="606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2" name="Google Shape;3212;p5"/>
          <p:cNvSpPr txBox="1">
            <a:spLocks noGrp="1"/>
          </p:cNvSpPr>
          <p:nvPr>
            <p:ph type="title"/>
          </p:nvPr>
        </p:nvSpPr>
        <p:spPr>
          <a:xfrm>
            <a:off x="1349100" y="54000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3" name="Google Shape;3213;p5"/>
          <p:cNvSpPr txBox="1">
            <a:spLocks noGrp="1"/>
          </p:cNvSpPr>
          <p:nvPr>
            <p:ph type="body" idx="1"/>
          </p:nvPr>
        </p:nvSpPr>
        <p:spPr>
          <a:xfrm>
            <a:off x="1076400" y="962025"/>
            <a:ext cx="69912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7"/>
          <p:cNvSpPr txBox="1">
            <a:spLocks noGrp="1"/>
          </p:cNvSpPr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400"/>
              <a:buNone/>
              <a:defRPr sz="2400"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Google Shape;3239;p8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40" name="Google Shape;3240;p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1" name="Google Shape;3241;p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42" name="Google Shape;3242;p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4" name="Google Shape;3254;p8"/>
          <p:cNvSpPr txBox="1">
            <a:spLocks noGrp="1"/>
          </p:cNvSpPr>
          <p:nvPr>
            <p:ph type="title"/>
          </p:nvPr>
        </p:nvSpPr>
        <p:spPr>
          <a:xfrm>
            <a:off x="4572075" y="540000"/>
            <a:ext cx="38520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5" name="Google Shape;3255;p8"/>
          <p:cNvSpPr txBox="1">
            <a:spLocks noGrp="1"/>
          </p:cNvSpPr>
          <p:nvPr>
            <p:ph type="subTitle" idx="1"/>
          </p:nvPr>
        </p:nvSpPr>
        <p:spPr>
          <a:xfrm>
            <a:off x="5490625" y="2853150"/>
            <a:ext cx="21390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CUSTOM_1_2_2_1_2_1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Font typeface="Slackey"/>
              <a:buNone/>
              <a:defRPr sz="2800">
                <a:solidFill>
                  <a:srgbClr val="162130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●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○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■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●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○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■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●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○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62130"/>
              </a:buClr>
              <a:buSzPts val="1600"/>
              <a:buFont typeface="Architects Daughter"/>
              <a:buChar char="■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6" r:id="rId5"/>
    <p:sldLayoutId id="2147483659" r:id="rId6"/>
    <p:sldLayoutId id="2147483660" r:id="rId7"/>
    <p:sldLayoutId id="2147483662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1" name="Google Shape;10201;p41"/>
          <p:cNvGrpSpPr/>
          <p:nvPr/>
        </p:nvGrpSpPr>
        <p:grpSpPr>
          <a:xfrm rot="218129">
            <a:off x="-994892" y="490994"/>
            <a:ext cx="9436760" cy="3657458"/>
            <a:chOff x="3197875" y="3466725"/>
            <a:chExt cx="4366521" cy="1278779"/>
          </a:xfrm>
        </p:grpSpPr>
        <p:sp>
          <p:nvSpPr>
            <p:cNvPr id="10202" name="Google Shape;10202;p41"/>
            <p:cNvSpPr/>
            <p:nvPr/>
          </p:nvSpPr>
          <p:spPr>
            <a:xfrm>
              <a:off x="3197875" y="3466725"/>
              <a:ext cx="4366521" cy="1278779"/>
            </a:xfrm>
            <a:custGeom>
              <a:avLst/>
              <a:gdLst/>
              <a:ahLst/>
              <a:cxnLst/>
              <a:rect l="l" t="t" r="r" b="b"/>
              <a:pathLst>
                <a:path w="135375" h="39649" extrusionOk="0">
                  <a:moveTo>
                    <a:pt x="135374" y="1"/>
                  </a:moveTo>
                  <a:lnTo>
                    <a:pt x="47256" y="5085"/>
                  </a:lnTo>
                  <a:lnTo>
                    <a:pt x="49447" y="21158"/>
                  </a:lnTo>
                  <a:lnTo>
                    <a:pt x="49447" y="21158"/>
                  </a:lnTo>
                  <a:lnTo>
                    <a:pt x="18217" y="17265"/>
                  </a:lnTo>
                  <a:lnTo>
                    <a:pt x="25051" y="27171"/>
                  </a:lnTo>
                  <a:lnTo>
                    <a:pt x="0" y="28397"/>
                  </a:lnTo>
                  <a:lnTo>
                    <a:pt x="39898" y="37577"/>
                  </a:lnTo>
                  <a:lnTo>
                    <a:pt x="36076" y="26706"/>
                  </a:lnTo>
                  <a:lnTo>
                    <a:pt x="50661" y="28135"/>
                  </a:lnTo>
                  <a:lnTo>
                    <a:pt x="52078" y="39649"/>
                  </a:lnTo>
                  <a:lnTo>
                    <a:pt x="131195" y="34529"/>
                  </a:lnTo>
                  <a:lnTo>
                    <a:pt x="135374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41"/>
            <p:cNvSpPr/>
            <p:nvPr/>
          </p:nvSpPr>
          <p:spPr>
            <a:xfrm>
              <a:off x="3336506" y="3502076"/>
              <a:ext cx="4173732" cy="1194278"/>
            </a:xfrm>
            <a:custGeom>
              <a:avLst/>
              <a:gdLst/>
              <a:ahLst/>
              <a:cxnLst/>
              <a:rect l="l" t="t" r="r" b="b"/>
              <a:pathLst>
                <a:path w="129398" h="37029" extrusionOk="0">
                  <a:moveTo>
                    <a:pt x="129398" y="0"/>
                  </a:moveTo>
                  <a:lnTo>
                    <a:pt x="44173" y="4834"/>
                  </a:lnTo>
                  <a:lnTo>
                    <a:pt x="46637" y="21074"/>
                  </a:lnTo>
                  <a:lnTo>
                    <a:pt x="16217" y="17252"/>
                  </a:lnTo>
                  <a:lnTo>
                    <a:pt x="16217" y="17252"/>
                  </a:lnTo>
                  <a:lnTo>
                    <a:pt x="23015" y="26956"/>
                  </a:lnTo>
                  <a:lnTo>
                    <a:pt x="1" y="27396"/>
                  </a:lnTo>
                  <a:lnTo>
                    <a:pt x="33731" y="34171"/>
                  </a:lnTo>
                  <a:lnTo>
                    <a:pt x="29826" y="24253"/>
                  </a:lnTo>
                  <a:lnTo>
                    <a:pt x="47852" y="26313"/>
                  </a:lnTo>
                  <a:lnTo>
                    <a:pt x="49054" y="37029"/>
                  </a:lnTo>
                  <a:lnTo>
                    <a:pt x="125421" y="31849"/>
                  </a:lnTo>
                  <a:lnTo>
                    <a:pt x="1293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4" name="Google Shape;10204;p41"/>
          <p:cNvSpPr txBox="1">
            <a:spLocks noGrp="1"/>
          </p:cNvSpPr>
          <p:nvPr>
            <p:ph type="ctrTitle"/>
          </p:nvPr>
        </p:nvSpPr>
        <p:spPr>
          <a:xfrm>
            <a:off x="2451211" y="1419622"/>
            <a:ext cx="5973900" cy="1584176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600" dirty="0" smtClean="0"/>
              <a:t>¿Cómo graficar una </a:t>
            </a:r>
            <a:r>
              <a:rPr lang="es-CL" sz="4600" dirty="0"/>
              <a:t>F</a:t>
            </a:r>
            <a:r>
              <a:rPr lang="es-CL" sz="4600" dirty="0" smtClean="0"/>
              <a:t>unción Cuadrática?</a:t>
            </a:r>
            <a:endParaRPr sz="4600" dirty="0"/>
          </a:p>
        </p:txBody>
      </p:sp>
      <p:sp>
        <p:nvSpPr>
          <p:cNvPr id="10205" name="Google Shape;10205;p41"/>
          <p:cNvSpPr txBox="1">
            <a:spLocks noGrp="1"/>
          </p:cNvSpPr>
          <p:nvPr>
            <p:ph type="subTitle" idx="1"/>
          </p:nvPr>
        </p:nvSpPr>
        <p:spPr>
          <a:xfrm>
            <a:off x="4284041" y="3364577"/>
            <a:ext cx="3674401" cy="361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smtClean="0"/>
              <a:t>Prof. Diferencial Pía Lastra Donoso</a:t>
            </a:r>
            <a:endParaRPr sz="16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7"/>
            <a:ext cx="895362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0" name="Google Shape;10210;p42"/>
          <p:cNvSpPr/>
          <p:nvPr/>
        </p:nvSpPr>
        <p:spPr>
          <a:xfrm>
            <a:off x="611560" y="269573"/>
            <a:ext cx="7827589" cy="4750449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11" name="Google Shape;10211;p42"/>
          <p:cNvSpPr txBox="1">
            <a:spLocks noGrp="1"/>
          </p:cNvSpPr>
          <p:nvPr>
            <p:ph type="title"/>
          </p:nvPr>
        </p:nvSpPr>
        <p:spPr>
          <a:xfrm>
            <a:off x="1475656" y="339502"/>
            <a:ext cx="6445800" cy="87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Debemos tener en cuenta las siguientes fórmulas: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12" name="Google Shape;10212;p4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76400" y="1347614"/>
                <a:ext cx="6991200" cy="35495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indent="-457200" algn="l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s-CL" sz="2400" dirty="0" smtClean="0"/>
                  <a:t>Vértice: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</a:rPr>
                      <m:t>h</m:t>
                    </m:r>
                    <m:r>
                      <a:rPr lang="es-CL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CL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−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2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s-CL" sz="2400" b="0" i="1" smtClean="0">
                        <a:latin typeface="Cambria Math"/>
                      </a:rPr>
                      <m:t>;</m:t>
                    </m:r>
                    <m:r>
                      <a:rPr lang="es-CL" sz="2400" b="0" i="1" smtClean="0">
                        <a:latin typeface="Cambria Math"/>
                      </a:rPr>
                      <m:t>𝑘</m:t>
                    </m:r>
                    <m:r>
                      <a:rPr lang="es-CL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CL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4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𝑎𝑐</m:t>
                        </m:r>
                        <m:r>
                          <a:rPr lang="es-CL" sz="2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s-CL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CL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s-CL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4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s-CL" sz="2400" dirty="0" smtClean="0"/>
              </a:p>
              <a:p>
                <a:pPr lvl="0" indent="-457200" algn="l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endParaRPr lang="es-CL" sz="2400" dirty="0" smtClean="0"/>
              </a:p>
              <a:p>
                <a:pPr lvl="0" indent="-457200" algn="l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s-CL" sz="2400" dirty="0" smtClean="0"/>
                  <a:t>Eje de Simetría: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</a:rPr>
                      <m:t>𝑥</m:t>
                    </m:r>
                    <m:r>
                      <a:rPr lang="es-CL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CL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−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2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s-CL" sz="2400" dirty="0" smtClean="0"/>
              </a:p>
              <a:p>
                <a:pPr lvl="0" indent="-457200" algn="l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endParaRPr lang="es-CL" sz="2400" dirty="0"/>
              </a:p>
              <a:p>
                <a:pPr lvl="0" indent="-457200" algn="l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s-CL" sz="2400" dirty="0" smtClean="0"/>
                  <a:t>Intersecciones: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2400" dirty="0"/>
                  <a:t>	</a:t>
                </a:r>
                <a:r>
                  <a:rPr lang="es-CL" sz="2400" dirty="0" smtClean="0"/>
                  <a:t>		Con el eje x </a:t>
                </a: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ctrlPr>
                          <a:rPr lang="es-CL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s-CL" sz="2400" b="0" i="1" baseline="-25000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endParaRPr lang="es-CL" sz="2400" b="0" dirty="0" smtClean="0">
                  <a:ea typeface="Cambria Math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2400" dirty="0" smtClean="0"/>
                  <a:t>				         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</a:rPr>
                      <m:t>(</m:t>
                    </m:r>
                    <m:r>
                      <a:rPr lang="es-CL" sz="2400" b="0" i="1" smtClean="0">
                        <a:latin typeface="Cambria Math"/>
                      </a:rPr>
                      <m:t>𝑥</m:t>
                    </m:r>
                    <m:r>
                      <a:rPr lang="es-CL" sz="2400" b="0" i="1" baseline="-25000" smtClean="0">
                        <a:latin typeface="Cambria Math"/>
                      </a:rPr>
                      <m:t>2</m:t>
                    </m:r>
                    <m:r>
                      <a:rPr lang="es-CL" sz="2400" b="0" i="1" smtClean="0">
                        <a:latin typeface="Cambria Math"/>
                      </a:rPr>
                      <m:t>,0)</m:t>
                    </m:r>
                  </m:oMath>
                </a14:m>
                <a:endParaRPr lang="es-CL" sz="2400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2400" dirty="0"/>
                  <a:t>	</a:t>
                </a:r>
                <a:r>
                  <a:rPr lang="es-CL" sz="2400" dirty="0" smtClean="0"/>
                  <a:t>		Con el eje y </a:t>
                </a: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𝑜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sz="2400" dirty="0"/>
              </a:p>
            </p:txBody>
          </p:sp>
        </mc:Choice>
        <mc:Fallback xmlns="">
          <p:sp>
            <p:nvSpPr>
              <p:cNvPr id="10212" name="Google Shape;10212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6400" y="1347614"/>
                <a:ext cx="6991200" cy="3549583"/>
              </a:xfrm>
              <a:prstGeom prst="rect">
                <a:avLst/>
              </a:prstGeom>
              <a:blipFill rotWithShape="1">
                <a:blip r:embed="rId3"/>
                <a:stretch>
                  <a:fillRect l="-262" b="-8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95486"/>
            <a:ext cx="4604700" cy="992400"/>
          </a:xfrm>
        </p:spPr>
        <p:txBody>
          <a:bodyPr>
            <a:normAutofit fontScale="90000"/>
          </a:bodyPr>
          <a:lstStyle/>
          <a:p>
            <a:r>
              <a:rPr lang="es-CL" sz="3600" dirty="0" smtClean="0"/>
              <a:t>Revisemos un ejemplo:</a:t>
            </a:r>
            <a:endParaRPr lang="es-CL" sz="3600" dirty="0"/>
          </a:p>
        </p:txBody>
      </p:sp>
      <p:grpSp>
        <p:nvGrpSpPr>
          <p:cNvPr id="3" name="Google Shape;11134;p75"/>
          <p:cNvGrpSpPr/>
          <p:nvPr/>
        </p:nvGrpSpPr>
        <p:grpSpPr>
          <a:xfrm>
            <a:off x="467544" y="1228370"/>
            <a:ext cx="7992888" cy="3816424"/>
            <a:chOff x="783852" y="2785077"/>
            <a:chExt cx="3633130" cy="1932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Google Shape;11135;p75"/>
                <p:cNvSpPr/>
                <p:nvPr/>
              </p:nvSpPr>
              <p:spPr>
                <a:xfrm>
                  <a:off x="803180" y="2797619"/>
                  <a:ext cx="3594474" cy="1859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55" h="36660" extrusionOk="0">
                      <a:moveTo>
                        <a:pt x="43411" y="0"/>
                      </a:moveTo>
                      <a:cubicBezTo>
                        <a:pt x="39297" y="5044"/>
                        <a:pt x="35626" y="6614"/>
                        <a:pt x="32651" y="6614"/>
                      </a:cubicBezTo>
                      <a:cubicBezTo>
                        <a:pt x="27738" y="6614"/>
                        <a:pt x="24718" y="2334"/>
                        <a:pt x="24718" y="2334"/>
                      </a:cubicBezTo>
                      <a:cubicBezTo>
                        <a:pt x="22838" y="6050"/>
                        <a:pt x="19740" y="7148"/>
                        <a:pt x="16735" y="7148"/>
                      </a:cubicBezTo>
                      <a:cubicBezTo>
                        <a:pt x="12396" y="7148"/>
                        <a:pt x="8252" y="4858"/>
                        <a:pt x="8252" y="4858"/>
                      </a:cubicBezTo>
                      <a:lnTo>
                        <a:pt x="8252" y="4858"/>
                      </a:lnTo>
                      <a:cubicBezTo>
                        <a:pt x="15864" y="14676"/>
                        <a:pt x="3376" y="15175"/>
                        <a:pt x="549" y="15175"/>
                      </a:cubicBezTo>
                      <a:cubicBezTo>
                        <a:pt x="230" y="15175"/>
                        <a:pt x="33" y="15168"/>
                        <a:pt x="4" y="15168"/>
                      </a:cubicBezTo>
                      <a:cubicBezTo>
                        <a:pt x="2" y="15168"/>
                        <a:pt x="0" y="15169"/>
                        <a:pt x="0" y="15169"/>
                      </a:cubicBezTo>
                      <a:cubicBezTo>
                        <a:pt x="14681" y="16859"/>
                        <a:pt x="5168" y="29147"/>
                        <a:pt x="5168" y="29147"/>
                      </a:cubicBezTo>
                      <a:cubicBezTo>
                        <a:pt x="9467" y="27406"/>
                        <a:pt x="12596" y="26752"/>
                        <a:pt x="14869" y="26752"/>
                      </a:cubicBezTo>
                      <a:cubicBezTo>
                        <a:pt x="21726" y="26752"/>
                        <a:pt x="20813" y="32695"/>
                        <a:pt x="20813" y="32695"/>
                      </a:cubicBezTo>
                      <a:cubicBezTo>
                        <a:pt x="23347" y="30820"/>
                        <a:pt x="25429" y="30114"/>
                        <a:pt x="27128" y="30114"/>
                      </a:cubicBezTo>
                      <a:cubicBezTo>
                        <a:pt x="32302" y="30114"/>
                        <a:pt x="33921" y="36659"/>
                        <a:pt x="33921" y="36659"/>
                      </a:cubicBezTo>
                      <a:cubicBezTo>
                        <a:pt x="36192" y="31477"/>
                        <a:pt x="38760" y="29786"/>
                        <a:pt x="41145" y="29786"/>
                      </a:cubicBezTo>
                      <a:cubicBezTo>
                        <a:pt x="45625" y="29786"/>
                        <a:pt x="49459" y="35754"/>
                        <a:pt x="49459" y="35754"/>
                      </a:cubicBezTo>
                      <a:cubicBezTo>
                        <a:pt x="48115" y="28481"/>
                        <a:pt x="51692" y="27476"/>
                        <a:pt x="53771" y="27476"/>
                      </a:cubicBezTo>
                      <a:cubicBezTo>
                        <a:pt x="54564" y="27476"/>
                        <a:pt x="55138" y="27623"/>
                        <a:pt x="55138" y="27623"/>
                      </a:cubicBezTo>
                      <a:cubicBezTo>
                        <a:pt x="54878" y="23498"/>
                        <a:pt x="57183" y="22396"/>
                        <a:pt x="59721" y="22396"/>
                      </a:cubicBezTo>
                      <a:cubicBezTo>
                        <a:pt x="62634" y="22396"/>
                        <a:pt x="65854" y="23848"/>
                        <a:pt x="65854" y="23848"/>
                      </a:cubicBezTo>
                      <a:cubicBezTo>
                        <a:pt x="53650" y="16145"/>
                        <a:pt x="70854" y="8144"/>
                        <a:pt x="70855" y="8144"/>
                      </a:cubicBezTo>
                      <a:lnTo>
                        <a:pt x="70855" y="8144"/>
                      </a:lnTo>
                      <a:cubicBezTo>
                        <a:pt x="69510" y="8272"/>
                        <a:pt x="68269" y="8331"/>
                        <a:pt x="67124" y="8331"/>
                      </a:cubicBezTo>
                      <a:cubicBezTo>
                        <a:pt x="55638" y="8331"/>
                        <a:pt x="53817" y="2453"/>
                        <a:pt x="53817" y="2453"/>
                      </a:cubicBezTo>
                      <a:cubicBezTo>
                        <a:pt x="51740" y="3945"/>
                        <a:pt x="50041" y="4498"/>
                        <a:pt x="48662" y="4498"/>
                      </a:cubicBezTo>
                      <a:cubicBezTo>
                        <a:pt x="44729" y="4498"/>
                        <a:pt x="43411" y="0"/>
                        <a:pt x="434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L" sz="32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CL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L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s-CL" sz="32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s-CL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CL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s-CL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CL" sz="3200" b="0" i="1" smtClean="0">
                            <a:latin typeface="Cambria Math"/>
                          </a:rPr>
                          <m:t> −2</m:t>
                        </m:r>
                        <m:r>
                          <a:rPr lang="es-CL" sz="3200" b="0" i="1" smtClean="0">
                            <a:latin typeface="Cambria Math"/>
                          </a:rPr>
                          <m:t>𝑥</m:t>
                        </m:r>
                        <m:r>
                          <a:rPr lang="es-CL" sz="3200" b="0" i="1" smtClean="0">
                            <a:latin typeface="Cambria Math"/>
                          </a:rPr>
                          <m:t> −8</m:t>
                        </m:r>
                      </m:oMath>
                    </m:oMathPara>
                  </a14:m>
                  <a:endParaRPr sz="3200" dirty="0"/>
                </a:p>
              </p:txBody>
            </p:sp>
          </mc:Choice>
          <mc:Fallback xmlns="">
            <p:sp>
              <p:nvSpPr>
                <p:cNvPr id="4" name="Google Shape;11135;p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180" y="2797619"/>
                  <a:ext cx="3594474" cy="1859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55" h="36660" extrusionOk="0">
                      <a:moveTo>
                        <a:pt x="43411" y="0"/>
                      </a:moveTo>
                      <a:cubicBezTo>
                        <a:pt x="39297" y="5044"/>
                        <a:pt x="35626" y="6614"/>
                        <a:pt x="32651" y="6614"/>
                      </a:cubicBezTo>
                      <a:cubicBezTo>
                        <a:pt x="27738" y="6614"/>
                        <a:pt x="24718" y="2334"/>
                        <a:pt x="24718" y="2334"/>
                      </a:cubicBezTo>
                      <a:cubicBezTo>
                        <a:pt x="22838" y="6050"/>
                        <a:pt x="19740" y="7148"/>
                        <a:pt x="16735" y="7148"/>
                      </a:cubicBezTo>
                      <a:cubicBezTo>
                        <a:pt x="12396" y="7148"/>
                        <a:pt x="8252" y="4858"/>
                        <a:pt x="8252" y="4858"/>
                      </a:cubicBezTo>
                      <a:lnTo>
                        <a:pt x="8252" y="4858"/>
                      </a:lnTo>
                      <a:cubicBezTo>
                        <a:pt x="15864" y="14676"/>
                        <a:pt x="3376" y="15175"/>
                        <a:pt x="549" y="15175"/>
                      </a:cubicBezTo>
                      <a:cubicBezTo>
                        <a:pt x="230" y="15175"/>
                        <a:pt x="33" y="15168"/>
                        <a:pt x="4" y="15168"/>
                      </a:cubicBezTo>
                      <a:cubicBezTo>
                        <a:pt x="2" y="15168"/>
                        <a:pt x="0" y="15169"/>
                        <a:pt x="0" y="15169"/>
                      </a:cubicBezTo>
                      <a:cubicBezTo>
                        <a:pt x="14681" y="16859"/>
                        <a:pt x="5168" y="29147"/>
                        <a:pt x="5168" y="29147"/>
                      </a:cubicBezTo>
                      <a:cubicBezTo>
                        <a:pt x="9467" y="27406"/>
                        <a:pt x="12596" y="26752"/>
                        <a:pt x="14869" y="26752"/>
                      </a:cubicBezTo>
                      <a:cubicBezTo>
                        <a:pt x="21726" y="26752"/>
                        <a:pt x="20813" y="32695"/>
                        <a:pt x="20813" y="32695"/>
                      </a:cubicBezTo>
                      <a:cubicBezTo>
                        <a:pt x="23347" y="30820"/>
                        <a:pt x="25429" y="30114"/>
                        <a:pt x="27128" y="30114"/>
                      </a:cubicBezTo>
                      <a:cubicBezTo>
                        <a:pt x="32302" y="30114"/>
                        <a:pt x="33921" y="36659"/>
                        <a:pt x="33921" y="36659"/>
                      </a:cubicBezTo>
                      <a:cubicBezTo>
                        <a:pt x="36192" y="31477"/>
                        <a:pt x="38760" y="29786"/>
                        <a:pt x="41145" y="29786"/>
                      </a:cubicBezTo>
                      <a:cubicBezTo>
                        <a:pt x="45625" y="29786"/>
                        <a:pt x="49459" y="35754"/>
                        <a:pt x="49459" y="35754"/>
                      </a:cubicBezTo>
                      <a:cubicBezTo>
                        <a:pt x="48115" y="28481"/>
                        <a:pt x="51692" y="27476"/>
                        <a:pt x="53771" y="27476"/>
                      </a:cubicBezTo>
                      <a:cubicBezTo>
                        <a:pt x="54564" y="27476"/>
                        <a:pt x="55138" y="27623"/>
                        <a:pt x="55138" y="27623"/>
                      </a:cubicBezTo>
                      <a:cubicBezTo>
                        <a:pt x="54878" y="23498"/>
                        <a:pt x="57183" y="22396"/>
                        <a:pt x="59721" y="22396"/>
                      </a:cubicBezTo>
                      <a:cubicBezTo>
                        <a:pt x="62634" y="22396"/>
                        <a:pt x="65854" y="23848"/>
                        <a:pt x="65854" y="23848"/>
                      </a:cubicBezTo>
                      <a:cubicBezTo>
                        <a:pt x="53650" y="16145"/>
                        <a:pt x="70854" y="8144"/>
                        <a:pt x="70855" y="8144"/>
                      </a:cubicBezTo>
                      <a:lnTo>
                        <a:pt x="70855" y="8144"/>
                      </a:lnTo>
                      <a:cubicBezTo>
                        <a:pt x="69510" y="8272"/>
                        <a:pt x="68269" y="8331"/>
                        <a:pt x="67124" y="8331"/>
                      </a:cubicBezTo>
                      <a:cubicBezTo>
                        <a:pt x="55638" y="8331"/>
                        <a:pt x="53817" y="2453"/>
                        <a:pt x="53817" y="2453"/>
                      </a:cubicBezTo>
                      <a:cubicBezTo>
                        <a:pt x="51740" y="3945"/>
                        <a:pt x="50041" y="4498"/>
                        <a:pt x="48662" y="4498"/>
                      </a:cubicBezTo>
                      <a:cubicBezTo>
                        <a:pt x="44729" y="4498"/>
                        <a:pt x="43411" y="0"/>
                        <a:pt x="43411" y="0"/>
                      </a:cubicBezTo>
                      <a:close/>
                    </a:path>
                  </a:pathLst>
                </a:cu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Google Shape;11136;p75"/>
            <p:cNvSpPr/>
            <p:nvPr/>
          </p:nvSpPr>
          <p:spPr>
            <a:xfrm>
              <a:off x="783852" y="2785077"/>
              <a:ext cx="3633130" cy="1932255"/>
            </a:xfrm>
            <a:custGeom>
              <a:avLst/>
              <a:gdLst/>
              <a:ahLst/>
              <a:cxnLst/>
              <a:rect l="l" t="t" r="r" b="b"/>
              <a:pathLst>
                <a:path w="71617" h="38089" extrusionOk="0">
                  <a:moveTo>
                    <a:pt x="43320" y="1107"/>
                  </a:moveTo>
                  <a:lnTo>
                    <a:pt x="43320" y="1107"/>
                  </a:lnTo>
                  <a:cubicBezTo>
                    <a:pt x="43367" y="1223"/>
                    <a:pt x="43418" y="1337"/>
                    <a:pt x="43470" y="1453"/>
                  </a:cubicBezTo>
                  <a:cubicBezTo>
                    <a:pt x="43578" y="1703"/>
                    <a:pt x="43709" y="1953"/>
                    <a:pt x="43839" y="2191"/>
                  </a:cubicBezTo>
                  <a:cubicBezTo>
                    <a:pt x="44125" y="2680"/>
                    <a:pt x="44435" y="3144"/>
                    <a:pt x="44828" y="3561"/>
                  </a:cubicBezTo>
                  <a:cubicBezTo>
                    <a:pt x="45197" y="3977"/>
                    <a:pt x="45637" y="4346"/>
                    <a:pt x="46137" y="4644"/>
                  </a:cubicBezTo>
                  <a:cubicBezTo>
                    <a:pt x="46626" y="4930"/>
                    <a:pt x="47173" y="5144"/>
                    <a:pt x="47745" y="5239"/>
                  </a:cubicBezTo>
                  <a:cubicBezTo>
                    <a:pt x="48046" y="5298"/>
                    <a:pt x="48359" y="5325"/>
                    <a:pt x="48672" y="5325"/>
                  </a:cubicBezTo>
                  <a:cubicBezTo>
                    <a:pt x="48928" y="5325"/>
                    <a:pt x="49184" y="5307"/>
                    <a:pt x="49435" y="5275"/>
                  </a:cubicBezTo>
                  <a:cubicBezTo>
                    <a:pt x="49721" y="5239"/>
                    <a:pt x="50007" y="5180"/>
                    <a:pt x="50269" y="5108"/>
                  </a:cubicBezTo>
                  <a:cubicBezTo>
                    <a:pt x="50555" y="5025"/>
                    <a:pt x="50817" y="4942"/>
                    <a:pt x="51078" y="4847"/>
                  </a:cubicBezTo>
                  <a:cubicBezTo>
                    <a:pt x="51340" y="4751"/>
                    <a:pt x="51590" y="4632"/>
                    <a:pt x="51852" y="4513"/>
                  </a:cubicBezTo>
                  <a:cubicBezTo>
                    <a:pt x="52091" y="4394"/>
                    <a:pt x="52341" y="4263"/>
                    <a:pt x="52579" y="4132"/>
                  </a:cubicBezTo>
                  <a:cubicBezTo>
                    <a:pt x="52817" y="3989"/>
                    <a:pt x="53043" y="3846"/>
                    <a:pt x="53281" y="3692"/>
                  </a:cubicBezTo>
                  <a:cubicBezTo>
                    <a:pt x="53434" y="3600"/>
                    <a:pt x="53577" y="3503"/>
                    <a:pt x="53719" y="3405"/>
                  </a:cubicBezTo>
                  <a:lnTo>
                    <a:pt x="53719" y="3405"/>
                  </a:lnTo>
                  <a:cubicBezTo>
                    <a:pt x="53767" y="3504"/>
                    <a:pt x="53820" y="3598"/>
                    <a:pt x="53876" y="3692"/>
                  </a:cubicBezTo>
                  <a:cubicBezTo>
                    <a:pt x="53972" y="3894"/>
                    <a:pt x="54079" y="4049"/>
                    <a:pt x="54198" y="4227"/>
                  </a:cubicBezTo>
                  <a:cubicBezTo>
                    <a:pt x="54436" y="4573"/>
                    <a:pt x="54686" y="4882"/>
                    <a:pt x="54972" y="5180"/>
                  </a:cubicBezTo>
                  <a:cubicBezTo>
                    <a:pt x="55246" y="5501"/>
                    <a:pt x="55555" y="5763"/>
                    <a:pt x="55865" y="6013"/>
                  </a:cubicBezTo>
                  <a:cubicBezTo>
                    <a:pt x="56198" y="6275"/>
                    <a:pt x="56520" y="6513"/>
                    <a:pt x="56865" y="6716"/>
                  </a:cubicBezTo>
                  <a:cubicBezTo>
                    <a:pt x="57032" y="6835"/>
                    <a:pt x="57210" y="6942"/>
                    <a:pt x="57389" y="7025"/>
                  </a:cubicBezTo>
                  <a:lnTo>
                    <a:pt x="57651" y="7180"/>
                  </a:lnTo>
                  <a:lnTo>
                    <a:pt x="57925" y="7311"/>
                  </a:lnTo>
                  <a:cubicBezTo>
                    <a:pt x="58103" y="7406"/>
                    <a:pt x="58282" y="7490"/>
                    <a:pt x="58472" y="7561"/>
                  </a:cubicBezTo>
                  <a:cubicBezTo>
                    <a:pt x="58663" y="7656"/>
                    <a:pt x="58841" y="7740"/>
                    <a:pt x="59032" y="7799"/>
                  </a:cubicBezTo>
                  <a:cubicBezTo>
                    <a:pt x="59234" y="7883"/>
                    <a:pt x="59413" y="7954"/>
                    <a:pt x="59603" y="8014"/>
                  </a:cubicBezTo>
                  <a:lnTo>
                    <a:pt x="60187" y="8192"/>
                  </a:lnTo>
                  <a:cubicBezTo>
                    <a:pt x="60377" y="8252"/>
                    <a:pt x="60568" y="8299"/>
                    <a:pt x="60758" y="8359"/>
                  </a:cubicBezTo>
                  <a:lnTo>
                    <a:pt x="61056" y="8430"/>
                  </a:lnTo>
                  <a:cubicBezTo>
                    <a:pt x="61163" y="8442"/>
                    <a:pt x="61258" y="8478"/>
                    <a:pt x="61354" y="8490"/>
                  </a:cubicBezTo>
                  <a:lnTo>
                    <a:pt x="61949" y="8621"/>
                  </a:lnTo>
                  <a:lnTo>
                    <a:pt x="62544" y="8728"/>
                  </a:lnTo>
                  <a:lnTo>
                    <a:pt x="62842" y="8776"/>
                  </a:lnTo>
                  <a:lnTo>
                    <a:pt x="63140" y="8811"/>
                  </a:lnTo>
                  <a:lnTo>
                    <a:pt x="63735" y="8895"/>
                  </a:lnTo>
                  <a:cubicBezTo>
                    <a:pt x="64128" y="8918"/>
                    <a:pt x="64533" y="8966"/>
                    <a:pt x="64925" y="8990"/>
                  </a:cubicBezTo>
                  <a:cubicBezTo>
                    <a:pt x="65330" y="9026"/>
                    <a:pt x="65735" y="9049"/>
                    <a:pt x="66140" y="9049"/>
                  </a:cubicBezTo>
                  <a:lnTo>
                    <a:pt x="66735" y="9073"/>
                  </a:lnTo>
                  <a:lnTo>
                    <a:pt x="67331" y="9073"/>
                  </a:lnTo>
                  <a:cubicBezTo>
                    <a:pt x="67712" y="9049"/>
                    <a:pt x="68116" y="9073"/>
                    <a:pt x="68521" y="9037"/>
                  </a:cubicBezTo>
                  <a:cubicBezTo>
                    <a:pt x="68902" y="9014"/>
                    <a:pt x="69307" y="8990"/>
                    <a:pt x="69712" y="8966"/>
                  </a:cubicBezTo>
                  <a:lnTo>
                    <a:pt x="70267" y="8916"/>
                  </a:lnTo>
                  <a:lnTo>
                    <a:pt x="70267" y="8916"/>
                  </a:lnTo>
                  <a:cubicBezTo>
                    <a:pt x="70049" y="9029"/>
                    <a:pt x="69833" y="9143"/>
                    <a:pt x="69617" y="9264"/>
                  </a:cubicBezTo>
                  <a:cubicBezTo>
                    <a:pt x="69236" y="9490"/>
                    <a:pt x="68831" y="9704"/>
                    <a:pt x="68438" y="9942"/>
                  </a:cubicBezTo>
                  <a:cubicBezTo>
                    <a:pt x="67664" y="10419"/>
                    <a:pt x="66914" y="10931"/>
                    <a:pt x="66176" y="11478"/>
                  </a:cubicBezTo>
                  <a:cubicBezTo>
                    <a:pt x="65449" y="12026"/>
                    <a:pt x="64747" y="12621"/>
                    <a:pt x="64092" y="13264"/>
                  </a:cubicBezTo>
                  <a:cubicBezTo>
                    <a:pt x="63437" y="13919"/>
                    <a:pt x="62842" y="14622"/>
                    <a:pt x="62366" y="15407"/>
                  </a:cubicBezTo>
                  <a:cubicBezTo>
                    <a:pt x="61889" y="16193"/>
                    <a:pt x="61532" y="17074"/>
                    <a:pt x="61449" y="18003"/>
                  </a:cubicBezTo>
                  <a:cubicBezTo>
                    <a:pt x="61401" y="18455"/>
                    <a:pt x="61413" y="18920"/>
                    <a:pt x="61508" y="19384"/>
                  </a:cubicBezTo>
                  <a:cubicBezTo>
                    <a:pt x="61592" y="19848"/>
                    <a:pt x="61746" y="20277"/>
                    <a:pt x="61949" y="20694"/>
                  </a:cubicBezTo>
                  <a:cubicBezTo>
                    <a:pt x="62366" y="21527"/>
                    <a:pt x="62961" y="22242"/>
                    <a:pt x="63640" y="22861"/>
                  </a:cubicBezTo>
                  <a:cubicBezTo>
                    <a:pt x="64067" y="23265"/>
                    <a:pt x="64524" y="23630"/>
                    <a:pt x="65000" y="23969"/>
                  </a:cubicBezTo>
                  <a:lnTo>
                    <a:pt x="65000" y="23969"/>
                  </a:lnTo>
                  <a:cubicBezTo>
                    <a:pt x="64746" y="23875"/>
                    <a:pt x="64491" y="23785"/>
                    <a:pt x="64235" y="23694"/>
                  </a:cubicBezTo>
                  <a:cubicBezTo>
                    <a:pt x="63663" y="23504"/>
                    <a:pt x="63080" y="23337"/>
                    <a:pt x="62485" y="23206"/>
                  </a:cubicBezTo>
                  <a:cubicBezTo>
                    <a:pt x="61913" y="23075"/>
                    <a:pt x="61318" y="22968"/>
                    <a:pt x="60699" y="22908"/>
                  </a:cubicBezTo>
                  <a:cubicBezTo>
                    <a:pt x="60366" y="22882"/>
                    <a:pt x="60033" y="22863"/>
                    <a:pt x="59699" y="22863"/>
                  </a:cubicBezTo>
                  <a:cubicBezTo>
                    <a:pt x="59425" y="22863"/>
                    <a:pt x="59151" y="22876"/>
                    <a:pt x="58877" y="22908"/>
                  </a:cubicBezTo>
                  <a:cubicBezTo>
                    <a:pt x="58258" y="22980"/>
                    <a:pt x="57651" y="23134"/>
                    <a:pt x="57103" y="23420"/>
                  </a:cubicBezTo>
                  <a:cubicBezTo>
                    <a:pt x="56817" y="23551"/>
                    <a:pt x="56567" y="23730"/>
                    <a:pt x="56329" y="23932"/>
                  </a:cubicBezTo>
                  <a:cubicBezTo>
                    <a:pt x="56091" y="24146"/>
                    <a:pt x="55877" y="24385"/>
                    <a:pt x="55722" y="24647"/>
                  </a:cubicBezTo>
                  <a:cubicBezTo>
                    <a:pt x="55555" y="24908"/>
                    <a:pt x="55424" y="25182"/>
                    <a:pt x="55317" y="25480"/>
                  </a:cubicBezTo>
                  <a:cubicBezTo>
                    <a:pt x="55210" y="25766"/>
                    <a:pt x="55150" y="26075"/>
                    <a:pt x="55091" y="26373"/>
                  </a:cubicBezTo>
                  <a:cubicBezTo>
                    <a:pt x="55043" y="26694"/>
                    <a:pt x="55019" y="26992"/>
                    <a:pt x="55008" y="27302"/>
                  </a:cubicBezTo>
                  <a:cubicBezTo>
                    <a:pt x="54989" y="27539"/>
                    <a:pt x="54999" y="27776"/>
                    <a:pt x="55010" y="28007"/>
                  </a:cubicBezTo>
                  <a:lnTo>
                    <a:pt x="55010" y="28007"/>
                  </a:lnTo>
                  <a:cubicBezTo>
                    <a:pt x="54822" y="27966"/>
                    <a:pt x="54635" y="27947"/>
                    <a:pt x="54436" y="27921"/>
                  </a:cubicBezTo>
                  <a:cubicBezTo>
                    <a:pt x="54186" y="27897"/>
                    <a:pt x="53912" y="27897"/>
                    <a:pt x="53650" y="27897"/>
                  </a:cubicBezTo>
                  <a:cubicBezTo>
                    <a:pt x="53114" y="27909"/>
                    <a:pt x="52579" y="27980"/>
                    <a:pt x="52067" y="28147"/>
                  </a:cubicBezTo>
                  <a:cubicBezTo>
                    <a:pt x="51555" y="28314"/>
                    <a:pt x="51078" y="28564"/>
                    <a:pt x="50662" y="28921"/>
                  </a:cubicBezTo>
                  <a:cubicBezTo>
                    <a:pt x="50245" y="29266"/>
                    <a:pt x="49912" y="29707"/>
                    <a:pt x="49662" y="30183"/>
                  </a:cubicBezTo>
                  <a:cubicBezTo>
                    <a:pt x="49412" y="30659"/>
                    <a:pt x="49245" y="31171"/>
                    <a:pt x="49138" y="31695"/>
                  </a:cubicBezTo>
                  <a:cubicBezTo>
                    <a:pt x="49078" y="31957"/>
                    <a:pt x="49054" y="32207"/>
                    <a:pt x="49019" y="32481"/>
                  </a:cubicBezTo>
                  <a:cubicBezTo>
                    <a:pt x="48995" y="32743"/>
                    <a:pt x="48971" y="33005"/>
                    <a:pt x="48971" y="33267"/>
                  </a:cubicBezTo>
                  <a:cubicBezTo>
                    <a:pt x="48971" y="33541"/>
                    <a:pt x="48971" y="33791"/>
                    <a:pt x="48995" y="34052"/>
                  </a:cubicBezTo>
                  <a:cubicBezTo>
                    <a:pt x="49007" y="34326"/>
                    <a:pt x="49019" y="34588"/>
                    <a:pt x="49054" y="34850"/>
                  </a:cubicBezTo>
                  <a:cubicBezTo>
                    <a:pt x="49063" y="35040"/>
                    <a:pt x="49093" y="35237"/>
                    <a:pt x="49117" y="35435"/>
                  </a:cubicBezTo>
                  <a:lnTo>
                    <a:pt x="49117" y="35435"/>
                  </a:lnTo>
                  <a:cubicBezTo>
                    <a:pt x="49046" y="35339"/>
                    <a:pt x="48973" y="35244"/>
                    <a:pt x="48900" y="35148"/>
                  </a:cubicBezTo>
                  <a:cubicBezTo>
                    <a:pt x="48638" y="34803"/>
                    <a:pt x="48352" y="34445"/>
                    <a:pt x="48054" y="34112"/>
                  </a:cubicBezTo>
                  <a:cubicBezTo>
                    <a:pt x="47459" y="33445"/>
                    <a:pt x="46816" y="32802"/>
                    <a:pt x="46137" y="32243"/>
                  </a:cubicBezTo>
                  <a:cubicBezTo>
                    <a:pt x="45447" y="31659"/>
                    <a:pt x="44685" y="31159"/>
                    <a:pt x="43875" y="30766"/>
                  </a:cubicBezTo>
                  <a:cubicBezTo>
                    <a:pt x="43042" y="30385"/>
                    <a:pt x="42149" y="30112"/>
                    <a:pt x="41208" y="30112"/>
                  </a:cubicBezTo>
                  <a:cubicBezTo>
                    <a:pt x="40732" y="30112"/>
                    <a:pt x="40268" y="30171"/>
                    <a:pt x="39827" y="30290"/>
                  </a:cubicBezTo>
                  <a:cubicBezTo>
                    <a:pt x="39375" y="30409"/>
                    <a:pt x="38946" y="30588"/>
                    <a:pt x="38541" y="30814"/>
                  </a:cubicBezTo>
                  <a:cubicBezTo>
                    <a:pt x="38136" y="31040"/>
                    <a:pt x="37755" y="31302"/>
                    <a:pt x="37410" y="31600"/>
                  </a:cubicBezTo>
                  <a:cubicBezTo>
                    <a:pt x="37065" y="31897"/>
                    <a:pt x="36743" y="32207"/>
                    <a:pt x="36446" y="32552"/>
                  </a:cubicBezTo>
                  <a:cubicBezTo>
                    <a:pt x="36148" y="32886"/>
                    <a:pt x="35874" y="33255"/>
                    <a:pt x="35612" y="33612"/>
                  </a:cubicBezTo>
                  <a:cubicBezTo>
                    <a:pt x="35493" y="33802"/>
                    <a:pt x="35362" y="33981"/>
                    <a:pt x="35243" y="34172"/>
                  </a:cubicBezTo>
                  <a:cubicBezTo>
                    <a:pt x="35124" y="34374"/>
                    <a:pt x="34981" y="34564"/>
                    <a:pt x="34886" y="34755"/>
                  </a:cubicBezTo>
                  <a:cubicBezTo>
                    <a:pt x="34660" y="35148"/>
                    <a:pt x="34445" y="35529"/>
                    <a:pt x="34243" y="35934"/>
                  </a:cubicBezTo>
                  <a:cubicBezTo>
                    <a:pt x="34154" y="36092"/>
                    <a:pt x="34065" y="36250"/>
                    <a:pt x="33989" y="36422"/>
                  </a:cubicBezTo>
                  <a:lnTo>
                    <a:pt x="33989" y="36422"/>
                  </a:lnTo>
                  <a:cubicBezTo>
                    <a:pt x="33956" y="36327"/>
                    <a:pt x="33922" y="36231"/>
                    <a:pt x="33886" y="36136"/>
                  </a:cubicBezTo>
                  <a:cubicBezTo>
                    <a:pt x="33755" y="35803"/>
                    <a:pt x="33600" y="35457"/>
                    <a:pt x="33457" y="35124"/>
                  </a:cubicBezTo>
                  <a:cubicBezTo>
                    <a:pt x="33136" y="34457"/>
                    <a:pt x="32767" y="33838"/>
                    <a:pt x="32338" y="33243"/>
                  </a:cubicBezTo>
                  <a:cubicBezTo>
                    <a:pt x="31909" y="32648"/>
                    <a:pt x="31397" y="32112"/>
                    <a:pt x="30802" y="31647"/>
                  </a:cubicBezTo>
                  <a:cubicBezTo>
                    <a:pt x="30207" y="31183"/>
                    <a:pt x="29540" y="30826"/>
                    <a:pt x="28814" y="30623"/>
                  </a:cubicBezTo>
                  <a:cubicBezTo>
                    <a:pt x="28457" y="30516"/>
                    <a:pt x="28076" y="30445"/>
                    <a:pt x="27707" y="30409"/>
                  </a:cubicBezTo>
                  <a:cubicBezTo>
                    <a:pt x="27522" y="30397"/>
                    <a:pt x="27337" y="30391"/>
                    <a:pt x="27151" y="30391"/>
                  </a:cubicBezTo>
                  <a:cubicBezTo>
                    <a:pt x="26965" y="30391"/>
                    <a:pt x="26778" y="30397"/>
                    <a:pt x="26587" y="30409"/>
                  </a:cubicBezTo>
                  <a:cubicBezTo>
                    <a:pt x="26218" y="30445"/>
                    <a:pt x="25849" y="30504"/>
                    <a:pt x="25492" y="30588"/>
                  </a:cubicBezTo>
                  <a:cubicBezTo>
                    <a:pt x="25135" y="30659"/>
                    <a:pt x="24778" y="30766"/>
                    <a:pt x="24432" y="30897"/>
                  </a:cubicBezTo>
                  <a:cubicBezTo>
                    <a:pt x="24087" y="31016"/>
                    <a:pt x="23754" y="31171"/>
                    <a:pt x="23420" y="31314"/>
                  </a:cubicBezTo>
                  <a:cubicBezTo>
                    <a:pt x="23254" y="31397"/>
                    <a:pt x="23099" y="31469"/>
                    <a:pt x="22932" y="31552"/>
                  </a:cubicBezTo>
                  <a:cubicBezTo>
                    <a:pt x="22765" y="31647"/>
                    <a:pt x="22623" y="31731"/>
                    <a:pt x="22456" y="31826"/>
                  </a:cubicBezTo>
                  <a:cubicBezTo>
                    <a:pt x="22146" y="32005"/>
                    <a:pt x="21825" y="32195"/>
                    <a:pt x="21527" y="32386"/>
                  </a:cubicBezTo>
                  <a:lnTo>
                    <a:pt x="21194" y="32629"/>
                  </a:lnTo>
                  <a:lnTo>
                    <a:pt x="21194" y="32629"/>
                  </a:lnTo>
                  <a:cubicBezTo>
                    <a:pt x="21191" y="32418"/>
                    <a:pt x="21169" y="32217"/>
                    <a:pt x="21158" y="32017"/>
                  </a:cubicBezTo>
                  <a:cubicBezTo>
                    <a:pt x="21134" y="31588"/>
                    <a:pt x="21039" y="31159"/>
                    <a:pt x="20920" y="30743"/>
                  </a:cubicBezTo>
                  <a:cubicBezTo>
                    <a:pt x="20789" y="30326"/>
                    <a:pt x="20610" y="29909"/>
                    <a:pt x="20384" y="29528"/>
                  </a:cubicBezTo>
                  <a:cubicBezTo>
                    <a:pt x="20158" y="29147"/>
                    <a:pt x="19884" y="28802"/>
                    <a:pt x="19551" y="28504"/>
                  </a:cubicBezTo>
                  <a:cubicBezTo>
                    <a:pt x="19229" y="28207"/>
                    <a:pt x="18848" y="27968"/>
                    <a:pt x="18467" y="27766"/>
                  </a:cubicBezTo>
                  <a:cubicBezTo>
                    <a:pt x="18074" y="27564"/>
                    <a:pt x="17658" y="27409"/>
                    <a:pt x="17241" y="27302"/>
                  </a:cubicBezTo>
                  <a:cubicBezTo>
                    <a:pt x="16465" y="27091"/>
                    <a:pt x="15679" y="27015"/>
                    <a:pt x="14893" y="27015"/>
                  </a:cubicBezTo>
                  <a:cubicBezTo>
                    <a:pt x="14834" y="27015"/>
                    <a:pt x="14775" y="27015"/>
                    <a:pt x="14717" y="27016"/>
                  </a:cubicBezTo>
                  <a:cubicBezTo>
                    <a:pt x="14288" y="27016"/>
                    <a:pt x="13871" y="27052"/>
                    <a:pt x="13455" y="27087"/>
                  </a:cubicBezTo>
                  <a:cubicBezTo>
                    <a:pt x="13038" y="27135"/>
                    <a:pt x="12621" y="27194"/>
                    <a:pt x="12205" y="27266"/>
                  </a:cubicBezTo>
                  <a:cubicBezTo>
                    <a:pt x="12002" y="27314"/>
                    <a:pt x="11800" y="27349"/>
                    <a:pt x="11585" y="27385"/>
                  </a:cubicBezTo>
                  <a:cubicBezTo>
                    <a:pt x="11383" y="27433"/>
                    <a:pt x="11193" y="27480"/>
                    <a:pt x="10978" y="27528"/>
                  </a:cubicBezTo>
                  <a:cubicBezTo>
                    <a:pt x="10776" y="27564"/>
                    <a:pt x="10585" y="27623"/>
                    <a:pt x="10371" y="27671"/>
                  </a:cubicBezTo>
                  <a:cubicBezTo>
                    <a:pt x="10169" y="27730"/>
                    <a:pt x="9954" y="27778"/>
                    <a:pt x="9764" y="27837"/>
                  </a:cubicBezTo>
                  <a:cubicBezTo>
                    <a:pt x="9573" y="27897"/>
                    <a:pt x="9359" y="27956"/>
                    <a:pt x="9168" y="28016"/>
                  </a:cubicBezTo>
                  <a:cubicBezTo>
                    <a:pt x="8978" y="28076"/>
                    <a:pt x="8764" y="28135"/>
                    <a:pt x="8573" y="28195"/>
                  </a:cubicBezTo>
                  <a:cubicBezTo>
                    <a:pt x="8180" y="28314"/>
                    <a:pt x="7775" y="28445"/>
                    <a:pt x="7394" y="28576"/>
                  </a:cubicBezTo>
                  <a:cubicBezTo>
                    <a:pt x="7013" y="28730"/>
                    <a:pt x="6621" y="28861"/>
                    <a:pt x="6228" y="29016"/>
                  </a:cubicBezTo>
                  <a:cubicBezTo>
                    <a:pt x="6136" y="29050"/>
                    <a:pt x="6044" y="29086"/>
                    <a:pt x="5952" y="29122"/>
                  </a:cubicBezTo>
                  <a:lnTo>
                    <a:pt x="5952" y="29122"/>
                  </a:lnTo>
                  <a:cubicBezTo>
                    <a:pt x="6009" y="29036"/>
                    <a:pt x="6065" y="28949"/>
                    <a:pt x="6120" y="28861"/>
                  </a:cubicBezTo>
                  <a:cubicBezTo>
                    <a:pt x="6335" y="28504"/>
                    <a:pt x="6561" y="28147"/>
                    <a:pt x="6752" y="27778"/>
                  </a:cubicBezTo>
                  <a:cubicBezTo>
                    <a:pt x="7156" y="27028"/>
                    <a:pt x="7514" y="26278"/>
                    <a:pt x="7799" y="25480"/>
                  </a:cubicBezTo>
                  <a:cubicBezTo>
                    <a:pt x="8073" y="24694"/>
                    <a:pt x="8299" y="23885"/>
                    <a:pt x="8406" y="23027"/>
                  </a:cubicBezTo>
                  <a:cubicBezTo>
                    <a:pt x="8514" y="22194"/>
                    <a:pt x="8478" y="21313"/>
                    <a:pt x="8240" y="20479"/>
                  </a:cubicBezTo>
                  <a:cubicBezTo>
                    <a:pt x="8002" y="19646"/>
                    <a:pt x="7561" y="18872"/>
                    <a:pt x="6966" y="18253"/>
                  </a:cubicBezTo>
                  <a:cubicBezTo>
                    <a:pt x="6668" y="17955"/>
                    <a:pt x="6335" y="17670"/>
                    <a:pt x="5978" y="17431"/>
                  </a:cubicBezTo>
                  <a:cubicBezTo>
                    <a:pt x="5632" y="17193"/>
                    <a:pt x="5251" y="16991"/>
                    <a:pt x="4882" y="16812"/>
                  </a:cubicBezTo>
                  <a:cubicBezTo>
                    <a:pt x="4680" y="16717"/>
                    <a:pt x="4489" y="16634"/>
                    <a:pt x="4299" y="16550"/>
                  </a:cubicBezTo>
                  <a:cubicBezTo>
                    <a:pt x="4108" y="16467"/>
                    <a:pt x="3894" y="16407"/>
                    <a:pt x="3704" y="16336"/>
                  </a:cubicBezTo>
                  <a:cubicBezTo>
                    <a:pt x="3513" y="16253"/>
                    <a:pt x="3299" y="16193"/>
                    <a:pt x="3108" y="16134"/>
                  </a:cubicBezTo>
                  <a:cubicBezTo>
                    <a:pt x="2906" y="16074"/>
                    <a:pt x="2703" y="16015"/>
                    <a:pt x="2501" y="15979"/>
                  </a:cubicBezTo>
                  <a:cubicBezTo>
                    <a:pt x="2364" y="15948"/>
                    <a:pt x="2237" y="15918"/>
                    <a:pt x="2111" y="15888"/>
                  </a:cubicBezTo>
                  <a:lnTo>
                    <a:pt x="2111" y="15888"/>
                  </a:lnTo>
                  <a:cubicBezTo>
                    <a:pt x="2200" y="15882"/>
                    <a:pt x="2290" y="15877"/>
                    <a:pt x="2382" y="15872"/>
                  </a:cubicBezTo>
                  <a:cubicBezTo>
                    <a:pt x="3168" y="15812"/>
                    <a:pt x="3954" y="15705"/>
                    <a:pt x="4751" y="15574"/>
                  </a:cubicBezTo>
                  <a:cubicBezTo>
                    <a:pt x="5537" y="15419"/>
                    <a:pt x="6311" y="15241"/>
                    <a:pt x="7073" y="14979"/>
                  </a:cubicBezTo>
                  <a:cubicBezTo>
                    <a:pt x="7811" y="14705"/>
                    <a:pt x="8561" y="14371"/>
                    <a:pt x="9192" y="13871"/>
                  </a:cubicBezTo>
                  <a:cubicBezTo>
                    <a:pt x="9526" y="13633"/>
                    <a:pt x="9823" y="13359"/>
                    <a:pt x="10061" y="13026"/>
                  </a:cubicBezTo>
                  <a:cubicBezTo>
                    <a:pt x="10300" y="12705"/>
                    <a:pt x="10490" y="12324"/>
                    <a:pt x="10609" y="11943"/>
                  </a:cubicBezTo>
                  <a:cubicBezTo>
                    <a:pt x="10740" y="11538"/>
                    <a:pt x="10788" y="11133"/>
                    <a:pt x="10776" y="10740"/>
                  </a:cubicBezTo>
                  <a:cubicBezTo>
                    <a:pt x="10776" y="10335"/>
                    <a:pt x="10692" y="9930"/>
                    <a:pt x="10597" y="9549"/>
                  </a:cubicBezTo>
                  <a:cubicBezTo>
                    <a:pt x="10383" y="8776"/>
                    <a:pt x="10038" y="8061"/>
                    <a:pt x="9645" y="7371"/>
                  </a:cubicBezTo>
                  <a:cubicBezTo>
                    <a:pt x="9252" y="6728"/>
                    <a:pt x="8823" y="6120"/>
                    <a:pt x="8359" y="5525"/>
                  </a:cubicBezTo>
                  <a:lnTo>
                    <a:pt x="8359" y="5525"/>
                  </a:lnTo>
                  <a:cubicBezTo>
                    <a:pt x="9014" y="5870"/>
                    <a:pt x="9680" y="6180"/>
                    <a:pt x="10383" y="6454"/>
                  </a:cubicBezTo>
                  <a:cubicBezTo>
                    <a:pt x="11097" y="6752"/>
                    <a:pt x="11847" y="7002"/>
                    <a:pt x="12597" y="7204"/>
                  </a:cubicBezTo>
                  <a:cubicBezTo>
                    <a:pt x="13359" y="7418"/>
                    <a:pt x="14133" y="7597"/>
                    <a:pt x="14907" y="7704"/>
                  </a:cubicBezTo>
                  <a:cubicBezTo>
                    <a:pt x="15566" y="7785"/>
                    <a:pt x="16233" y="7840"/>
                    <a:pt x="16908" y="7840"/>
                  </a:cubicBezTo>
                  <a:cubicBezTo>
                    <a:pt x="17027" y="7840"/>
                    <a:pt x="17146" y="7839"/>
                    <a:pt x="17265" y="7835"/>
                  </a:cubicBezTo>
                  <a:cubicBezTo>
                    <a:pt x="18051" y="7799"/>
                    <a:pt x="18836" y="7704"/>
                    <a:pt x="19610" y="7490"/>
                  </a:cubicBezTo>
                  <a:cubicBezTo>
                    <a:pt x="20372" y="7287"/>
                    <a:pt x="21110" y="6966"/>
                    <a:pt x="21789" y="6537"/>
                  </a:cubicBezTo>
                  <a:cubicBezTo>
                    <a:pt x="22111" y="6335"/>
                    <a:pt x="22444" y="6097"/>
                    <a:pt x="22742" y="5823"/>
                  </a:cubicBezTo>
                  <a:cubicBezTo>
                    <a:pt x="23039" y="5561"/>
                    <a:pt x="23337" y="5275"/>
                    <a:pt x="23587" y="4977"/>
                  </a:cubicBezTo>
                  <a:cubicBezTo>
                    <a:pt x="23837" y="4680"/>
                    <a:pt x="24075" y="4346"/>
                    <a:pt x="24301" y="4025"/>
                  </a:cubicBezTo>
                  <a:cubicBezTo>
                    <a:pt x="24473" y="3772"/>
                    <a:pt x="24617" y="3519"/>
                    <a:pt x="24760" y="3255"/>
                  </a:cubicBezTo>
                  <a:lnTo>
                    <a:pt x="24760" y="3255"/>
                  </a:lnTo>
                  <a:cubicBezTo>
                    <a:pt x="24996" y="3559"/>
                    <a:pt x="25246" y="3841"/>
                    <a:pt x="25504" y="4108"/>
                  </a:cubicBezTo>
                  <a:cubicBezTo>
                    <a:pt x="25837" y="4454"/>
                    <a:pt x="26171" y="4787"/>
                    <a:pt x="26552" y="5085"/>
                  </a:cubicBezTo>
                  <a:cubicBezTo>
                    <a:pt x="27278" y="5680"/>
                    <a:pt x="28076" y="6192"/>
                    <a:pt x="28945" y="6597"/>
                  </a:cubicBezTo>
                  <a:cubicBezTo>
                    <a:pt x="29802" y="7002"/>
                    <a:pt x="30743" y="7263"/>
                    <a:pt x="31695" y="7371"/>
                  </a:cubicBezTo>
                  <a:cubicBezTo>
                    <a:pt x="32025" y="7408"/>
                    <a:pt x="32356" y="7426"/>
                    <a:pt x="32687" y="7426"/>
                  </a:cubicBezTo>
                  <a:cubicBezTo>
                    <a:pt x="33312" y="7426"/>
                    <a:pt x="33938" y="7360"/>
                    <a:pt x="34553" y="7228"/>
                  </a:cubicBezTo>
                  <a:cubicBezTo>
                    <a:pt x="35493" y="7025"/>
                    <a:pt x="36386" y="6692"/>
                    <a:pt x="37232" y="6251"/>
                  </a:cubicBezTo>
                  <a:cubicBezTo>
                    <a:pt x="37660" y="6037"/>
                    <a:pt x="38065" y="5799"/>
                    <a:pt x="38470" y="5537"/>
                  </a:cubicBezTo>
                  <a:cubicBezTo>
                    <a:pt x="38875" y="5287"/>
                    <a:pt x="39256" y="5001"/>
                    <a:pt x="39625" y="4727"/>
                  </a:cubicBezTo>
                  <a:cubicBezTo>
                    <a:pt x="39803" y="4573"/>
                    <a:pt x="40006" y="4430"/>
                    <a:pt x="40184" y="4275"/>
                  </a:cubicBezTo>
                  <a:cubicBezTo>
                    <a:pt x="40363" y="4132"/>
                    <a:pt x="40541" y="3977"/>
                    <a:pt x="40720" y="3811"/>
                  </a:cubicBezTo>
                  <a:cubicBezTo>
                    <a:pt x="41077" y="3501"/>
                    <a:pt x="41411" y="3180"/>
                    <a:pt x="41744" y="2846"/>
                  </a:cubicBezTo>
                  <a:cubicBezTo>
                    <a:pt x="42065" y="2525"/>
                    <a:pt x="42399" y="2168"/>
                    <a:pt x="42708" y="1822"/>
                  </a:cubicBezTo>
                  <a:cubicBezTo>
                    <a:pt x="42863" y="1644"/>
                    <a:pt x="43018" y="1465"/>
                    <a:pt x="43173" y="1287"/>
                  </a:cubicBezTo>
                  <a:lnTo>
                    <a:pt x="43320" y="1107"/>
                  </a:lnTo>
                  <a:close/>
                  <a:moveTo>
                    <a:pt x="43578" y="1"/>
                  </a:moveTo>
                  <a:lnTo>
                    <a:pt x="43256" y="394"/>
                  </a:lnTo>
                  <a:lnTo>
                    <a:pt x="42816" y="929"/>
                  </a:lnTo>
                  <a:cubicBezTo>
                    <a:pt x="42661" y="1108"/>
                    <a:pt x="42506" y="1275"/>
                    <a:pt x="42351" y="1453"/>
                  </a:cubicBezTo>
                  <a:cubicBezTo>
                    <a:pt x="42054" y="1787"/>
                    <a:pt x="41744" y="2132"/>
                    <a:pt x="41411" y="2465"/>
                  </a:cubicBezTo>
                  <a:cubicBezTo>
                    <a:pt x="41089" y="2787"/>
                    <a:pt x="40756" y="3096"/>
                    <a:pt x="40422" y="3418"/>
                  </a:cubicBezTo>
                  <a:cubicBezTo>
                    <a:pt x="40256" y="3573"/>
                    <a:pt x="40077" y="3727"/>
                    <a:pt x="39899" y="3870"/>
                  </a:cubicBezTo>
                  <a:cubicBezTo>
                    <a:pt x="39720" y="4025"/>
                    <a:pt x="39541" y="4156"/>
                    <a:pt x="39363" y="4311"/>
                  </a:cubicBezTo>
                  <a:cubicBezTo>
                    <a:pt x="39006" y="4585"/>
                    <a:pt x="38636" y="4858"/>
                    <a:pt x="38244" y="5108"/>
                  </a:cubicBezTo>
                  <a:cubicBezTo>
                    <a:pt x="37863" y="5358"/>
                    <a:pt x="37458" y="5597"/>
                    <a:pt x="37053" y="5811"/>
                  </a:cubicBezTo>
                  <a:cubicBezTo>
                    <a:pt x="36231" y="6228"/>
                    <a:pt x="35386" y="6549"/>
                    <a:pt x="34493" y="6752"/>
                  </a:cubicBezTo>
                  <a:cubicBezTo>
                    <a:pt x="33898" y="6879"/>
                    <a:pt x="33297" y="6947"/>
                    <a:pt x="32695" y="6947"/>
                  </a:cubicBezTo>
                  <a:cubicBezTo>
                    <a:pt x="32394" y="6947"/>
                    <a:pt x="32092" y="6930"/>
                    <a:pt x="31790" y="6894"/>
                  </a:cubicBezTo>
                  <a:cubicBezTo>
                    <a:pt x="30874" y="6811"/>
                    <a:pt x="30004" y="6549"/>
                    <a:pt x="29171" y="6180"/>
                  </a:cubicBezTo>
                  <a:cubicBezTo>
                    <a:pt x="28338" y="5811"/>
                    <a:pt x="27540" y="5323"/>
                    <a:pt x="26825" y="4751"/>
                  </a:cubicBezTo>
                  <a:cubicBezTo>
                    <a:pt x="26468" y="4454"/>
                    <a:pt x="26135" y="4156"/>
                    <a:pt x="25802" y="3834"/>
                  </a:cubicBezTo>
                  <a:cubicBezTo>
                    <a:pt x="25480" y="3501"/>
                    <a:pt x="25159" y="3156"/>
                    <a:pt x="24897" y="2799"/>
                  </a:cubicBezTo>
                  <a:lnTo>
                    <a:pt x="24718" y="2561"/>
                  </a:lnTo>
                  <a:lnTo>
                    <a:pt x="24587" y="2834"/>
                  </a:lnTo>
                  <a:cubicBezTo>
                    <a:pt x="24408" y="3180"/>
                    <a:pt x="24230" y="3513"/>
                    <a:pt x="24016" y="3834"/>
                  </a:cubicBezTo>
                  <a:cubicBezTo>
                    <a:pt x="23813" y="4156"/>
                    <a:pt x="23587" y="4454"/>
                    <a:pt x="23337" y="4751"/>
                  </a:cubicBezTo>
                  <a:cubicBezTo>
                    <a:pt x="23075" y="5049"/>
                    <a:pt x="22813" y="5323"/>
                    <a:pt x="22527" y="5573"/>
                  </a:cubicBezTo>
                  <a:cubicBezTo>
                    <a:pt x="22242" y="5835"/>
                    <a:pt x="21944" y="6061"/>
                    <a:pt x="21622" y="6275"/>
                  </a:cubicBezTo>
                  <a:cubicBezTo>
                    <a:pt x="20979" y="6704"/>
                    <a:pt x="20265" y="7002"/>
                    <a:pt x="19539" y="7228"/>
                  </a:cubicBezTo>
                  <a:cubicBezTo>
                    <a:pt x="18789" y="7430"/>
                    <a:pt x="18039" y="7561"/>
                    <a:pt x="17265" y="7597"/>
                  </a:cubicBezTo>
                  <a:cubicBezTo>
                    <a:pt x="17039" y="7611"/>
                    <a:pt x="16813" y="7618"/>
                    <a:pt x="16587" y="7618"/>
                  </a:cubicBezTo>
                  <a:cubicBezTo>
                    <a:pt x="16039" y="7618"/>
                    <a:pt x="15491" y="7577"/>
                    <a:pt x="14943" y="7502"/>
                  </a:cubicBezTo>
                  <a:cubicBezTo>
                    <a:pt x="14169" y="7406"/>
                    <a:pt x="13407" y="7252"/>
                    <a:pt x="12645" y="7061"/>
                  </a:cubicBezTo>
                  <a:cubicBezTo>
                    <a:pt x="11883" y="6847"/>
                    <a:pt x="11145" y="6609"/>
                    <a:pt x="10419" y="6347"/>
                  </a:cubicBezTo>
                  <a:cubicBezTo>
                    <a:pt x="9680" y="6061"/>
                    <a:pt x="8954" y="5763"/>
                    <a:pt x="8276" y="5406"/>
                  </a:cubicBezTo>
                  <a:lnTo>
                    <a:pt x="8204" y="5358"/>
                  </a:lnTo>
                  <a:lnTo>
                    <a:pt x="8204" y="5358"/>
                  </a:lnTo>
                  <a:lnTo>
                    <a:pt x="8276" y="5466"/>
                  </a:lnTo>
                  <a:cubicBezTo>
                    <a:pt x="8752" y="6097"/>
                    <a:pt x="9192" y="6752"/>
                    <a:pt x="9585" y="7430"/>
                  </a:cubicBezTo>
                  <a:cubicBezTo>
                    <a:pt x="9966" y="8121"/>
                    <a:pt x="10300" y="8835"/>
                    <a:pt x="10490" y="9585"/>
                  </a:cubicBezTo>
                  <a:cubicBezTo>
                    <a:pt x="10585" y="9966"/>
                    <a:pt x="10645" y="10347"/>
                    <a:pt x="10645" y="10740"/>
                  </a:cubicBezTo>
                  <a:cubicBezTo>
                    <a:pt x="10657" y="11121"/>
                    <a:pt x="10597" y="11514"/>
                    <a:pt x="10478" y="11871"/>
                  </a:cubicBezTo>
                  <a:cubicBezTo>
                    <a:pt x="10359" y="12240"/>
                    <a:pt x="10181" y="12586"/>
                    <a:pt x="9942" y="12883"/>
                  </a:cubicBezTo>
                  <a:cubicBezTo>
                    <a:pt x="9704" y="13181"/>
                    <a:pt x="9419" y="13443"/>
                    <a:pt x="9109" y="13669"/>
                  </a:cubicBezTo>
                  <a:cubicBezTo>
                    <a:pt x="8502" y="14110"/>
                    <a:pt x="7764" y="14443"/>
                    <a:pt x="7037" y="14693"/>
                  </a:cubicBezTo>
                  <a:cubicBezTo>
                    <a:pt x="6299" y="14955"/>
                    <a:pt x="5537" y="15110"/>
                    <a:pt x="4763" y="15253"/>
                  </a:cubicBezTo>
                  <a:cubicBezTo>
                    <a:pt x="3989" y="15372"/>
                    <a:pt x="3215" y="15455"/>
                    <a:pt x="2430" y="15503"/>
                  </a:cubicBezTo>
                  <a:cubicBezTo>
                    <a:pt x="2037" y="15526"/>
                    <a:pt x="1632" y="15550"/>
                    <a:pt x="1251" y="15550"/>
                  </a:cubicBezTo>
                  <a:cubicBezTo>
                    <a:pt x="846" y="15550"/>
                    <a:pt x="465" y="15550"/>
                    <a:pt x="72" y="15526"/>
                  </a:cubicBezTo>
                  <a:lnTo>
                    <a:pt x="69" y="15567"/>
                  </a:lnTo>
                  <a:lnTo>
                    <a:pt x="69" y="15567"/>
                  </a:lnTo>
                  <a:lnTo>
                    <a:pt x="24" y="15562"/>
                  </a:lnTo>
                  <a:lnTo>
                    <a:pt x="1" y="15931"/>
                  </a:lnTo>
                  <a:cubicBezTo>
                    <a:pt x="109" y="15934"/>
                    <a:pt x="215" y="15937"/>
                    <a:pt x="321" y="15938"/>
                  </a:cubicBezTo>
                  <a:lnTo>
                    <a:pt x="321" y="15938"/>
                  </a:lnTo>
                  <a:lnTo>
                    <a:pt x="656" y="15991"/>
                  </a:lnTo>
                  <a:lnTo>
                    <a:pt x="1263" y="16098"/>
                  </a:lnTo>
                  <a:cubicBezTo>
                    <a:pt x="1453" y="16122"/>
                    <a:pt x="1668" y="16169"/>
                    <a:pt x="1858" y="16217"/>
                  </a:cubicBezTo>
                  <a:cubicBezTo>
                    <a:pt x="2049" y="16253"/>
                    <a:pt x="2263" y="16300"/>
                    <a:pt x="2453" y="16348"/>
                  </a:cubicBezTo>
                  <a:lnTo>
                    <a:pt x="3049" y="16515"/>
                  </a:lnTo>
                  <a:cubicBezTo>
                    <a:pt x="3239" y="16586"/>
                    <a:pt x="3442" y="16634"/>
                    <a:pt x="3632" y="16705"/>
                  </a:cubicBezTo>
                  <a:cubicBezTo>
                    <a:pt x="3823" y="16777"/>
                    <a:pt x="4013" y="16848"/>
                    <a:pt x="4192" y="16931"/>
                  </a:cubicBezTo>
                  <a:cubicBezTo>
                    <a:pt x="4394" y="17003"/>
                    <a:pt x="4573" y="17086"/>
                    <a:pt x="4751" y="17181"/>
                  </a:cubicBezTo>
                  <a:cubicBezTo>
                    <a:pt x="5108" y="17360"/>
                    <a:pt x="5466" y="17550"/>
                    <a:pt x="5787" y="17789"/>
                  </a:cubicBezTo>
                  <a:cubicBezTo>
                    <a:pt x="6120" y="18027"/>
                    <a:pt x="6430" y="18289"/>
                    <a:pt x="6692" y="18562"/>
                  </a:cubicBezTo>
                  <a:cubicBezTo>
                    <a:pt x="7252" y="19146"/>
                    <a:pt x="7633" y="19848"/>
                    <a:pt x="7847" y="20610"/>
                  </a:cubicBezTo>
                  <a:cubicBezTo>
                    <a:pt x="8049" y="21360"/>
                    <a:pt x="8085" y="22182"/>
                    <a:pt x="7978" y="22968"/>
                  </a:cubicBezTo>
                  <a:cubicBezTo>
                    <a:pt x="7883" y="23765"/>
                    <a:pt x="7668" y="24551"/>
                    <a:pt x="7383" y="25313"/>
                  </a:cubicBezTo>
                  <a:cubicBezTo>
                    <a:pt x="7097" y="26063"/>
                    <a:pt x="6752" y="26802"/>
                    <a:pt x="6359" y="27516"/>
                  </a:cubicBezTo>
                  <a:cubicBezTo>
                    <a:pt x="6156" y="27873"/>
                    <a:pt x="5954" y="28207"/>
                    <a:pt x="5728" y="28552"/>
                  </a:cubicBezTo>
                  <a:cubicBezTo>
                    <a:pt x="5548" y="28859"/>
                    <a:pt x="5339" y="29166"/>
                    <a:pt x="5128" y="29448"/>
                  </a:cubicBezTo>
                  <a:lnTo>
                    <a:pt x="5128" y="29448"/>
                  </a:lnTo>
                  <a:cubicBezTo>
                    <a:pt x="5110" y="29455"/>
                    <a:pt x="5091" y="29462"/>
                    <a:pt x="5073" y="29469"/>
                  </a:cubicBezTo>
                  <a:lnTo>
                    <a:pt x="5093" y="29495"/>
                  </a:lnTo>
                  <a:lnTo>
                    <a:pt x="5093" y="29495"/>
                  </a:lnTo>
                  <a:cubicBezTo>
                    <a:pt x="5078" y="29514"/>
                    <a:pt x="5063" y="29533"/>
                    <a:pt x="5049" y="29552"/>
                  </a:cubicBezTo>
                  <a:lnTo>
                    <a:pt x="4430" y="30338"/>
                  </a:lnTo>
                  <a:lnTo>
                    <a:pt x="5358" y="29981"/>
                  </a:lnTo>
                  <a:cubicBezTo>
                    <a:pt x="5739" y="29838"/>
                    <a:pt x="6120" y="29671"/>
                    <a:pt x="6501" y="29540"/>
                  </a:cubicBezTo>
                  <a:cubicBezTo>
                    <a:pt x="6894" y="29385"/>
                    <a:pt x="7275" y="29254"/>
                    <a:pt x="7668" y="29123"/>
                  </a:cubicBezTo>
                  <a:cubicBezTo>
                    <a:pt x="8049" y="29004"/>
                    <a:pt x="8442" y="28861"/>
                    <a:pt x="8823" y="28742"/>
                  </a:cubicBezTo>
                  <a:lnTo>
                    <a:pt x="9407" y="28564"/>
                  </a:lnTo>
                  <a:cubicBezTo>
                    <a:pt x="9609" y="28504"/>
                    <a:pt x="9811" y="28445"/>
                    <a:pt x="10002" y="28409"/>
                  </a:cubicBezTo>
                  <a:cubicBezTo>
                    <a:pt x="10192" y="28361"/>
                    <a:pt x="10407" y="28302"/>
                    <a:pt x="10597" y="28254"/>
                  </a:cubicBezTo>
                  <a:cubicBezTo>
                    <a:pt x="10788" y="28207"/>
                    <a:pt x="11002" y="28171"/>
                    <a:pt x="11193" y="28123"/>
                  </a:cubicBezTo>
                  <a:cubicBezTo>
                    <a:pt x="11383" y="28076"/>
                    <a:pt x="11597" y="28052"/>
                    <a:pt x="11788" y="28004"/>
                  </a:cubicBezTo>
                  <a:cubicBezTo>
                    <a:pt x="11978" y="27968"/>
                    <a:pt x="12193" y="27933"/>
                    <a:pt x="12383" y="27897"/>
                  </a:cubicBezTo>
                  <a:cubicBezTo>
                    <a:pt x="12788" y="27826"/>
                    <a:pt x="13181" y="27778"/>
                    <a:pt x="13586" y="27730"/>
                  </a:cubicBezTo>
                  <a:cubicBezTo>
                    <a:pt x="13991" y="27695"/>
                    <a:pt x="14395" y="27659"/>
                    <a:pt x="14788" y="27659"/>
                  </a:cubicBezTo>
                  <a:cubicBezTo>
                    <a:pt x="14845" y="27658"/>
                    <a:pt x="14901" y="27658"/>
                    <a:pt x="14957" y="27658"/>
                  </a:cubicBezTo>
                  <a:cubicBezTo>
                    <a:pt x="15709" y="27658"/>
                    <a:pt x="16449" y="27733"/>
                    <a:pt x="17158" y="27933"/>
                  </a:cubicBezTo>
                  <a:cubicBezTo>
                    <a:pt x="17908" y="28123"/>
                    <a:pt x="18622" y="28480"/>
                    <a:pt x="19182" y="29004"/>
                  </a:cubicBezTo>
                  <a:cubicBezTo>
                    <a:pt x="19455" y="29266"/>
                    <a:pt x="19706" y="29564"/>
                    <a:pt x="19896" y="29897"/>
                  </a:cubicBezTo>
                  <a:cubicBezTo>
                    <a:pt x="20087" y="30219"/>
                    <a:pt x="20241" y="30576"/>
                    <a:pt x="20360" y="30945"/>
                  </a:cubicBezTo>
                  <a:cubicBezTo>
                    <a:pt x="20468" y="31326"/>
                    <a:pt x="20539" y="31707"/>
                    <a:pt x="20563" y="32100"/>
                  </a:cubicBezTo>
                  <a:cubicBezTo>
                    <a:pt x="20587" y="32290"/>
                    <a:pt x="20587" y="32481"/>
                    <a:pt x="20587" y="32671"/>
                  </a:cubicBezTo>
                  <a:cubicBezTo>
                    <a:pt x="20587" y="32874"/>
                    <a:pt x="20587" y="33064"/>
                    <a:pt x="20551" y="33243"/>
                  </a:cubicBezTo>
                  <a:lnTo>
                    <a:pt x="20444" y="33981"/>
                  </a:lnTo>
                  <a:lnTo>
                    <a:pt x="21051" y="33552"/>
                  </a:lnTo>
                  <a:lnTo>
                    <a:pt x="21491" y="33243"/>
                  </a:lnTo>
                  <a:lnTo>
                    <a:pt x="21920" y="32945"/>
                  </a:lnTo>
                  <a:cubicBezTo>
                    <a:pt x="22218" y="32755"/>
                    <a:pt x="22515" y="32576"/>
                    <a:pt x="22813" y="32398"/>
                  </a:cubicBezTo>
                  <a:cubicBezTo>
                    <a:pt x="22968" y="32302"/>
                    <a:pt x="23123" y="32231"/>
                    <a:pt x="23277" y="32136"/>
                  </a:cubicBezTo>
                  <a:lnTo>
                    <a:pt x="23730" y="31897"/>
                  </a:lnTo>
                  <a:cubicBezTo>
                    <a:pt x="24051" y="31755"/>
                    <a:pt x="24361" y="31612"/>
                    <a:pt x="24682" y="31493"/>
                  </a:cubicBezTo>
                  <a:cubicBezTo>
                    <a:pt x="25016" y="31374"/>
                    <a:pt x="25337" y="31278"/>
                    <a:pt x="25671" y="31195"/>
                  </a:cubicBezTo>
                  <a:cubicBezTo>
                    <a:pt x="26016" y="31112"/>
                    <a:pt x="26337" y="31064"/>
                    <a:pt x="26683" y="31040"/>
                  </a:cubicBezTo>
                  <a:cubicBezTo>
                    <a:pt x="26855" y="31022"/>
                    <a:pt x="27025" y="31013"/>
                    <a:pt x="27193" y="31013"/>
                  </a:cubicBezTo>
                  <a:cubicBezTo>
                    <a:pt x="27361" y="31013"/>
                    <a:pt x="27528" y="31022"/>
                    <a:pt x="27695" y="31040"/>
                  </a:cubicBezTo>
                  <a:cubicBezTo>
                    <a:pt x="28016" y="31064"/>
                    <a:pt x="28349" y="31124"/>
                    <a:pt x="28671" y="31219"/>
                  </a:cubicBezTo>
                  <a:cubicBezTo>
                    <a:pt x="29314" y="31397"/>
                    <a:pt x="29921" y="31707"/>
                    <a:pt x="30457" y="32124"/>
                  </a:cubicBezTo>
                  <a:cubicBezTo>
                    <a:pt x="31016" y="32528"/>
                    <a:pt x="31469" y="33029"/>
                    <a:pt x="31886" y="33576"/>
                  </a:cubicBezTo>
                  <a:cubicBezTo>
                    <a:pt x="32302" y="34136"/>
                    <a:pt x="32660" y="34731"/>
                    <a:pt x="32957" y="35350"/>
                  </a:cubicBezTo>
                  <a:cubicBezTo>
                    <a:pt x="33112" y="35660"/>
                    <a:pt x="33255" y="35981"/>
                    <a:pt x="33374" y="36303"/>
                  </a:cubicBezTo>
                  <a:cubicBezTo>
                    <a:pt x="33494" y="36583"/>
                    <a:pt x="33580" y="36855"/>
                    <a:pt x="33661" y="37132"/>
                  </a:cubicBezTo>
                  <a:lnTo>
                    <a:pt x="33661" y="37132"/>
                  </a:lnTo>
                  <a:lnTo>
                    <a:pt x="33660" y="37136"/>
                  </a:lnTo>
                  <a:lnTo>
                    <a:pt x="33663" y="37136"/>
                  </a:lnTo>
                  <a:lnTo>
                    <a:pt x="33663" y="37136"/>
                  </a:lnTo>
                  <a:cubicBezTo>
                    <a:pt x="33678" y="37188"/>
                    <a:pt x="33692" y="37239"/>
                    <a:pt x="33707" y="37291"/>
                  </a:cubicBezTo>
                  <a:lnTo>
                    <a:pt x="33910" y="38089"/>
                  </a:lnTo>
                  <a:lnTo>
                    <a:pt x="34255" y="37327"/>
                  </a:lnTo>
                  <a:lnTo>
                    <a:pt x="34529" y="36731"/>
                  </a:lnTo>
                  <a:cubicBezTo>
                    <a:pt x="34612" y="36529"/>
                    <a:pt x="34719" y="36338"/>
                    <a:pt x="34803" y="36136"/>
                  </a:cubicBezTo>
                  <a:cubicBezTo>
                    <a:pt x="35005" y="35755"/>
                    <a:pt x="35196" y="35362"/>
                    <a:pt x="35422" y="34993"/>
                  </a:cubicBezTo>
                  <a:cubicBezTo>
                    <a:pt x="35541" y="34814"/>
                    <a:pt x="35660" y="34624"/>
                    <a:pt x="35755" y="34445"/>
                  </a:cubicBezTo>
                  <a:lnTo>
                    <a:pt x="36112" y="33910"/>
                  </a:lnTo>
                  <a:cubicBezTo>
                    <a:pt x="36374" y="33564"/>
                    <a:pt x="36624" y="33219"/>
                    <a:pt x="36910" y="32898"/>
                  </a:cubicBezTo>
                  <a:cubicBezTo>
                    <a:pt x="37184" y="32564"/>
                    <a:pt x="37482" y="32267"/>
                    <a:pt x="37815" y="31993"/>
                  </a:cubicBezTo>
                  <a:cubicBezTo>
                    <a:pt x="38124" y="31707"/>
                    <a:pt x="38470" y="31469"/>
                    <a:pt x="38839" y="31255"/>
                  </a:cubicBezTo>
                  <a:cubicBezTo>
                    <a:pt x="39565" y="30838"/>
                    <a:pt x="40387" y="30623"/>
                    <a:pt x="41220" y="30623"/>
                  </a:cubicBezTo>
                  <a:cubicBezTo>
                    <a:pt x="42054" y="30623"/>
                    <a:pt x="42887" y="30838"/>
                    <a:pt x="43661" y="31195"/>
                  </a:cubicBezTo>
                  <a:cubicBezTo>
                    <a:pt x="44435" y="31552"/>
                    <a:pt x="45161" y="32028"/>
                    <a:pt x="45840" y="32588"/>
                  </a:cubicBezTo>
                  <a:cubicBezTo>
                    <a:pt x="46506" y="33136"/>
                    <a:pt x="47126" y="33731"/>
                    <a:pt x="47709" y="34386"/>
                  </a:cubicBezTo>
                  <a:cubicBezTo>
                    <a:pt x="48007" y="34707"/>
                    <a:pt x="48292" y="35041"/>
                    <a:pt x="48554" y="35386"/>
                  </a:cubicBezTo>
                  <a:cubicBezTo>
                    <a:pt x="48794" y="35667"/>
                    <a:pt x="49024" y="35975"/>
                    <a:pt x="49237" y="36287"/>
                  </a:cubicBezTo>
                  <a:lnTo>
                    <a:pt x="49237" y="36287"/>
                  </a:lnTo>
                  <a:cubicBezTo>
                    <a:pt x="49244" y="36324"/>
                    <a:pt x="49250" y="36361"/>
                    <a:pt x="49257" y="36398"/>
                  </a:cubicBezTo>
                  <a:lnTo>
                    <a:pt x="49301" y="36381"/>
                  </a:lnTo>
                  <a:lnTo>
                    <a:pt x="49301" y="36381"/>
                  </a:lnTo>
                  <a:cubicBezTo>
                    <a:pt x="49310" y="36395"/>
                    <a:pt x="49319" y="36408"/>
                    <a:pt x="49328" y="36422"/>
                  </a:cubicBezTo>
                  <a:lnTo>
                    <a:pt x="49959" y="37362"/>
                  </a:lnTo>
                  <a:lnTo>
                    <a:pt x="49769" y="36255"/>
                  </a:lnTo>
                  <a:cubicBezTo>
                    <a:pt x="49721" y="36005"/>
                    <a:pt x="49662" y="35755"/>
                    <a:pt x="49626" y="35505"/>
                  </a:cubicBezTo>
                  <a:cubicBezTo>
                    <a:pt x="49590" y="35243"/>
                    <a:pt x="49554" y="34993"/>
                    <a:pt x="49531" y="34743"/>
                  </a:cubicBezTo>
                  <a:cubicBezTo>
                    <a:pt x="49495" y="34493"/>
                    <a:pt x="49483" y="34231"/>
                    <a:pt x="49471" y="33981"/>
                  </a:cubicBezTo>
                  <a:cubicBezTo>
                    <a:pt x="49447" y="33731"/>
                    <a:pt x="49447" y="33481"/>
                    <a:pt x="49447" y="33219"/>
                  </a:cubicBezTo>
                  <a:cubicBezTo>
                    <a:pt x="49447" y="32969"/>
                    <a:pt x="49471" y="32719"/>
                    <a:pt x="49483" y="32469"/>
                  </a:cubicBezTo>
                  <a:cubicBezTo>
                    <a:pt x="49507" y="32207"/>
                    <a:pt x="49543" y="31957"/>
                    <a:pt x="49590" y="31719"/>
                  </a:cubicBezTo>
                  <a:cubicBezTo>
                    <a:pt x="49674" y="31231"/>
                    <a:pt x="49828" y="30754"/>
                    <a:pt x="50043" y="30302"/>
                  </a:cubicBezTo>
                  <a:cubicBezTo>
                    <a:pt x="50269" y="29861"/>
                    <a:pt x="50567" y="29457"/>
                    <a:pt x="50936" y="29147"/>
                  </a:cubicBezTo>
                  <a:cubicBezTo>
                    <a:pt x="51317" y="28838"/>
                    <a:pt x="51757" y="28576"/>
                    <a:pt x="52221" y="28433"/>
                  </a:cubicBezTo>
                  <a:cubicBezTo>
                    <a:pt x="52698" y="28266"/>
                    <a:pt x="53186" y="28195"/>
                    <a:pt x="53698" y="28183"/>
                  </a:cubicBezTo>
                  <a:cubicBezTo>
                    <a:pt x="53772" y="28175"/>
                    <a:pt x="53847" y="28173"/>
                    <a:pt x="53922" y="28173"/>
                  </a:cubicBezTo>
                  <a:cubicBezTo>
                    <a:pt x="54091" y="28173"/>
                    <a:pt x="54264" y="28186"/>
                    <a:pt x="54436" y="28195"/>
                  </a:cubicBezTo>
                  <a:cubicBezTo>
                    <a:pt x="54686" y="28207"/>
                    <a:pt x="54948" y="28242"/>
                    <a:pt x="55186" y="28302"/>
                  </a:cubicBezTo>
                  <a:lnTo>
                    <a:pt x="55400" y="28337"/>
                  </a:lnTo>
                  <a:lnTo>
                    <a:pt x="55389" y="28123"/>
                  </a:lnTo>
                  <a:cubicBezTo>
                    <a:pt x="55377" y="27837"/>
                    <a:pt x="55365" y="27540"/>
                    <a:pt x="55377" y="27242"/>
                  </a:cubicBezTo>
                  <a:cubicBezTo>
                    <a:pt x="55377" y="26944"/>
                    <a:pt x="55400" y="26647"/>
                    <a:pt x="55448" y="26361"/>
                  </a:cubicBezTo>
                  <a:cubicBezTo>
                    <a:pt x="55496" y="26075"/>
                    <a:pt x="55567" y="25778"/>
                    <a:pt x="55662" y="25516"/>
                  </a:cubicBezTo>
                  <a:cubicBezTo>
                    <a:pt x="55758" y="25230"/>
                    <a:pt x="55877" y="24968"/>
                    <a:pt x="56031" y="24730"/>
                  </a:cubicBezTo>
                  <a:cubicBezTo>
                    <a:pt x="56329" y="24230"/>
                    <a:pt x="56758" y="23837"/>
                    <a:pt x="57282" y="23563"/>
                  </a:cubicBezTo>
                  <a:cubicBezTo>
                    <a:pt x="57794" y="23301"/>
                    <a:pt x="58365" y="23146"/>
                    <a:pt x="58949" y="23075"/>
                  </a:cubicBezTo>
                  <a:cubicBezTo>
                    <a:pt x="59240" y="23039"/>
                    <a:pt x="59535" y="23024"/>
                    <a:pt x="59831" y="23024"/>
                  </a:cubicBezTo>
                  <a:cubicBezTo>
                    <a:pt x="60127" y="23024"/>
                    <a:pt x="60425" y="23039"/>
                    <a:pt x="60723" y="23063"/>
                  </a:cubicBezTo>
                  <a:cubicBezTo>
                    <a:pt x="61318" y="23123"/>
                    <a:pt x="61913" y="23206"/>
                    <a:pt x="62497" y="23337"/>
                  </a:cubicBezTo>
                  <a:cubicBezTo>
                    <a:pt x="63068" y="23480"/>
                    <a:pt x="63651" y="23635"/>
                    <a:pt x="64223" y="23825"/>
                  </a:cubicBezTo>
                  <a:cubicBezTo>
                    <a:pt x="64606" y="23947"/>
                    <a:pt x="64994" y="24081"/>
                    <a:pt x="65377" y="24229"/>
                  </a:cubicBezTo>
                  <a:lnTo>
                    <a:pt x="65377" y="24229"/>
                  </a:lnTo>
                  <a:cubicBezTo>
                    <a:pt x="65523" y="24326"/>
                    <a:pt x="65670" y="24422"/>
                    <a:pt x="65818" y="24516"/>
                  </a:cubicBezTo>
                  <a:lnTo>
                    <a:pt x="65870" y="24430"/>
                  </a:lnTo>
                  <a:lnTo>
                    <a:pt x="65870" y="24430"/>
                  </a:lnTo>
                  <a:cubicBezTo>
                    <a:pt x="65880" y="24435"/>
                    <a:pt x="65891" y="24439"/>
                    <a:pt x="65902" y="24444"/>
                  </a:cubicBezTo>
                  <a:lnTo>
                    <a:pt x="66009" y="24266"/>
                  </a:lnTo>
                  <a:cubicBezTo>
                    <a:pt x="65247" y="23789"/>
                    <a:pt x="64497" y="23254"/>
                    <a:pt x="63842" y="22646"/>
                  </a:cubicBezTo>
                  <a:cubicBezTo>
                    <a:pt x="63187" y="22039"/>
                    <a:pt x="62592" y="21337"/>
                    <a:pt x="62199" y="20527"/>
                  </a:cubicBezTo>
                  <a:cubicBezTo>
                    <a:pt x="61997" y="20122"/>
                    <a:pt x="61854" y="19694"/>
                    <a:pt x="61758" y="19265"/>
                  </a:cubicBezTo>
                  <a:cubicBezTo>
                    <a:pt x="61675" y="18836"/>
                    <a:pt x="61663" y="18384"/>
                    <a:pt x="61699" y="17943"/>
                  </a:cubicBezTo>
                  <a:cubicBezTo>
                    <a:pt x="61794" y="17062"/>
                    <a:pt x="62151" y="16205"/>
                    <a:pt x="62604" y="15443"/>
                  </a:cubicBezTo>
                  <a:cubicBezTo>
                    <a:pt x="63080" y="14669"/>
                    <a:pt x="63663" y="13979"/>
                    <a:pt x="64306" y="13348"/>
                  </a:cubicBezTo>
                  <a:cubicBezTo>
                    <a:pt x="64949" y="12705"/>
                    <a:pt x="65652" y="12121"/>
                    <a:pt x="66378" y="11585"/>
                  </a:cubicBezTo>
                  <a:cubicBezTo>
                    <a:pt x="67104" y="11050"/>
                    <a:pt x="67866" y="10550"/>
                    <a:pt x="68640" y="10085"/>
                  </a:cubicBezTo>
                  <a:cubicBezTo>
                    <a:pt x="69021" y="9859"/>
                    <a:pt x="69414" y="9633"/>
                    <a:pt x="69819" y="9418"/>
                  </a:cubicBezTo>
                  <a:cubicBezTo>
                    <a:pt x="70171" y="9226"/>
                    <a:pt x="70533" y="9034"/>
                    <a:pt x="70895" y="8860"/>
                  </a:cubicBezTo>
                  <a:lnTo>
                    <a:pt x="70895" y="8860"/>
                  </a:lnTo>
                  <a:lnTo>
                    <a:pt x="70902" y="8859"/>
                  </a:lnTo>
                  <a:lnTo>
                    <a:pt x="70902" y="8856"/>
                  </a:lnTo>
                  <a:lnTo>
                    <a:pt x="70902" y="8856"/>
                  </a:lnTo>
                  <a:cubicBezTo>
                    <a:pt x="70942" y="8837"/>
                    <a:pt x="70982" y="8818"/>
                    <a:pt x="71021" y="8799"/>
                  </a:cubicBezTo>
                  <a:lnTo>
                    <a:pt x="71617" y="8526"/>
                  </a:lnTo>
                  <a:lnTo>
                    <a:pt x="70950" y="8561"/>
                  </a:lnTo>
                  <a:lnTo>
                    <a:pt x="69759" y="8657"/>
                  </a:lnTo>
                  <a:cubicBezTo>
                    <a:pt x="69355" y="8680"/>
                    <a:pt x="68962" y="8692"/>
                    <a:pt x="68569" y="8716"/>
                  </a:cubicBezTo>
                  <a:cubicBezTo>
                    <a:pt x="68164" y="8728"/>
                    <a:pt x="67771" y="8728"/>
                    <a:pt x="67378" y="8728"/>
                  </a:cubicBezTo>
                  <a:cubicBezTo>
                    <a:pt x="67311" y="8732"/>
                    <a:pt x="67243" y="8733"/>
                    <a:pt x="67176" y="8733"/>
                  </a:cubicBezTo>
                  <a:cubicBezTo>
                    <a:pt x="67042" y="8733"/>
                    <a:pt x="66910" y="8728"/>
                    <a:pt x="66783" y="8728"/>
                  </a:cubicBezTo>
                  <a:lnTo>
                    <a:pt x="66188" y="8716"/>
                  </a:lnTo>
                  <a:cubicBezTo>
                    <a:pt x="65783" y="8692"/>
                    <a:pt x="65390" y="8657"/>
                    <a:pt x="64997" y="8633"/>
                  </a:cubicBezTo>
                  <a:cubicBezTo>
                    <a:pt x="64604" y="8609"/>
                    <a:pt x="64199" y="8561"/>
                    <a:pt x="63818" y="8526"/>
                  </a:cubicBezTo>
                  <a:lnTo>
                    <a:pt x="63235" y="8430"/>
                  </a:lnTo>
                  <a:lnTo>
                    <a:pt x="62937" y="8383"/>
                  </a:lnTo>
                  <a:lnTo>
                    <a:pt x="62639" y="8323"/>
                  </a:lnTo>
                  <a:lnTo>
                    <a:pt x="62056" y="8228"/>
                  </a:lnTo>
                  <a:lnTo>
                    <a:pt x="61473" y="8085"/>
                  </a:lnTo>
                  <a:cubicBezTo>
                    <a:pt x="61389" y="8061"/>
                    <a:pt x="61282" y="8049"/>
                    <a:pt x="61199" y="8014"/>
                  </a:cubicBezTo>
                  <a:lnTo>
                    <a:pt x="60913" y="7942"/>
                  </a:lnTo>
                  <a:cubicBezTo>
                    <a:pt x="60723" y="7883"/>
                    <a:pt x="60520" y="7835"/>
                    <a:pt x="60342" y="7775"/>
                  </a:cubicBezTo>
                  <a:lnTo>
                    <a:pt x="59782" y="7597"/>
                  </a:lnTo>
                  <a:lnTo>
                    <a:pt x="59234" y="7394"/>
                  </a:lnTo>
                  <a:cubicBezTo>
                    <a:pt x="59056" y="7311"/>
                    <a:pt x="58877" y="7228"/>
                    <a:pt x="58698" y="7144"/>
                  </a:cubicBezTo>
                  <a:cubicBezTo>
                    <a:pt x="58496" y="7073"/>
                    <a:pt x="58341" y="6990"/>
                    <a:pt x="58163" y="6894"/>
                  </a:cubicBezTo>
                  <a:lnTo>
                    <a:pt x="57889" y="6763"/>
                  </a:lnTo>
                  <a:lnTo>
                    <a:pt x="57639" y="6609"/>
                  </a:lnTo>
                  <a:cubicBezTo>
                    <a:pt x="57460" y="6525"/>
                    <a:pt x="57294" y="6418"/>
                    <a:pt x="57127" y="6311"/>
                  </a:cubicBezTo>
                  <a:cubicBezTo>
                    <a:pt x="56793" y="6109"/>
                    <a:pt x="56472" y="5870"/>
                    <a:pt x="56174" y="5632"/>
                  </a:cubicBezTo>
                  <a:cubicBezTo>
                    <a:pt x="55877" y="5382"/>
                    <a:pt x="55579" y="5108"/>
                    <a:pt x="55329" y="4823"/>
                  </a:cubicBezTo>
                  <a:cubicBezTo>
                    <a:pt x="55079" y="4549"/>
                    <a:pt x="54829" y="4251"/>
                    <a:pt x="54615" y="3918"/>
                  </a:cubicBezTo>
                  <a:cubicBezTo>
                    <a:pt x="54507" y="3763"/>
                    <a:pt x="54412" y="3596"/>
                    <a:pt x="54317" y="3430"/>
                  </a:cubicBezTo>
                  <a:cubicBezTo>
                    <a:pt x="54234" y="3263"/>
                    <a:pt x="54150" y="3072"/>
                    <a:pt x="54091" y="2930"/>
                  </a:cubicBezTo>
                  <a:lnTo>
                    <a:pt x="53996" y="2632"/>
                  </a:lnTo>
                  <a:lnTo>
                    <a:pt x="53734" y="2811"/>
                  </a:lnTo>
                  <a:lnTo>
                    <a:pt x="53067" y="3251"/>
                  </a:lnTo>
                  <a:cubicBezTo>
                    <a:pt x="52841" y="3406"/>
                    <a:pt x="52626" y="3537"/>
                    <a:pt x="52388" y="3668"/>
                  </a:cubicBezTo>
                  <a:cubicBezTo>
                    <a:pt x="52150" y="3799"/>
                    <a:pt x="51912" y="3918"/>
                    <a:pt x="51674" y="4037"/>
                  </a:cubicBezTo>
                  <a:cubicBezTo>
                    <a:pt x="51436" y="4156"/>
                    <a:pt x="51198" y="4263"/>
                    <a:pt x="50936" y="4358"/>
                  </a:cubicBezTo>
                  <a:cubicBezTo>
                    <a:pt x="50697" y="4442"/>
                    <a:pt x="50447" y="4513"/>
                    <a:pt x="50197" y="4596"/>
                  </a:cubicBezTo>
                  <a:cubicBezTo>
                    <a:pt x="49924" y="4656"/>
                    <a:pt x="49674" y="4716"/>
                    <a:pt x="49424" y="4739"/>
                  </a:cubicBezTo>
                  <a:cubicBezTo>
                    <a:pt x="49197" y="4771"/>
                    <a:pt x="48970" y="4786"/>
                    <a:pt x="48744" y="4786"/>
                  </a:cubicBezTo>
                  <a:cubicBezTo>
                    <a:pt x="48458" y="4786"/>
                    <a:pt x="48173" y="4762"/>
                    <a:pt x="47888" y="4716"/>
                  </a:cubicBezTo>
                  <a:cubicBezTo>
                    <a:pt x="47388" y="4620"/>
                    <a:pt x="46911" y="4442"/>
                    <a:pt x="46459" y="4168"/>
                  </a:cubicBezTo>
                  <a:cubicBezTo>
                    <a:pt x="46018" y="3918"/>
                    <a:pt x="45614" y="3573"/>
                    <a:pt x="45268" y="3192"/>
                  </a:cubicBezTo>
                  <a:cubicBezTo>
                    <a:pt x="44923" y="2799"/>
                    <a:pt x="44613" y="2370"/>
                    <a:pt x="44363" y="1906"/>
                  </a:cubicBezTo>
                  <a:cubicBezTo>
                    <a:pt x="44232" y="1691"/>
                    <a:pt x="44113" y="1453"/>
                    <a:pt x="44006" y="1215"/>
                  </a:cubicBezTo>
                  <a:cubicBezTo>
                    <a:pt x="43899" y="977"/>
                    <a:pt x="43792" y="715"/>
                    <a:pt x="43720" y="477"/>
                  </a:cubicBezTo>
                  <a:lnTo>
                    <a:pt x="43578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186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339502"/>
                <a:ext cx="7776864" cy="4464496"/>
              </a:xfrm>
              <a:noFill/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r>
                  <a:rPr lang="es-CL" sz="2000" dirty="0" smtClean="0"/>
                  <a:t/>
                </a:r>
                <a:br>
                  <a:rPr lang="es-CL" sz="2000" dirty="0" smtClean="0"/>
                </a:br>
                <a:r>
                  <a:rPr lang="es-CL" sz="2000" dirty="0" smtClean="0"/>
                  <a:t/>
                </a:r>
                <a:br>
                  <a:rPr lang="es-CL" sz="2000" dirty="0" smtClean="0"/>
                </a:br>
                <a:r>
                  <a:rPr lang="es-CL" sz="1600" dirty="0" smtClean="0"/>
                  <a:t>paso 1: Identificamos los coeficientes:</a:t>
                </a:r>
                <a:br>
                  <a:rPr lang="es-CL" sz="1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𝑎</m:t>
                      </m:r>
                      <m:r>
                        <a:rPr lang="es-CL" sz="1600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𝑏</m:t>
                      </m:r>
                      <m:r>
                        <a:rPr lang="es-CL" sz="1600" b="0" i="1" smtClean="0">
                          <a:latin typeface="Cambria Math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𝑐</m:t>
                      </m:r>
                      <m:r>
                        <a:rPr lang="es-CL" sz="16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r>
                  <a:rPr lang="es-CL" sz="2400" dirty="0" smtClean="0"/>
                  <a:t/>
                </a:r>
                <a:br>
                  <a:rPr lang="es-CL" sz="2400" dirty="0" smtClean="0"/>
                </a:br>
                <a:r>
                  <a:rPr lang="es-CL" sz="2400" dirty="0" smtClean="0"/>
                  <a:t/>
                </a:r>
                <a:br>
                  <a:rPr lang="es-CL" sz="2400" dirty="0" smtClean="0"/>
                </a:br>
                <a:r>
                  <a:rPr lang="es-CL" sz="1600" dirty="0" smtClean="0"/>
                  <a:t>Paso 2: determinamos el vértice:</a:t>
                </a:r>
                <a:br>
                  <a:rPr lang="es-CL" sz="1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L" sz="1600" b="0" i="0" smtClean="0">
                          <a:latin typeface="Cambria Math"/>
                        </a:rPr>
                        <m:t>h</m:t>
                      </m:r>
                      <m:r>
                        <a:rPr lang="es-CL" sz="1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1600" i="1">
                              <a:latin typeface="Cambria Math"/>
                            </a:rPr>
                            <m:t>−</m:t>
                          </m:r>
                          <m:r>
                            <a:rPr lang="es-CL" sz="1600" b="0" i="1" smtClean="0">
                              <a:latin typeface="Cambria Math"/>
                            </a:rPr>
                            <m:t>(−2)</m:t>
                          </m:r>
                        </m:num>
                        <m:den>
                          <m:r>
                            <a:rPr lang="es-CL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L" sz="1600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es-CL" sz="1600" i="1">
                          <a:latin typeface="Cambria Math"/>
                        </a:rPr>
                        <m:t>;</m:t>
                      </m:r>
                      <m:r>
                        <a:rPr lang="es-CL" sz="1600" i="1">
                          <a:latin typeface="Cambria Math"/>
                        </a:rPr>
                        <m:t>𝑘</m:t>
                      </m:r>
                      <m:r>
                        <a:rPr lang="es-CL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CL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CL" sz="1600" i="1">
                              <a:latin typeface="Cambria Math"/>
                            </a:rPr>
                            <m:t>4</m:t>
                          </m:r>
                          <m:r>
                            <a:rPr lang="es-CL" sz="16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CL" sz="1600" b="0" i="1" smtClean="0">
                              <a:latin typeface="Cambria Math"/>
                              <a:ea typeface="Cambria Math"/>
                            </a:rPr>
                            <m:t>1∙−8)</m:t>
                          </m:r>
                          <m:r>
                            <a:rPr lang="es-CL" sz="1600" i="1">
                              <a:latin typeface="Cambria Math"/>
                            </a:rPr>
                            <m:t>−</m:t>
                          </m:r>
                          <m:r>
                            <a:rPr lang="es-CL" sz="16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s-CL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L" sz="1600" b="0" i="1" smtClean="0">
                                  <a:latin typeface="Cambria Math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s-CL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L" sz="1600" i="1">
                              <a:latin typeface="Cambria Math"/>
                            </a:rPr>
                            <m:t>4</m:t>
                          </m:r>
                          <m:r>
                            <a:rPr lang="es-CL" sz="16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CL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h</m:t>
                      </m:r>
                      <m:r>
                        <a:rPr lang="es-CL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CL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CL" sz="1600" b="0" i="1" smtClean="0">
                          <a:latin typeface="Cambria Math"/>
                        </a:rPr>
                        <m:t>=1  ;</m:t>
                      </m:r>
                      <m:r>
                        <a:rPr lang="es-CL" sz="1600" b="0" i="1" smtClean="0">
                          <a:latin typeface="Cambria Math"/>
                        </a:rPr>
                        <m:t>𝐾</m:t>
                      </m:r>
                      <m:r>
                        <a:rPr lang="es-CL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1600" b="0" i="1" smtClean="0">
                              <a:latin typeface="Cambria Math"/>
                            </a:rPr>
                            <m:t>−32−4</m:t>
                          </m:r>
                        </m:num>
                        <m:den>
                          <m:r>
                            <a:rPr lang="es-CL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s-CL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1600" b="0" i="1" smtClean="0">
                              <a:latin typeface="Cambria Math"/>
                            </a:rPr>
                            <m:t>−36</m:t>
                          </m:r>
                        </m:num>
                        <m:den>
                          <m:r>
                            <a:rPr lang="es-CL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s-CL" sz="1600" b="0" i="1" smtClean="0">
                          <a:latin typeface="Cambria Math"/>
                        </a:rPr>
                        <m:t>=−</m:t>
                      </m:r>
                      <m:r>
                        <a:rPr lang="es-CL" sz="1600" b="0" i="0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r>
                  <a:rPr lang="es-CL" sz="1600" dirty="0" smtClean="0"/>
                  <a:t/>
                </a:r>
                <a:br>
                  <a:rPr lang="es-CL" sz="1600" dirty="0" smtClean="0"/>
                </a:br>
                <a:r>
                  <a:rPr lang="es-CL" sz="1600" dirty="0" smtClean="0"/>
                  <a:t/>
                </a:r>
                <a:br>
                  <a:rPr lang="es-CL" sz="1600" dirty="0" smtClean="0"/>
                </a:br>
                <a:r>
                  <a:rPr lang="es-CL" sz="1600" dirty="0" smtClean="0"/>
                  <a:t>Paso 3: Determinar eje de simetría:</a:t>
                </a:r>
                <a:br>
                  <a:rPr lang="es-CL" sz="1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i="1">
                          <a:latin typeface="Cambria Math"/>
                        </a:rPr>
                        <m:t>𝑥</m:t>
                      </m:r>
                      <m:r>
                        <a:rPr lang="es-CL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1600" i="1">
                              <a:latin typeface="Cambria Math"/>
                            </a:rPr>
                            <m:t>−(−</m:t>
                          </m:r>
                          <m:r>
                            <a:rPr lang="es-CL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L" sz="1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CL" sz="1600" i="1">
                              <a:latin typeface="Cambria Math"/>
                            </a:rPr>
                            <m:t>2</m:t>
                          </m:r>
                          <m:r>
                            <a:rPr lang="es-CL" sz="1600" i="1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CL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CL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s-CL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r>
                  <a:rPr lang="es-CL" sz="1600" dirty="0" smtClean="0"/>
                  <a:t/>
                </a:r>
                <a:br>
                  <a:rPr lang="es-CL" sz="1600" dirty="0" smtClean="0"/>
                </a:br>
                <a:r>
                  <a:rPr lang="es-CL" sz="1600" dirty="0" smtClean="0"/>
                  <a:t/>
                </a:r>
                <a:br>
                  <a:rPr lang="es-CL" sz="1600" dirty="0" smtClean="0"/>
                </a:br>
                <a:endParaRPr lang="es-CL" sz="1600" dirty="0"/>
              </a:p>
            </p:txBody>
          </p:sp>
        </mc:Choice>
        <mc:Fallback xmlns=""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339502"/>
                <a:ext cx="7776864" cy="4464496"/>
              </a:xfrm>
              <a:blipFill rotWithShape="1"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3295582" y="3147814"/>
            <a:ext cx="268306" cy="4493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5868144" y="3147814"/>
            <a:ext cx="288032" cy="43204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5060612" y="4083918"/>
            <a:ext cx="313917" cy="50405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43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339502"/>
                <a:ext cx="7776864" cy="4464496"/>
              </a:xfrm>
              <a:noFill/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CL" sz="20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s-CL" sz="20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r>
                  <a:rPr lang="es-CL" sz="2000" dirty="0" smtClean="0"/>
                  <a:t/>
                </a:r>
                <a:br>
                  <a:rPr lang="es-CL" sz="2000" dirty="0" smtClean="0"/>
                </a:br>
                <a:r>
                  <a:rPr lang="es-CL" sz="2000" dirty="0" smtClean="0"/>
                  <a:t/>
                </a:r>
                <a:br>
                  <a:rPr lang="es-CL" sz="2000" dirty="0" smtClean="0"/>
                </a:br>
                <a:r>
                  <a:rPr lang="es-CL" sz="1600" dirty="0" smtClean="0"/>
                  <a:t>paso 4: Identificar las intersecciones </a:t>
                </a:r>
                <a:br>
                  <a:rPr lang="es-CL" sz="1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𝐸𝑗𝑒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𝑌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sz="1600" b="0" i="1" smtClean="0">
                              <a:latin typeface="Cambria Math"/>
                            </a:rPr>
                            <m:t>0, </m:t>
                          </m:r>
                          <m:r>
                            <a:rPr lang="es-CL" sz="16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r>
                  <a:rPr lang="es-CL" sz="1600" b="0" dirty="0" smtClean="0"/>
                  <a:t/>
                </a:r>
                <a:br>
                  <a:rPr lang="es-CL" sz="1600" b="0" dirty="0" smtClean="0"/>
                </a:br>
                <a:r>
                  <a:rPr lang="es-CL" sz="1600" b="0" dirty="0" smtClean="0"/>
                  <a:t>	</a:t>
                </a:r>
                <a14:m>
                  <m:oMath xmlns:m="http://schemas.openxmlformats.org/officeDocument/2006/math">
                    <m:r>
                      <a:rPr lang="es-CL" sz="1600" b="0" i="0" smtClean="0">
                        <a:latin typeface="Cambria Math"/>
                      </a:rPr>
                      <m:t> </m:t>
                    </m:r>
                    <m:r>
                      <a:rPr lang="es-CL" sz="1600" b="0" i="1" smtClean="0">
                        <a:latin typeface="Cambria Math"/>
                      </a:rPr>
                      <m:t>(0, −8)</m:t>
                    </m:r>
                  </m:oMath>
                </a14:m>
                <a:r>
                  <a:rPr lang="es-CL" sz="1600" dirty="0" smtClean="0"/>
                  <a:t/>
                </a:r>
                <a:br>
                  <a:rPr lang="es-CL" sz="1600" dirty="0" smtClean="0"/>
                </a:br>
                <a:r>
                  <a:rPr lang="es-CL" sz="1600" dirty="0"/>
                  <a:t/>
                </a:r>
                <a:br>
                  <a:rPr lang="es-CL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𝐸𝑗𝑒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𝑋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L" sz="1600" b="0" i="1" smtClean="0">
                          <a:latin typeface="Cambria Math"/>
                        </a:rPr>
                        <m:t>−2</m:t>
                      </m:r>
                      <m:r>
                        <a:rPr lang="es-CL" sz="1600" b="0" i="1" smtClean="0">
                          <a:latin typeface="Cambria Math"/>
                        </a:rPr>
                        <m:t>𝑥</m:t>
                      </m:r>
                      <m:r>
                        <a:rPr lang="es-CL" sz="1600" b="0" i="1" smtClean="0">
                          <a:latin typeface="Cambria Math"/>
                        </a:rPr>
                        <m:t>−8=0</m:t>
                      </m:r>
                    </m:oMath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𝐹𝑎𝑐𝑡𝑜𝑟𝑖𝑧𝑎𝑚𝑜𝑠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𝑐𝑜𝑚𝑜</m:t>
                      </m:r>
                      <m:r>
                        <a:rPr lang="es-CL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L" sz="16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L" sz="16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s-CL" sz="16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𝑥</m:t>
                      </m:r>
                      <m:r>
                        <a:rPr lang="es-CL" sz="1600" b="0" i="1" baseline="-25000" smtClean="0">
                          <a:latin typeface="Cambria Math"/>
                        </a:rPr>
                        <m:t>1</m:t>
                      </m:r>
                      <m:r>
                        <a:rPr lang="es-CL" sz="1600" b="0" i="1" smtClean="0">
                          <a:latin typeface="Cambria Math"/>
                        </a:rPr>
                        <m:t>=4 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→(4,0)</m:t>
                      </m:r>
                    </m:oMath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𝑥</m:t>
                      </m:r>
                      <m:r>
                        <a:rPr lang="es-CL" sz="1600" b="0" i="1" baseline="-25000" smtClean="0">
                          <a:latin typeface="Cambria Math"/>
                        </a:rPr>
                        <m:t>2</m:t>
                      </m:r>
                      <m:r>
                        <a:rPr lang="es-CL" sz="1600" b="0" i="1" smtClean="0">
                          <a:latin typeface="Cambria Math"/>
                        </a:rPr>
                        <m:t>=−2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→(−2,0)</m:t>
                      </m:r>
                    </m:oMath>
                  </m:oMathPara>
                </a14:m>
                <a:r>
                  <a:rPr lang="es-CL" sz="1600" dirty="0" smtClean="0"/>
                  <a:t/>
                </a:r>
                <a:br>
                  <a:rPr lang="es-CL" sz="1600" dirty="0" smtClean="0"/>
                </a:br>
                <a:r>
                  <a:rPr lang="es-CL" dirty="0"/>
                  <a:t/>
                </a:r>
                <a:br>
                  <a:rPr lang="es-CL" dirty="0"/>
                </a:br>
                <a:r>
                  <a:rPr lang="es-CL" dirty="0" smtClean="0"/>
                  <a:t>AHORA PODEMOS GRAFICAR</a:t>
                </a:r>
                <a:r>
                  <a:rPr lang="es-CL" sz="1600" dirty="0" smtClean="0"/>
                  <a:t/>
                </a:r>
                <a:br>
                  <a:rPr lang="es-CL" sz="1600" dirty="0" smtClean="0"/>
                </a:br>
                <a:r>
                  <a:rPr lang="es-CL" sz="2400" dirty="0" smtClean="0"/>
                  <a:t/>
                </a:r>
                <a:br>
                  <a:rPr lang="es-CL" sz="2400" dirty="0" smtClean="0"/>
                </a:br>
                <a:r>
                  <a:rPr lang="es-CL" sz="1600" dirty="0" smtClean="0"/>
                  <a:t/>
                </a:r>
                <a:br>
                  <a:rPr lang="es-CL" sz="1600" dirty="0" smtClean="0"/>
                </a:br>
                <a:r>
                  <a:rPr lang="es-CL" sz="1600" dirty="0" smtClean="0"/>
                  <a:t/>
                </a:r>
                <a:br>
                  <a:rPr lang="es-CL" sz="1600" dirty="0" smtClean="0"/>
                </a:br>
                <a:endParaRPr lang="es-CL" sz="1600" dirty="0"/>
              </a:p>
            </p:txBody>
          </p:sp>
        </mc:Choice>
        <mc:Fallback xmlns=""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339502"/>
                <a:ext cx="7776864" cy="4464496"/>
              </a:xfrm>
              <a:blipFill rotWithShape="1"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16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962;p73"/>
          <p:cNvSpPr/>
          <p:nvPr/>
        </p:nvSpPr>
        <p:spPr>
          <a:xfrm>
            <a:off x="179512" y="843558"/>
            <a:ext cx="1827559" cy="3168352"/>
          </a:xfrm>
          <a:custGeom>
            <a:avLst/>
            <a:gdLst/>
            <a:ahLst/>
            <a:cxnLst/>
            <a:rect l="l" t="t" r="r" b="b"/>
            <a:pathLst>
              <a:path w="128016" h="84391" extrusionOk="0">
                <a:moveTo>
                  <a:pt x="0" y="84391"/>
                </a:moveTo>
                <a:lnTo>
                  <a:pt x="128016" y="79819"/>
                </a:lnTo>
                <a:lnTo>
                  <a:pt x="127841" y="0"/>
                </a:lnTo>
                <a:lnTo>
                  <a:pt x="2787" y="3876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51519" y="987574"/>
                <a:ext cx="1755551" cy="246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s-CL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s-CL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s-CL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L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s-CL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s-CL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s-CL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s-CL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s-CL" dirty="0" smtClean="0"/>
              </a:p>
              <a:p>
                <a:endParaRPr lang="es-CL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sz="16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s-CL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CL" sz="1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s-CL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sz="1600" b="0" i="1" smtClean="0">
                              <a:latin typeface="Cambria Math"/>
                            </a:rPr>
                            <m:t>1,−9</m:t>
                          </m:r>
                        </m:e>
                      </m:d>
                    </m:oMath>
                  </m:oMathPara>
                </a14:m>
                <a:endParaRPr lang="es-CL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𝑥</m:t>
                      </m:r>
                      <m:r>
                        <a:rPr lang="es-CL" sz="16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s-CL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𝐼𝑛𝑡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𝐸𝑗𝑒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𝑌</m:t>
                      </m:r>
                      <m:r>
                        <a:rPr lang="es-CL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CL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sz="1600" b="0" i="1" smtClean="0">
                              <a:latin typeface="Cambria Math"/>
                            </a:rPr>
                            <m:t>0,−8</m:t>
                          </m:r>
                        </m:e>
                      </m:d>
                    </m:oMath>
                  </m:oMathPara>
                </a14:m>
                <a:endParaRPr lang="es-CL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𝐼𝑛𝑡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𝐸𝑗𝑒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𝑋</m:t>
                      </m:r>
                      <m:r>
                        <a:rPr lang="es-CL" sz="1600" b="0" i="1" smtClean="0">
                          <a:latin typeface="Cambria Math"/>
                        </a:rPr>
                        <m:t>=  </m:t>
                      </m:r>
                    </m:oMath>
                  </m:oMathPara>
                </a14:m>
                <a:endParaRPr lang="es-CL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i="1">
                          <a:latin typeface="Cambria Math"/>
                        </a:rPr>
                        <m:t>𝑥</m:t>
                      </m:r>
                      <m:r>
                        <a:rPr lang="es-CL" sz="1600" i="1" baseline="-25000">
                          <a:latin typeface="Cambria Math"/>
                        </a:rPr>
                        <m:t>1</m:t>
                      </m:r>
                      <m:r>
                        <a:rPr lang="es-CL" sz="1600" i="1">
                          <a:latin typeface="Cambria Math"/>
                        </a:rPr>
                        <m:t>=</m:t>
                      </m:r>
                      <m:r>
                        <a:rPr lang="es-CL" sz="1600" i="1">
                          <a:latin typeface="Cambria Math"/>
                          <a:ea typeface="Cambria Math"/>
                        </a:rPr>
                        <m:t>(4,0)</m:t>
                      </m:r>
                    </m:oMath>
                    <m:oMath xmlns:m="http://schemas.openxmlformats.org/officeDocument/2006/math">
                      <m:r>
                        <a:rPr lang="es-CL" sz="1600" i="1">
                          <a:latin typeface="Cambria Math"/>
                        </a:rPr>
                        <m:t>𝑥</m:t>
                      </m:r>
                      <m:r>
                        <a:rPr lang="es-CL" sz="1600" i="1" baseline="-25000">
                          <a:latin typeface="Cambria Math"/>
                        </a:rPr>
                        <m:t>2</m:t>
                      </m:r>
                      <m:r>
                        <a:rPr lang="es-CL" sz="1600" b="0" i="1" baseline="-25000" smtClean="0">
                          <a:latin typeface="Cambria Math"/>
                        </a:rPr>
                        <m:t>=</m:t>
                      </m:r>
                      <m:r>
                        <a:rPr lang="es-CL" sz="1600" i="1">
                          <a:latin typeface="Cambria Math"/>
                          <a:ea typeface="Cambria Math"/>
                        </a:rPr>
                        <m:t>(−2,0)</m:t>
                      </m:r>
                    </m:oMath>
                  </m:oMathPara>
                </a14:m>
                <a:endParaRPr lang="es-CL" sz="1600" dirty="0" smtClean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987574"/>
                <a:ext cx="1755551" cy="24613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r="1324" b="6357"/>
          <a:stretch/>
        </p:blipFill>
        <p:spPr>
          <a:xfrm>
            <a:off x="2195736" y="121529"/>
            <a:ext cx="6765015" cy="48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9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2687" r="3465" b="3463"/>
          <a:stretch/>
        </p:blipFill>
        <p:spPr>
          <a:xfrm>
            <a:off x="2915816" y="51470"/>
            <a:ext cx="5617803" cy="4904775"/>
          </a:xfrm>
          <a:prstGeom prst="rect">
            <a:avLst/>
          </a:prstGeom>
        </p:spPr>
      </p:pic>
      <p:sp>
        <p:nvSpPr>
          <p:cNvPr id="7" name="Google Shape;10930;p71"/>
          <p:cNvSpPr/>
          <p:nvPr/>
        </p:nvSpPr>
        <p:spPr>
          <a:xfrm rot="5400000" flipH="1">
            <a:off x="-254144" y="1277214"/>
            <a:ext cx="3538749" cy="2095374"/>
          </a:xfrm>
          <a:custGeom>
            <a:avLst/>
            <a:gdLst/>
            <a:ahLst/>
            <a:cxnLst/>
            <a:rect l="l" t="t" r="r" b="b"/>
            <a:pathLst>
              <a:path w="101346" h="65913" extrusionOk="0">
                <a:moveTo>
                  <a:pt x="101346" y="62484"/>
                </a:moveTo>
                <a:lnTo>
                  <a:pt x="0" y="65913"/>
                </a:lnTo>
                <a:lnTo>
                  <a:pt x="3048" y="0"/>
                </a:lnTo>
                <a:lnTo>
                  <a:pt x="92583" y="3048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7 CuadroTexto"/>
          <p:cNvSpPr txBox="1"/>
          <p:nvPr/>
        </p:nvSpPr>
        <p:spPr>
          <a:xfrm>
            <a:off x="755576" y="1139211"/>
            <a:ext cx="1584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lackey" panose="020B0604020202020204" charset="0"/>
              </a:rPr>
              <a:t>Si deseas agregar más puntos al plano, puedes hacer una tabla de valores y te quedará un gráfico como el de la imagen.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949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9" name="Google Shape;10599;p56"/>
          <p:cNvSpPr/>
          <p:nvPr/>
        </p:nvSpPr>
        <p:spPr>
          <a:xfrm>
            <a:off x="858603" y="348113"/>
            <a:ext cx="6696744" cy="1908096"/>
          </a:xfrm>
          <a:custGeom>
            <a:avLst/>
            <a:gdLst/>
            <a:ahLst/>
            <a:cxnLst/>
            <a:rect l="l" t="t" r="r" b="b"/>
            <a:pathLst>
              <a:path w="325907" h="100443" extrusionOk="0">
                <a:moveTo>
                  <a:pt x="12138" y="0"/>
                </a:moveTo>
                <a:lnTo>
                  <a:pt x="0" y="100443"/>
                </a:lnTo>
                <a:lnTo>
                  <a:pt x="320748" y="99836"/>
                </a:lnTo>
                <a:lnTo>
                  <a:pt x="325907" y="3945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rgbClr val="1722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00" name="Google Shape;10600;p56"/>
          <p:cNvSpPr txBox="1">
            <a:spLocks noGrp="1"/>
          </p:cNvSpPr>
          <p:nvPr>
            <p:ph type="title"/>
          </p:nvPr>
        </p:nvSpPr>
        <p:spPr>
          <a:xfrm>
            <a:off x="1202143" y="491880"/>
            <a:ext cx="5976664" cy="1584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 tienen alguna duda, pueden escribirme a</a:t>
            </a:r>
            <a:br>
              <a:rPr lang="en" dirty="0" smtClean="0"/>
            </a:br>
            <a:r>
              <a:rPr lang="en" dirty="0" smtClean="0"/>
              <a:t>plastra@sanfernandocollege.cl</a:t>
            </a:r>
            <a:endParaRPr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56209"/>
            <a:ext cx="2859782" cy="28597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ic Style by Slidesgo">
  <a:themeElements>
    <a:clrScheme name="Simple Light">
      <a:dk1>
        <a:srgbClr val="16213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</TotalTime>
  <Words>179</Words>
  <Application>Microsoft Office PowerPoint</Application>
  <PresentationFormat>Presentación en pantalla (16:9)</PresentationFormat>
  <Paragraphs>24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Slackey</vt:lpstr>
      <vt:lpstr>Architects Daughter</vt:lpstr>
      <vt:lpstr>Comic Style by Slidesgo</vt:lpstr>
      <vt:lpstr>¿Cómo graficar una Función Cuadrática?</vt:lpstr>
      <vt:lpstr>Debemos tener en cuenta las siguientes fórmulas:</vt:lpstr>
      <vt:lpstr>Revisemos un ejemplo:</vt:lpstr>
      <vt:lpstr>f(x)=x^2-2x-8  paso 1: Identificamos los coeficientes: a=1 b=-2 c=-8  Paso 2: determinamos el vértice: h=(-(-2))/(2∙1);k=  ((4∙1∙-8)-(〖-2)〗^2)/(4∙1) h=  2/2=1  ;K=  (-32-4)/4=  (-36)/4=-9  Paso 3: Determinar eje de simetría: x=(-(-2))/(2∙1)=2/2=1  </vt:lpstr>
      <vt:lpstr>f(x)=x^2-2x-8  paso 4: Identificar las intersecciones  Eje Y→(0, c)   (0, -8)  Eje X→x^2-2x-8=0 Factorizamos como:(x-4)(x+2)=0 x1=4 →(4,0) x2=-2→(-2,0)  AHORA PODEMOS GRAFICAR    </vt:lpstr>
      <vt:lpstr>Presentación de PowerPoint</vt:lpstr>
      <vt:lpstr>Presentación de PowerPoint</vt:lpstr>
      <vt:lpstr>Si tienen alguna duda, pueden escribirme a plastra@sanfernandocollege.cl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graficar una Función Cuadrática?</dc:title>
  <dc:creator>Pia</dc:creator>
  <cp:lastModifiedBy>Enlaces</cp:lastModifiedBy>
  <cp:revision>15</cp:revision>
  <dcterms:modified xsi:type="dcterms:W3CDTF">2020-08-10T17:41:05Z</dcterms:modified>
</cp:coreProperties>
</file>