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311" r:id="rId4"/>
    <p:sldId id="313" r:id="rId5"/>
    <p:sldId id="314" r:id="rId6"/>
    <p:sldId id="315" r:id="rId7"/>
    <p:sldId id="316" r:id="rId8"/>
    <p:sldId id="317" r:id="rId9"/>
    <p:sldId id="318" r:id="rId10"/>
    <p:sldId id="261" r:id="rId11"/>
  </p:sldIdLst>
  <p:sldSz cx="9144000" cy="5143500" type="screen16x9"/>
  <p:notesSz cx="6858000" cy="9144000"/>
  <p:embeddedFontLst>
    <p:embeddedFont>
      <p:font typeface="Livvic" panose="020B0604020202020204" charset="0"/>
      <p:regular r:id="rId13"/>
      <p:bold r:id="rId14"/>
      <p:italic r:id="rId15"/>
      <p:boldItalic r:id="rId16"/>
    </p:embeddedFont>
    <p:embeddedFont>
      <p:font typeface="Amatic SC" panose="020B0604020202020204" charset="-79"/>
      <p:regular r:id="rId17"/>
      <p:bold r:id="rId18"/>
    </p:embeddedFont>
    <p:embeddedFont>
      <p:font typeface="Chelsea Market" panose="020B0604020202020204" charset="0"/>
      <p:regular r:id="rId19"/>
    </p:embeddedFont>
    <p:embeddedFont>
      <p:font typeface="Cambria Math" panose="02040503050406030204" pitchFamily="18" charset="0"/>
      <p:regular r:id="rId20"/>
    </p:embeddedFont>
    <p:embeddedFont>
      <p:font typeface="KoHo Medium" panose="020B0604020202020204" charset="-34"/>
      <p:regular r:id="rId21"/>
      <p:bold r:id="rId22"/>
      <p:italic r:id="rId23"/>
      <p:boldItalic r:id="rId24"/>
    </p:embeddedFont>
    <p:embeddedFont>
      <p:font typeface="Fredoka One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566">
          <p15:clr>
            <a:srgbClr val="FF00FF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3C9AA29-7C2E-44B2-9553-9C9DF58BBE37}">
  <a:tblStyle styleId="{83C9AA29-7C2E-44B2-9553-9C9DF58BBE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16" y="-126"/>
      </p:cViewPr>
      <p:guideLst>
        <p:guide orient="horz" pos="5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835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224f5a5c5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224f5a5c5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88fe86c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88fe86c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709275" y="3589725"/>
            <a:ext cx="4462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709275" y="1128500"/>
            <a:ext cx="4721400" cy="24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3709275" y="4175675"/>
            <a:ext cx="42009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2756850" y="2601225"/>
            <a:ext cx="36303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1927950" y="3707650"/>
            <a:ext cx="52881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0"/>
            <a:ext cx="9144000" cy="1145935"/>
          </a:xfrm>
          <a:custGeom>
            <a:avLst/>
            <a:gdLst/>
            <a:ahLst/>
            <a:cxnLst/>
            <a:rect l="l" t="t" r="r" b="b"/>
            <a:pathLst>
              <a:path w="285750" h="53436" extrusionOk="0">
                <a:moveTo>
                  <a:pt x="0" y="0"/>
                </a:moveTo>
                <a:lnTo>
                  <a:pt x="0" y="53435"/>
                </a:lnTo>
                <a:lnTo>
                  <a:pt x="239792" y="53435"/>
                </a:lnTo>
                <a:cubicBezTo>
                  <a:pt x="239875" y="53316"/>
                  <a:pt x="239982" y="53233"/>
                  <a:pt x="240101" y="53185"/>
                </a:cubicBezTo>
                <a:cubicBezTo>
                  <a:pt x="240234" y="53064"/>
                  <a:pt x="240408" y="52993"/>
                  <a:pt x="240584" y="52993"/>
                </a:cubicBezTo>
                <a:cubicBezTo>
                  <a:pt x="240598" y="52993"/>
                  <a:pt x="240612" y="52994"/>
                  <a:pt x="240625" y="52995"/>
                </a:cubicBezTo>
                <a:cubicBezTo>
                  <a:pt x="240875" y="53018"/>
                  <a:pt x="241090" y="53185"/>
                  <a:pt x="241161" y="53435"/>
                </a:cubicBezTo>
                <a:lnTo>
                  <a:pt x="285750" y="53435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13225" y="1273500"/>
            <a:ext cx="7717500" cy="33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579950" y="1886425"/>
            <a:ext cx="5984100" cy="11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13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1" name="Google Shape;51;p11"/>
          <p:cNvSpPr/>
          <p:nvPr/>
        </p:nvSpPr>
        <p:spPr>
          <a:xfrm>
            <a:off x="-11000" y="-7975"/>
            <a:ext cx="9144000" cy="115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4">
  <p:cSld name="ONE_COLUMN_TEXT_2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305550" y="1926175"/>
            <a:ext cx="2391900" cy="26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>
                <a:latin typeface="KoHo Medium"/>
                <a:ea typeface="KoHo Medium"/>
                <a:cs typeface="KoHo Medium"/>
                <a:sym typeface="KoH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93450" y="337575"/>
            <a:ext cx="77571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grpSp>
        <p:nvGrpSpPr>
          <p:cNvPr id="62" name="Google Shape;62;p13"/>
          <p:cNvGrpSpPr/>
          <p:nvPr/>
        </p:nvGrpSpPr>
        <p:grpSpPr>
          <a:xfrm>
            <a:off x="-39" y="1475229"/>
            <a:ext cx="1365932" cy="3663637"/>
            <a:chOff x="-39" y="1475229"/>
            <a:chExt cx="1365932" cy="3663637"/>
          </a:xfrm>
        </p:grpSpPr>
        <p:grpSp>
          <p:nvGrpSpPr>
            <p:cNvPr id="63" name="Google Shape;63;p13"/>
            <p:cNvGrpSpPr/>
            <p:nvPr/>
          </p:nvGrpSpPr>
          <p:grpSpPr>
            <a:xfrm>
              <a:off x="-39" y="1475229"/>
              <a:ext cx="1365932" cy="3663637"/>
              <a:chOff x="2827800" y="238125"/>
              <a:chExt cx="1946050" cy="5219600"/>
            </a:xfrm>
          </p:grpSpPr>
          <p:sp>
            <p:nvSpPr>
              <p:cNvPr id="64" name="Google Shape;64;p13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avLst/>
                <a:gdLst/>
                <a:ahLst/>
                <a:cxnLst/>
                <a:rect l="l" t="t" r="r" b="b"/>
                <a:pathLst>
                  <a:path w="77238" h="194759" extrusionOk="0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37642" h="10325" extrusionOk="0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37609" h="10324" extrusionOk="0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7" name="Google Shape;67;p13"/>
            <p:cNvCxnSpPr/>
            <p:nvPr/>
          </p:nvCxnSpPr>
          <p:spPr>
            <a:xfrm rot="10800000">
              <a:off x="559993" y="2693391"/>
              <a:ext cx="795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8" name="Google Shape;68;p13"/>
            <p:cNvSpPr/>
            <p:nvPr/>
          </p:nvSpPr>
          <p:spPr>
            <a:xfrm flipH="1">
              <a:off x="548875" y="3177851"/>
              <a:ext cx="485100" cy="451200"/>
            </a:xfrm>
            <a:prstGeom prst="arc">
              <a:avLst>
                <a:gd name="adj1" fmla="val 16200000"/>
                <a:gd name="adj2" fmla="val 53854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_COLUMN_TEXT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2634150" y="1566675"/>
            <a:ext cx="3875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2003700" y="337575"/>
            <a:ext cx="5136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grpSp>
        <p:nvGrpSpPr>
          <p:cNvPr id="72" name="Google Shape;72;p14"/>
          <p:cNvGrpSpPr/>
          <p:nvPr/>
        </p:nvGrpSpPr>
        <p:grpSpPr>
          <a:xfrm>
            <a:off x="7778111" y="1475229"/>
            <a:ext cx="1365932" cy="3663637"/>
            <a:chOff x="7778111" y="1475229"/>
            <a:chExt cx="1365932" cy="3663637"/>
          </a:xfrm>
        </p:grpSpPr>
        <p:grpSp>
          <p:nvGrpSpPr>
            <p:cNvPr id="73" name="Google Shape;73;p14"/>
            <p:cNvGrpSpPr/>
            <p:nvPr/>
          </p:nvGrpSpPr>
          <p:grpSpPr>
            <a:xfrm flipH="1">
              <a:off x="7778111" y="1475229"/>
              <a:ext cx="1365932" cy="3663637"/>
              <a:chOff x="2827800" y="238125"/>
              <a:chExt cx="1946050" cy="5219600"/>
            </a:xfrm>
          </p:grpSpPr>
          <p:sp>
            <p:nvSpPr>
              <p:cNvPr id="74" name="Google Shape;74;p14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avLst/>
                <a:gdLst/>
                <a:ahLst/>
                <a:cxnLst/>
                <a:rect l="l" t="t" r="r" b="b"/>
                <a:pathLst>
                  <a:path w="77238" h="194759" extrusionOk="0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4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37642" h="10325" extrusionOk="0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4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37609" h="10324" extrusionOk="0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" name="Google Shape;77;p14"/>
            <p:cNvCxnSpPr/>
            <p:nvPr/>
          </p:nvCxnSpPr>
          <p:spPr>
            <a:xfrm>
              <a:off x="7783525" y="2680400"/>
              <a:ext cx="795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8" name="Google Shape;78;p14"/>
            <p:cNvSpPr/>
            <p:nvPr/>
          </p:nvSpPr>
          <p:spPr>
            <a:xfrm>
              <a:off x="8175076" y="3189917"/>
              <a:ext cx="426600" cy="426600"/>
            </a:xfrm>
            <a:prstGeom prst="arc">
              <a:avLst>
                <a:gd name="adj1" fmla="val 16200000"/>
                <a:gd name="adj2" fmla="val 53854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14"/>
          <p:cNvGrpSpPr/>
          <p:nvPr/>
        </p:nvGrpSpPr>
        <p:grpSpPr>
          <a:xfrm>
            <a:off x="-39" y="1475229"/>
            <a:ext cx="1365932" cy="3663637"/>
            <a:chOff x="-39" y="1475229"/>
            <a:chExt cx="1365932" cy="3663637"/>
          </a:xfrm>
        </p:grpSpPr>
        <p:grpSp>
          <p:nvGrpSpPr>
            <p:cNvPr id="80" name="Google Shape;80;p14"/>
            <p:cNvGrpSpPr/>
            <p:nvPr/>
          </p:nvGrpSpPr>
          <p:grpSpPr>
            <a:xfrm>
              <a:off x="-39" y="1475229"/>
              <a:ext cx="1365932" cy="3663637"/>
              <a:chOff x="2827800" y="238125"/>
              <a:chExt cx="1946050" cy="5219600"/>
            </a:xfrm>
          </p:grpSpPr>
          <p:sp>
            <p:nvSpPr>
              <p:cNvPr id="81" name="Google Shape;81;p14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avLst/>
                <a:gdLst/>
                <a:ahLst/>
                <a:cxnLst/>
                <a:rect l="l" t="t" r="r" b="b"/>
                <a:pathLst>
                  <a:path w="77238" h="194759" extrusionOk="0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4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37642" h="10325" extrusionOk="0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4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37609" h="10324" extrusionOk="0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4" name="Google Shape;84;p14"/>
            <p:cNvCxnSpPr/>
            <p:nvPr/>
          </p:nvCxnSpPr>
          <p:spPr>
            <a:xfrm rot="10800000">
              <a:off x="402243" y="3931516"/>
              <a:ext cx="795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" name="Google Shape;85;p14"/>
            <p:cNvSpPr/>
            <p:nvPr/>
          </p:nvSpPr>
          <p:spPr>
            <a:xfrm flipH="1">
              <a:off x="475450" y="4466550"/>
              <a:ext cx="194100" cy="194100"/>
            </a:xfrm>
            <a:prstGeom prst="arc">
              <a:avLst>
                <a:gd name="adj1" fmla="val 16200000"/>
                <a:gd name="adj2" fmla="val 53854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1"/>
          </p:nvPr>
        </p:nvSpPr>
        <p:spPr>
          <a:xfrm>
            <a:off x="5836756" y="1513725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2"/>
          </p:nvPr>
        </p:nvSpPr>
        <p:spPr>
          <a:xfrm>
            <a:off x="2206756" y="1513725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3"/>
          </p:nvPr>
        </p:nvSpPr>
        <p:spPr>
          <a:xfrm>
            <a:off x="5836756" y="3319958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4"/>
          </p:nvPr>
        </p:nvSpPr>
        <p:spPr>
          <a:xfrm>
            <a:off x="2206756" y="3319958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ubTitle" idx="5"/>
          </p:nvPr>
        </p:nvSpPr>
        <p:spPr>
          <a:xfrm>
            <a:off x="5836756" y="4142703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6"/>
          </p:nvPr>
        </p:nvSpPr>
        <p:spPr>
          <a:xfrm>
            <a:off x="5836756" y="2336478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subTitle" idx="7"/>
          </p:nvPr>
        </p:nvSpPr>
        <p:spPr>
          <a:xfrm>
            <a:off x="2206756" y="4142703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ubTitle" idx="8"/>
          </p:nvPr>
        </p:nvSpPr>
        <p:spPr>
          <a:xfrm>
            <a:off x="2206756" y="2336478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825"/>
            <a:ext cx="7717500" cy="3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9" r:id="rId5"/>
    <p:sldLayoutId id="2147483660" r:id="rId6"/>
    <p:sldLayoutId id="2147483666" r:id="rId7"/>
    <p:sldLayoutId id="21474836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  <p15:guide id="5" pos="2880">
          <p15:clr>
            <a:srgbClr val="FF00FF"/>
          </p15:clr>
        </p15:guide>
        <p15:guide id="6">
          <p15:clr>
            <a:srgbClr val="FF00FF"/>
          </p15:clr>
        </p15:guide>
        <p15:guide id="7" pos="5760">
          <p15:clr>
            <a:srgbClr val="FF00FF"/>
          </p15:clr>
        </p15:guide>
        <p15:guide id="8" orient="horz" pos="1620">
          <p15:clr>
            <a:srgbClr val="FF00FF"/>
          </p15:clr>
        </p15:guide>
        <p15:guide id="9" orient="horz" pos="3237">
          <p15:clr>
            <a:srgbClr val="FF00FF"/>
          </p15:clr>
        </p15:guide>
        <p15:guide id="10" orient="horz">
          <p15:clr>
            <a:srgbClr val="FF00FF"/>
          </p15:clr>
        </p15:guide>
        <p15:guide id="11" orient="horz" pos="72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ctrTitle"/>
          </p:nvPr>
        </p:nvSpPr>
        <p:spPr>
          <a:xfrm>
            <a:off x="3424335" y="702559"/>
            <a:ext cx="5006340" cy="24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FUNCIÓN CUADRÁTICA</a:t>
            </a:r>
            <a:endParaRPr sz="5400" dirty="0"/>
          </a:p>
        </p:txBody>
      </p:sp>
      <p:sp>
        <p:nvSpPr>
          <p:cNvPr id="199" name="Google Shape;199;p27"/>
          <p:cNvSpPr txBox="1">
            <a:spLocks noGrp="1"/>
          </p:cNvSpPr>
          <p:nvPr>
            <p:ph type="subTitle" idx="1"/>
          </p:nvPr>
        </p:nvSpPr>
        <p:spPr>
          <a:xfrm>
            <a:off x="3656112" y="2736651"/>
            <a:ext cx="4462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smtClean="0">
                <a:solidFill>
                  <a:schemeClr val="accent3">
                    <a:lumMod val="75000"/>
                  </a:schemeClr>
                </a:solidFill>
              </a:rPr>
              <a:t>CONCEPTOS </a:t>
            </a:r>
            <a:r>
              <a:rPr lang="es-CL" sz="3200" dirty="0" smtClean="0">
                <a:solidFill>
                  <a:schemeClr val="accent3">
                    <a:lumMod val="75000"/>
                  </a:schemeClr>
                </a:solidFill>
              </a:rPr>
              <a:t>CLAVES</a:t>
            </a:r>
            <a:endParaRPr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00" name="Google Shape;200;p27"/>
          <p:cNvGrpSpPr/>
          <p:nvPr/>
        </p:nvGrpSpPr>
        <p:grpSpPr>
          <a:xfrm rot="10800000">
            <a:off x="226584" y="3293949"/>
            <a:ext cx="2753951" cy="510609"/>
            <a:chOff x="4399950" y="2954075"/>
            <a:chExt cx="1287675" cy="238725"/>
          </a:xfrm>
        </p:grpSpPr>
        <p:sp>
          <p:nvSpPr>
            <p:cNvPr id="201" name="Google Shape;201;p27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27"/>
          <p:cNvGrpSpPr/>
          <p:nvPr/>
        </p:nvGrpSpPr>
        <p:grpSpPr>
          <a:xfrm rot="-213178" flipH="1">
            <a:off x="-239064" y="3647977"/>
            <a:ext cx="3397388" cy="576771"/>
            <a:chOff x="4330300" y="3920250"/>
            <a:chExt cx="1682975" cy="210775"/>
          </a:xfrm>
        </p:grpSpPr>
        <p:sp>
          <p:nvSpPr>
            <p:cNvPr id="237" name="Google Shape;237;p27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rgbClr val="ED4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7"/>
          <p:cNvGrpSpPr/>
          <p:nvPr/>
        </p:nvGrpSpPr>
        <p:grpSpPr>
          <a:xfrm rot="-10474289" flipH="1">
            <a:off x="-327108" y="1234474"/>
            <a:ext cx="3490513" cy="2207237"/>
            <a:chOff x="2600325" y="3927100"/>
            <a:chExt cx="1196000" cy="691475"/>
          </a:xfrm>
        </p:grpSpPr>
        <p:sp>
          <p:nvSpPr>
            <p:cNvPr id="243" name="Google Shape;243;p27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27"/>
          <p:cNvGrpSpPr/>
          <p:nvPr/>
        </p:nvGrpSpPr>
        <p:grpSpPr>
          <a:xfrm rot="10588659">
            <a:off x="-142889" y="2740031"/>
            <a:ext cx="3122058" cy="641906"/>
            <a:chOff x="4341300" y="4367325"/>
            <a:chExt cx="1511525" cy="310775"/>
          </a:xfrm>
        </p:grpSpPr>
        <p:sp>
          <p:nvSpPr>
            <p:cNvPr id="265" name="Google Shape;265;p27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27"/>
          <p:cNvGrpSpPr/>
          <p:nvPr/>
        </p:nvGrpSpPr>
        <p:grpSpPr>
          <a:xfrm rot="-5400000" flipH="1">
            <a:off x="1023064" y="1059749"/>
            <a:ext cx="1160981" cy="2376464"/>
            <a:chOff x="6404350" y="3138600"/>
            <a:chExt cx="658750" cy="1348425"/>
          </a:xfrm>
        </p:grpSpPr>
        <p:sp>
          <p:nvSpPr>
            <p:cNvPr id="273" name="Google Shape;273;p27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rgbClr val="ED4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27"/>
          <p:cNvGrpSpPr/>
          <p:nvPr/>
        </p:nvGrpSpPr>
        <p:grpSpPr>
          <a:xfrm rot="-2308923">
            <a:off x="391311" y="1083221"/>
            <a:ext cx="2564825" cy="1864088"/>
            <a:chOff x="7365331" y="3876744"/>
            <a:chExt cx="752588" cy="546995"/>
          </a:xfrm>
        </p:grpSpPr>
        <p:sp>
          <p:nvSpPr>
            <p:cNvPr id="295" name="Google Shape;295;p27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1 Subtítulo"/>
          <p:cNvSpPr>
            <a:spLocks noGrp="1"/>
          </p:cNvSpPr>
          <p:nvPr>
            <p:ph type="subTitle" idx="2"/>
          </p:nvPr>
        </p:nvSpPr>
        <p:spPr>
          <a:xfrm>
            <a:off x="4060150" y="3992699"/>
            <a:ext cx="4200900" cy="432900"/>
          </a:xfrm>
        </p:spPr>
        <p:txBody>
          <a:bodyPr/>
          <a:lstStyle/>
          <a:p>
            <a:r>
              <a:rPr lang="es-CL" dirty="0" smtClean="0"/>
              <a:t>Prof. Diferencial Pía Lastra Donoso.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32"/>
          <p:cNvGrpSpPr/>
          <p:nvPr/>
        </p:nvGrpSpPr>
        <p:grpSpPr>
          <a:xfrm rot="-5400000">
            <a:off x="2392999" y="622451"/>
            <a:ext cx="2753951" cy="510609"/>
            <a:chOff x="4399950" y="2954075"/>
            <a:chExt cx="1287675" cy="238725"/>
          </a:xfrm>
        </p:grpSpPr>
        <p:sp>
          <p:nvSpPr>
            <p:cNvPr id="576" name="Google Shape;576;p32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2"/>
          <p:cNvGrpSpPr/>
          <p:nvPr/>
        </p:nvGrpSpPr>
        <p:grpSpPr>
          <a:xfrm rot="5186822" flipH="1">
            <a:off x="1684172" y="445441"/>
            <a:ext cx="3397388" cy="576771"/>
            <a:chOff x="4330300" y="3920250"/>
            <a:chExt cx="1682975" cy="210775"/>
          </a:xfrm>
        </p:grpSpPr>
        <p:sp>
          <p:nvSpPr>
            <p:cNvPr id="612" name="Google Shape;612;p32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32"/>
          <p:cNvGrpSpPr/>
          <p:nvPr/>
        </p:nvGrpSpPr>
        <p:grpSpPr>
          <a:xfrm rot="-5074289" flipH="1">
            <a:off x="3235879" y="-411274"/>
            <a:ext cx="3490513" cy="2207237"/>
            <a:chOff x="2600325" y="3927100"/>
            <a:chExt cx="1196000" cy="691475"/>
          </a:xfrm>
        </p:grpSpPr>
        <p:sp>
          <p:nvSpPr>
            <p:cNvPr id="618" name="Google Shape;618;p32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32"/>
          <p:cNvGrpSpPr/>
          <p:nvPr/>
        </p:nvGrpSpPr>
        <p:grpSpPr>
          <a:xfrm rot="360163" flipH="1">
            <a:off x="4547551" y="-495876"/>
            <a:ext cx="1160957" cy="2376414"/>
            <a:chOff x="6404350" y="3138600"/>
            <a:chExt cx="658750" cy="1348425"/>
          </a:xfrm>
        </p:grpSpPr>
        <p:sp>
          <p:nvSpPr>
            <p:cNvPr id="640" name="Google Shape;640;p32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32"/>
          <p:cNvGrpSpPr/>
          <p:nvPr/>
        </p:nvGrpSpPr>
        <p:grpSpPr>
          <a:xfrm rot="3091077">
            <a:off x="4021550" y="15876"/>
            <a:ext cx="2564825" cy="1864088"/>
            <a:chOff x="7365331" y="3876744"/>
            <a:chExt cx="752588" cy="546995"/>
          </a:xfrm>
        </p:grpSpPr>
        <p:sp>
          <p:nvSpPr>
            <p:cNvPr id="662" name="Google Shape;662;p32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32"/>
          <p:cNvGrpSpPr/>
          <p:nvPr/>
        </p:nvGrpSpPr>
        <p:grpSpPr>
          <a:xfrm rot="-5611341">
            <a:off x="2697215" y="371382"/>
            <a:ext cx="3122058" cy="641906"/>
            <a:chOff x="4341300" y="4367325"/>
            <a:chExt cx="1511525" cy="310775"/>
          </a:xfrm>
        </p:grpSpPr>
        <p:sp>
          <p:nvSpPr>
            <p:cNvPr id="667" name="Google Shape;667;p32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rgbClr val="323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77" y="1565267"/>
            <a:ext cx="3581762" cy="3581762"/>
          </a:xfrm>
          <a:prstGeom prst="rect">
            <a:avLst/>
          </a:prstGeom>
        </p:spPr>
      </p:pic>
      <p:sp>
        <p:nvSpPr>
          <p:cNvPr id="4" name="3 Llamada rectangular redondeada"/>
          <p:cNvSpPr/>
          <p:nvPr/>
        </p:nvSpPr>
        <p:spPr>
          <a:xfrm>
            <a:off x="318977" y="1360756"/>
            <a:ext cx="2797651" cy="1775849"/>
          </a:xfrm>
          <a:prstGeom prst="wedgeRoundRectCallout">
            <a:avLst>
              <a:gd name="adj1" fmla="val 32216"/>
              <a:gd name="adj2" fmla="val 65504"/>
              <a:gd name="adj3" fmla="val 16667"/>
            </a:avLst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atin typeface="Amatic SC" panose="020B0604020202020204" charset="-79"/>
                <a:cs typeface="Amatic SC" panose="020B0604020202020204" charset="-79"/>
              </a:rPr>
              <a:t>Si persisten las dudas, comunícate conmigo a mi correo </a:t>
            </a:r>
          </a:p>
          <a:p>
            <a:pPr algn="ctr"/>
            <a:r>
              <a:rPr lang="es-CL" sz="2000" b="1" dirty="0" smtClean="0">
                <a:latin typeface="Amatic SC" panose="020B0604020202020204" charset="-79"/>
                <a:cs typeface="Amatic SC" panose="020B0604020202020204" charset="-79"/>
              </a:rPr>
              <a:t>plastra@sanfernandocollege.cl</a:t>
            </a:r>
            <a:endParaRPr lang="es-CL" sz="2000" b="1" dirty="0">
              <a:latin typeface="Amatic SC" panose="020B0604020202020204" charset="-79"/>
              <a:cs typeface="Amatic SC" panose="020B060402020202020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¿Qué es la Función Cuadrática?</a:t>
            </a:r>
            <a:endParaRPr sz="4000" dirty="0"/>
          </a:p>
        </p:txBody>
      </p:sp>
      <p:sp>
        <p:nvSpPr>
          <p:cNvPr id="304" name="Google Shape;304;p28"/>
          <p:cNvSpPr txBox="1">
            <a:spLocks noGrp="1"/>
          </p:cNvSpPr>
          <p:nvPr>
            <p:ph type="body" idx="1"/>
          </p:nvPr>
        </p:nvSpPr>
        <p:spPr>
          <a:xfrm>
            <a:off x="713225" y="1273500"/>
            <a:ext cx="7717500" cy="33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ctr">
              <a:buNone/>
            </a:pPr>
            <a:r>
              <a:rPr lang="es-CL" sz="2000" dirty="0" smtClean="0">
                <a:solidFill>
                  <a:srgbClr val="0070C0"/>
                </a:solidFill>
                <a:latin typeface="Chelsea Market" panose="020B0604020202020204" charset="0"/>
                <a:cs typeface="Amatic SC" panose="020B0604020202020204" charset="-79"/>
              </a:rPr>
              <a:t>Es </a:t>
            </a:r>
            <a:r>
              <a:rPr lang="es-CL" sz="2000" dirty="0">
                <a:solidFill>
                  <a:srgbClr val="0070C0"/>
                </a:solidFill>
                <a:latin typeface="Chelsea Market" panose="020B0604020202020204" charset="0"/>
                <a:cs typeface="Amatic SC" panose="020B0604020202020204" charset="-79"/>
              </a:rPr>
              <a:t>aquella que puede escribirse como una ecuación de la forma:</a:t>
            </a:r>
          </a:p>
          <a:p>
            <a:pPr marL="152400" indent="0" algn="ctr">
              <a:buNone/>
            </a:pPr>
            <a:r>
              <a:rPr lang="es-CL" sz="2000" dirty="0">
                <a:solidFill>
                  <a:srgbClr val="0070C0"/>
                </a:solidFill>
                <a:latin typeface="Chelsea Market" panose="020B0604020202020204" charset="0"/>
                <a:cs typeface="Amatic SC" panose="020B0604020202020204" charset="-79"/>
              </a:rPr>
              <a:t>f(x) = </a:t>
            </a:r>
            <a:r>
              <a:rPr lang="es-CL" sz="2000" dirty="0" err="1">
                <a:solidFill>
                  <a:srgbClr val="0070C0"/>
                </a:solidFill>
                <a:latin typeface="Chelsea Market" panose="020B0604020202020204" charset="0"/>
                <a:cs typeface="Amatic SC" panose="020B0604020202020204" charset="-79"/>
              </a:rPr>
              <a:t>ax</a:t>
            </a:r>
            <a:r>
              <a:rPr lang="es-CL" sz="2000" dirty="0">
                <a:solidFill>
                  <a:srgbClr val="0070C0"/>
                </a:solidFill>
                <a:latin typeface="Chelsea Market" panose="020B0604020202020204" charset="0"/>
                <a:cs typeface="Amatic SC" panose="020B0604020202020204" charset="-79"/>
              </a:rPr>
              <a:t> </a:t>
            </a:r>
            <a:r>
              <a:rPr lang="es-CL" sz="2000" baseline="30000" dirty="0">
                <a:solidFill>
                  <a:srgbClr val="0070C0"/>
                </a:solidFill>
                <a:latin typeface="Chelsea Market" panose="020B0604020202020204" charset="0"/>
                <a:cs typeface="Amatic SC" panose="020B0604020202020204" charset="-79"/>
              </a:rPr>
              <a:t>2 </a:t>
            </a:r>
            <a:r>
              <a:rPr lang="es-CL" sz="2000" dirty="0">
                <a:solidFill>
                  <a:srgbClr val="0070C0"/>
                </a:solidFill>
                <a:latin typeface="Chelsea Market" panose="020B0604020202020204" charset="0"/>
                <a:cs typeface="Amatic SC" panose="020B0604020202020204" charset="-79"/>
              </a:rPr>
              <a:t>+ </a:t>
            </a:r>
            <a:r>
              <a:rPr lang="es-CL" sz="2000" dirty="0" err="1">
                <a:solidFill>
                  <a:srgbClr val="0070C0"/>
                </a:solidFill>
                <a:latin typeface="Chelsea Market" panose="020B0604020202020204" charset="0"/>
                <a:cs typeface="Amatic SC" panose="020B0604020202020204" charset="-79"/>
              </a:rPr>
              <a:t>bx</a:t>
            </a:r>
            <a:r>
              <a:rPr lang="es-CL" sz="2000" dirty="0">
                <a:solidFill>
                  <a:srgbClr val="0070C0"/>
                </a:solidFill>
                <a:latin typeface="Chelsea Market" panose="020B0604020202020204" charset="0"/>
                <a:cs typeface="Amatic SC" panose="020B0604020202020204" charset="-79"/>
              </a:rPr>
              <a:t> + </a:t>
            </a:r>
            <a:r>
              <a:rPr lang="es-CL" sz="2000" dirty="0" smtClean="0">
                <a:solidFill>
                  <a:srgbClr val="0070C0"/>
                </a:solidFill>
                <a:latin typeface="Chelsea Market" panose="020B0604020202020204" charset="0"/>
                <a:cs typeface="Amatic SC" panose="020B0604020202020204" charset="-79"/>
              </a:rPr>
              <a:t>c</a:t>
            </a:r>
          </a:p>
          <a:p>
            <a:pPr marL="152400" indent="0" algn="ctr">
              <a:buNone/>
            </a:pPr>
            <a:endParaRPr lang="es-CL" sz="2000" dirty="0">
              <a:solidFill>
                <a:srgbClr val="0070C0"/>
              </a:solidFill>
              <a:latin typeface="Chelsea Market" panose="020B0604020202020204" charset="0"/>
              <a:cs typeface="Amatic SC" panose="020B0604020202020204" charset="-79"/>
            </a:endParaRPr>
          </a:p>
          <a:p>
            <a:pPr marL="152400" indent="0" algn="ctr">
              <a:buNone/>
            </a:pPr>
            <a:r>
              <a:rPr lang="es-CL" sz="2000" dirty="0">
                <a:solidFill>
                  <a:srgbClr val="0070C0"/>
                </a:solidFill>
                <a:latin typeface="Chelsea Market" panose="020B0604020202020204" charset="0"/>
                <a:cs typeface="Amatic SC" panose="020B0604020202020204" charset="-79"/>
              </a:rPr>
              <a:t>D</a:t>
            </a:r>
            <a:r>
              <a:rPr lang="es-CL" sz="2000" dirty="0" smtClean="0">
                <a:solidFill>
                  <a:srgbClr val="0070C0"/>
                </a:solidFill>
                <a:latin typeface="Chelsea Market" panose="020B0604020202020204" charset="0"/>
                <a:cs typeface="Amatic SC" panose="020B0604020202020204" charset="-79"/>
              </a:rPr>
              <a:t>onde</a:t>
            </a:r>
            <a:r>
              <a:rPr lang="es-CL" sz="2000" dirty="0">
                <a:solidFill>
                  <a:srgbClr val="0070C0"/>
                </a:solidFill>
                <a:latin typeface="Chelsea Market" panose="020B0604020202020204" charset="0"/>
                <a:cs typeface="Amatic SC" panose="020B0604020202020204" charset="-79"/>
              </a:rPr>
              <a:t> a , b y c (llamados términos ) son números reales cualesquiera y a es distinto de cero (puede ser mayor o menor que cero, pero no igual que cero</a:t>
            </a:r>
            <a:r>
              <a:rPr lang="es-CL" sz="2000" dirty="0" smtClean="0">
                <a:solidFill>
                  <a:srgbClr val="0070C0"/>
                </a:solidFill>
                <a:latin typeface="Chelsea Market" panose="020B0604020202020204" charset="0"/>
                <a:cs typeface="Amatic SC" panose="020B0604020202020204" charset="-79"/>
              </a:rPr>
              <a:t>).</a:t>
            </a:r>
          </a:p>
          <a:p>
            <a:pPr marL="152400" indent="0" algn="ctr">
              <a:buNone/>
            </a:pPr>
            <a:endParaRPr lang="es-CL" sz="2000" dirty="0" smtClean="0">
              <a:solidFill>
                <a:srgbClr val="0070C0"/>
              </a:solidFill>
              <a:latin typeface="Chelsea Market" panose="020B0604020202020204" charset="0"/>
              <a:cs typeface="Amatic SC" panose="020B0604020202020204" charset="-79"/>
            </a:endParaRPr>
          </a:p>
          <a:p>
            <a:pPr marL="152400" indent="0" algn="ctr">
              <a:buNone/>
            </a:pPr>
            <a:r>
              <a:rPr lang="es-CL" sz="2000" dirty="0" smtClean="0">
                <a:solidFill>
                  <a:srgbClr val="0070C0"/>
                </a:solidFill>
                <a:latin typeface="Chelsea Market" panose="020B0604020202020204" charset="0"/>
                <a:cs typeface="Amatic SC" panose="020B0604020202020204" charset="-79"/>
              </a:rPr>
              <a:t> </a:t>
            </a:r>
            <a:r>
              <a:rPr lang="es-CL" sz="2000" dirty="0">
                <a:solidFill>
                  <a:srgbClr val="0070C0"/>
                </a:solidFill>
                <a:latin typeface="Chelsea Market" panose="020B0604020202020204" charset="0"/>
                <a:cs typeface="Amatic SC" panose="020B0604020202020204" charset="-79"/>
              </a:rPr>
              <a:t>El valor de b y de c sí puede ser cero </a:t>
            </a:r>
            <a:r>
              <a:rPr lang="es-CL" sz="2000" dirty="0" smtClean="0">
                <a:solidFill>
                  <a:srgbClr val="0070C0"/>
                </a:solidFill>
                <a:latin typeface="Chelsea Market" panose="020B0604020202020204" charset="0"/>
                <a:cs typeface="Amatic SC" panose="020B0604020202020204" charset="-79"/>
              </a:rPr>
              <a:t>.</a:t>
            </a:r>
          </a:p>
          <a:p>
            <a:pPr marL="152400" indent="0" algn="ctr">
              <a:buNone/>
            </a:pPr>
            <a:endParaRPr lang="es-CL" sz="2600" b="1" dirty="0">
              <a:solidFill>
                <a:srgbClr val="0070C0"/>
              </a:solidFill>
              <a:latin typeface="Chelsea Market" panose="020B0604020202020204" charset="0"/>
              <a:cs typeface="Amatic SC" panose="020B0604020202020204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371600" y="1648916"/>
            <a:ext cx="3072809" cy="3284591"/>
          </a:xfrm>
        </p:spPr>
        <p:txBody>
          <a:bodyPr/>
          <a:lstStyle/>
          <a:p>
            <a:pPr marL="127000" indent="0" algn="ctr">
              <a:buNone/>
            </a:pPr>
            <a:r>
              <a:rPr lang="es-CL" sz="2400" dirty="0" smtClean="0"/>
              <a:t>Se representa en una plano cartesiano y su gráfica es una </a:t>
            </a:r>
            <a:r>
              <a:rPr lang="es-C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PARÁBOLA</a:t>
            </a:r>
            <a:r>
              <a:rPr lang="es-CL" sz="2400" dirty="0" smtClean="0"/>
              <a:t>, donde se puede identificar concavidad, vértice, eje de simetría, mínimo y máximo</a:t>
            </a:r>
            <a:endParaRPr lang="es-CL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74518" y="209984"/>
            <a:ext cx="7757100" cy="759000"/>
          </a:xfrm>
        </p:spPr>
        <p:txBody>
          <a:bodyPr/>
          <a:lstStyle/>
          <a:p>
            <a:r>
              <a:rPr lang="es-CL" dirty="0" smtClean="0"/>
              <a:t>Representación Gráfica de la Función Cuadrática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06" y="1748603"/>
            <a:ext cx="2676412" cy="326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a la derecha con muesca"/>
          <p:cNvSpPr/>
          <p:nvPr/>
        </p:nvSpPr>
        <p:spPr>
          <a:xfrm>
            <a:off x="4444409" y="3221665"/>
            <a:ext cx="1169582" cy="414670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91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073888" y="1013748"/>
            <a:ext cx="6485861" cy="1568408"/>
          </a:xfrm>
        </p:spPr>
        <p:txBody>
          <a:bodyPr/>
          <a:lstStyle/>
          <a:p>
            <a:r>
              <a:rPr lang="es-CL" dirty="0" smtClean="0"/>
              <a:t>Define si la parábola será “positiva” o “negativa”, la orientación de esta será definida por el signo que lleve el número que acompañe a </a:t>
            </a:r>
            <a:r>
              <a:rPr lang="es-CL" i="1" dirty="0" smtClean="0"/>
              <a:t>“x”, </a:t>
            </a:r>
            <a:r>
              <a:rPr lang="es-CL" dirty="0" smtClean="0"/>
              <a:t>o sea a </a:t>
            </a:r>
            <a:r>
              <a:rPr lang="es-CL" i="1" dirty="0" smtClean="0"/>
              <a:t>“a”.</a:t>
            </a:r>
          </a:p>
          <a:p>
            <a:endParaRPr lang="es-CL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s-CL" i="1" dirty="0" smtClean="0"/>
              <a:t>Si a &gt; 0 la parábola será positiva.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i="1" dirty="0" smtClean="0"/>
              <a:t>Si a &lt; 0 la parábola será negativa.</a:t>
            </a:r>
          </a:p>
          <a:p>
            <a:pPr>
              <a:buFont typeface="Wingdings" panose="05000000000000000000" pitchFamily="2" charset="2"/>
              <a:buChar char="Ø"/>
            </a:pPr>
            <a:endParaRPr lang="es-CL" i="1" dirty="0"/>
          </a:p>
          <a:p>
            <a:pPr>
              <a:buFont typeface="Wingdings" panose="05000000000000000000" pitchFamily="2" charset="2"/>
              <a:buChar char="Ø"/>
            </a:pPr>
            <a:endParaRPr lang="es-CL" i="1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03700" y="220617"/>
            <a:ext cx="5136600" cy="759000"/>
          </a:xfrm>
        </p:spPr>
        <p:txBody>
          <a:bodyPr/>
          <a:lstStyle/>
          <a:p>
            <a:r>
              <a:rPr lang="es-CL" dirty="0" smtClean="0"/>
              <a:t>CONCAVIDAD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20" y="2582156"/>
            <a:ext cx="3343777" cy="245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007838" y="1265275"/>
            <a:ext cx="5498748" cy="1669311"/>
          </a:xfrm>
        </p:spPr>
        <p:txBody>
          <a:bodyPr/>
          <a:lstStyle/>
          <a:p>
            <a:pPr marL="127000" indent="0" algn="just">
              <a:buNone/>
            </a:pPr>
            <a:r>
              <a:rPr lang="es-CL" dirty="0"/>
              <a:t>El eje de simetría de una parábola es una recta vertical que divide la parábola en dos mitades congruentes. El eje de simetría siempre pasa a </a:t>
            </a:r>
            <a:r>
              <a:rPr lang="es-CL" dirty="0" smtClean="0"/>
              <a:t>través </a:t>
            </a:r>
            <a:r>
              <a:rPr lang="es-CL" dirty="0"/>
              <a:t>del </a:t>
            </a:r>
            <a:r>
              <a:rPr lang="es-CL" dirty="0" smtClean="0"/>
              <a:t>vértice de la parábola. </a:t>
            </a:r>
            <a:r>
              <a:rPr lang="es-CL" dirty="0"/>
              <a:t>La coordenada en x del vértice es la ecuación del eje de simetría de la parábola</a:t>
            </a:r>
            <a:r>
              <a:rPr lang="es-CL" dirty="0" smtClean="0"/>
              <a:t>.</a:t>
            </a:r>
          </a:p>
          <a:p>
            <a:pPr marL="127000" indent="0">
              <a:buNone/>
            </a:pP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 DE SIMETRÍA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9" y="2756934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64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531088" y="1583477"/>
            <a:ext cx="3242930" cy="3083442"/>
          </a:xfrm>
        </p:spPr>
        <p:txBody>
          <a:bodyPr/>
          <a:lstStyle/>
          <a:p>
            <a:r>
              <a:rPr lang="es-CL" dirty="0" smtClean="0"/>
              <a:t>El vértice de </a:t>
            </a:r>
            <a:r>
              <a:rPr lang="es-CL" dirty="0"/>
              <a:t>una parábola es el punto más alto o el más bajo de la curva, según sea su concavidad</a:t>
            </a:r>
            <a:r>
              <a:rPr lang="es-CL" dirty="0" smtClean="0"/>
              <a:t>.</a:t>
            </a:r>
          </a:p>
          <a:p>
            <a:r>
              <a:rPr lang="es-CL" dirty="0" smtClean="0"/>
              <a:t>Es el punto de intersección del eje de simetría  </a:t>
            </a:r>
            <a:endParaRPr lang="es-CL" dirty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Esto indica en donde la parábola comienza a dar la vuelta para seguir su camino.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VÉRTICE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8" r="22019"/>
          <a:stretch/>
        </p:blipFill>
        <p:spPr bwMode="auto">
          <a:xfrm>
            <a:off x="4944139" y="1678395"/>
            <a:ext cx="2809091" cy="289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813866" y="1443901"/>
            <a:ext cx="3778859" cy="3179136"/>
          </a:xfrm>
        </p:spPr>
        <p:txBody>
          <a:bodyPr/>
          <a:lstStyle/>
          <a:p>
            <a:r>
              <a:rPr lang="es-CL" dirty="0"/>
              <a:t>Si </a:t>
            </a:r>
            <a:r>
              <a:rPr lang="es-CL" i="1" dirty="0" smtClean="0"/>
              <a:t>a</a:t>
            </a:r>
            <a:r>
              <a:rPr lang="es-CL" dirty="0"/>
              <a:t> &gt; 0, la </a:t>
            </a:r>
            <a:r>
              <a:rPr lang="es-CL" dirty="0" smtClean="0"/>
              <a:t>parábola</a:t>
            </a:r>
            <a:r>
              <a:rPr lang="es-CL" dirty="0"/>
              <a:t> se abre hacia arriba y el vértice es el </a:t>
            </a:r>
            <a:endParaRPr lang="es-CL" dirty="0" smtClean="0"/>
          </a:p>
          <a:p>
            <a:r>
              <a:rPr lang="es-CL" dirty="0" smtClean="0"/>
              <a:t>“mínimo” </a:t>
            </a:r>
            <a:r>
              <a:rPr lang="es-CL" dirty="0"/>
              <a:t>de la función</a:t>
            </a:r>
            <a:r>
              <a:rPr lang="es-CL" dirty="0" smtClean="0"/>
              <a:t>.</a:t>
            </a:r>
          </a:p>
          <a:p>
            <a:r>
              <a:rPr lang="es-CL" dirty="0" smtClean="0"/>
              <a:t> </a:t>
            </a:r>
            <a:r>
              <a:rPr lang="es-CL" dirty="0"/>
              <a:t>En cambio, si </a:t>
            </a:r>
            <a:r>
              <a:rPr lang="es-CL" i="1" dirty="0"/>
              <a:t>a</a:t>
            </a:r>
            <a:r>
              <a:rPr lang="es-CL" dirty="0"/>
              <a:t> &lt; 0, la </a:t>
            </a:r>
            <a:r>
              <a:rPr lang="es-CL" dirty="0" smtClean="0"/>
              <a:t>parábola se </a:t>
            </a:r>
            <a:r>
              <a:rPr lang="es-CL" dirty="0"/>
              <a:t>abre hacia abajo y el vértice es el </a:t>
            </a:r>
            <a:r>
              <a:rPr lang="es-CL" dirty="0" smtClean="0"/>
              <a:t>”máximo” </a:t>
            </a:r>
            <a:r>
              <a:rPr lang="es-CL" dirty="0"/>
              <a:t>de la </a:t>
            </a:r>
            <a:r>
              <a:rPr lang="es-CL" dirty="0" smtClean="0"/>
              <a:t>función</a:t>
            </a:r>
            <a:r>
              <a:rPr lang="es-CL" dirty="0"/>
              <a:t>.</a:t>
            </a:r>
            <a:endParaRPr lang="es-CL" dirty="0" smtClean="0"/>
          </a:p>
          <a:p>
            <a:endParaRPr lang="es-CL" sz="1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MÁXIMO O MÍNIMO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34" y="1180213"/>
            <a:ext cx="2326758" cy="377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oogle Shape;2613;p56"/>
          <p:cNvGrpSpPr/>
          <p:nvPr/>
        </p:nvGrpSpPr>
        <p:grpSpPr>
          <a:xfrm>
            <a:off x="0" y="1180211"/>
            <a:ext cx="1424945" cy="3963287"/>
            <a:chOff x="959850" y="238125"/>
            <a:chExt cx="5695225" cy="5223525"/>
          </a:xfrm>
        </p:grpSpPr>
        <p:sp>
          <p:nvSpPr>
            <p:cNvPr id="6" name="Google Shape;2614;p56"/>
            <p:cNvSpPr/>
            <p:nvPr/>
          </p:nvSpPr>
          <p:spPr>
            <a:xfrm>
              <a:off x="959850" y="238125"/>
              <a:ext cx="5680800" cy="5223525"/>
            </a:xfrm>
            <a:custGeom>
              <a:avLst/>
              <a:gdLst/>
              <a:ahLst/>
              <a:cxnLst/>
              <a:rect l="l" t="t" r="r" b="b"/>
              <a:pathLst>
                <a:path w="227232" h="208941" extrusionOk="0">
                  <a:moveTo>
                    <a:pt x="0" y="0"/>
                  </a:moveTo>
                  <a:lnTo>
                    <a:pt x="0" y="208941"/>
                  </a:lnTo>
                  <a:lnTo>
                    <a:pt x="209519" y="208941"/>
                  </a:lnTo>
                  <a:cubicBezTo>
                    <a:pt x="216766" y="208941"/>
                    <a:pt x="222639" y="203068"/>
                    <a:pt x="222639" y="195821"/>
                  </a:cubicBezTo>
                  <a:cubicBezTo>
                    <a:pt x="222639" y="188589"/>
                    <a:pt x="216750" y="182700"/>
                    <a:pt x="209519" y="182700"/>
                  </a:cubicBezTo>
                  <a:lnTo>
                    <a:pt x="184699" y="182700"/>
                  </a:lnTo>
                  <a:cubicBezTo>
                    <a:pt x="181810" y="182700"/>
                    <a:pt x="179467" y="180357"/>
                    <a:pt x="179467" y="177468"/>
                  </a:cubicBezTo>
                  <a:cubicBezTo>
                    <a:pt x="179467" y="174578"/>
                    <a:pt x="181810" y="172235"/>
                    <a:pt x="184699" y="172235"/>
                  </a:cubicBezTo>
                  <a:lnTo>
                    <a:pt x="205286" y="172235"/>
                  </a:lnTo>
                  <a:cubicBezTo>
                    <a:pt x="209050" y="172235"/>
                    <a:pt x="212096" y="169189"/>
                    <a:pt x="212096" y="165425"/>
                  </a:cubicBezTo>
                  <a:cubicBezTo>
                    <a:pt x="212096" y="161661"/>
                    <a:pt x="209050" y="158615"/>
                    <a:pt x="205286" y="158615"/>
                  </a:cubicBezTo>
                  <a:lnTo>
                    <a:pt x="168971" y="158615"/>
                  </a:lnTo>
                  <a:cubicBezTo>
                    <a:pt x="168903" y="158617"/>
                    <a:pt x="168835" y="158619"/>
                    <a:pt x="168767" y="158619"/>
                  </a:cubicBezTo>
                  <a:cubicBezTo>
                    <a:pt x="165576" y="158619"/>
                    <a:pt x="162908" y="156110"/>
                    <a:pt x="162801" y="152867"/>
                  </a:cubicBezTo>
                  <a:cubicBezTo>
                    <a:pt x="162676" y="149587"/>
                    <a:pt x="165253" y="146822"/>
                    <a:pt x="168533" y="146698"/>
                  </a:cubicBezTo>
                  <a:lnTo>
                    <a:pt x="207332" y="146698"/>
                  </a:lnTo>
                  <a:cubicBezTo>
                    <a:pt x="212939" y="146698"/>
                    <a:pt x="217485" y="142152"/>
                    <a:pt x="217485" y="136545"/>
                  </a:cubicBezTo>
                  <a:cubicBezTo>
                    <a:pt x="217485" y="130953"/>
                    <a:pt x="212939" y="126392"/>
                    <a:pt x="207332" y="126392"/>
                  </a:cubicBezTo>
                  <a:lnTo>
                    <a:pt x="195367" y="126392"/>
                  </a:lnTo>
                  <a:cubicBezTo>
                    <a:pt x="195319" y="126393"/>
                    <a:pt x="195271" y="126393"/>
                    <a:pt x="195223" y="126393"/>
                  </a:cubicBezTo>
                  <a:cubicBezTo>
                    <a:pt x="188525" y="126393"/>
                    <a:pt x="183059" y="121018"/>
                    <a:pt x="182981" y="114334"/>
                  </a:cubicBezTo>
                  <a:cubicBezTo>
                    <a:pt x="182903" y="107602"/>
                    <a:pt x="188307" y="102057"/>
                    <a:pt x="195055" y="101979"/>
                  </a:cubicBezTo>
                  <a:lnTo>
                    <a:pt x="211627" y="101979"/>
                  </a:lnTo>
                  <a:cubicBezTo>
                    <a:pt x="214860" y="101979"/>
                    <a:pt x="217485" y="99355"/>
                    <a:pt x="217485" y="96122"/>
                  </a:cubicBezTo>
                  <a:cubicBezTo>
                    <a:pt x="217485" y="92873"/>
                    <a:pt x="214860" y="90265"/>
                    <a:pt x="211627" y="90265"/>
                  </a:cubicBezTo>
                  <a:lnTo>
                    <a:pt x="179873" y="90265"/>
                  </a:lnTo>
                  <a:cubicBezTo>
                    <a:pt x="176359" y="90265"/>
                    <a:pt x="173500" y="87406"/>
                    <a:pt x="173500" y="83876"/>
                  </a:cubicBezTo>
                  <a:cubicBezTo>
                    <a:pt x="173500" y="80346"/>
                    <a:pt x="176359" y="77472"/>
                    <a:pt x="179873" y="77472"/>
                  </a:cubicBezTo>
                  <a:lnTo>
                    <a:pt x="219671" y="77472"/>
                  </a:lnTo>
                  <a:cubicBezTo>
                    <a:pt x="223842" y="77472"/>
                    <a:pt x="227231" y="74098"/>
                    <a:pt x="227231" y="69912"/>
                  </a:cubicBezTo>
                  <a:cubicBezTo>
                    <a:pt x="227231" y="67648"/>
                    <a:pt x="226185" y="65492"/>
                    <a:pt x="224435" y="64055"/>
                  </a:cubicBezTo>
                  <a:cubicBezTo>
                    <a:pt x="223076" y="62962"/>
                    <a:pt x="221405" y="62353"/>
                    <a:pt x="219671" y="62353"/>
                  </a:cubicBezTo>
                  <a:lnTo>
                    <a:pt x="202958" y="62353"/>
                  </a:lnTo>
                  <a:cubicBezTo>
                    <a:pt x="198772" y="62353"/>
                    <a:pt x="195399" y="58979"/>
                    <a:pt x="195399" y="54809"/>
                  </a:cubicBezTo>
                  <a:lnTo>
                    <a:pt x="195399" y="38408"/>
                  </a:lnTo>
                  <a:cubicBezTo>
                    <a:pt x="195399" y="30380"/>
                    <a:pt x="188885" y="23851"/>
                    <a:pt x="180857" y="23851"/>
                  </a:cubicBezTo>
                  <a:lnTo>
                    <a:pt x="158662" y="23851"/>
                  </a:lnTo>
                  <a:cubicBezTo>
                    <a:pt x="152773" y="23851"/>
                    <a:pt x="148041" y="19103"/>
                    <a:pt x="148041" y="13245"/>
                  </a:cubicBezTo>
                  <a:cubicBezTo>
                    <a:pt x="148041" y="7622"/>
                    <a:pt x="143667" y="2968"/>
                    <a:pt x="138044" y="26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15;p56"/>
            <p:cNvSpPr/>
            <p:nvPr/>
          </p:nvSpPr>
          <p:spPr>
            <a:xfrm>
              <a:off x="5754600" y="2994550"/>
              <a:ext cx="900475" cy="246800"/>
            </a:xfrm>
            <a:custGeom>
              <a:avLst/>
              <a:gdLst/>
              <a:ahLst/>
              <a:cxnLst/>
              <a:rect l="l" t="t" r="r" b="b"/>
              <a:pathLst>
                <a:path w="36019" h="9872" extrusionOk="0">
                  <a:moveTo>
                    <a:pt x="4936" y="0"/>
                  </a:moveTo>
                  <a:cubicBezTo>
                    <a:pt x="2203" y="0"/>
                    <a:pt x="1" y="2203"/>
                    <a:pt x="1" y="4936"/>
                  </a:cubicBezTo>
                  <a:cubicBezTo>
                    <a:pt x="1" y="7670"/>
                    <a:pt x="2203" y="9872"/>
                    <a:pt x="4936" y="9872"/>
                  </a:cubicBezTo>
                  <a:lnTo>
                    <a:pt x="31083" y="9872"/>
                  </a:lnTo>
                  <a:cubicBezTo>
                    <a:pt x="33817" y="9872"/>
                    <a:pt x="36019" y="7670"/>
                    <a:pt x="36019" y="4936"/>
                  </a:cubicBezTo>
                  <a:cubicBezTo>
                    <a:pt x="36003" y="2828"/>
                    <a:pt x="34660" y="938"/>
                    <a:pt x="32661" y="250"/>
                  </a:cubicBezTo>
                  <a:cubicBezTo>
                    <a:pt x="32161" y="79"/>
                    <a:pt x="31599" y="0"/>
                    <a:pt x="310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16;p56"/>
            <p:cNvSpPr/>
            <p:nvPr/>
          </p:nvSpPr>
          <p:spPr>
            <a:xfrm>
              <a:off x="5320000" y="462250"/>
              <a:ext cx="900875" cy="246825"/>
            </a:xfrm>
            <a:custGeom>
              <a:avLst/>
              <a:gdLst/>
              <a:ahLst/>
              <a:cxnLst/>
              <a:rect l="l" t="t" r="r" b="b"/>
              <a:pathLst>
                <a:path w="36035" h="9873" extrusionOk="0">
                  <a:moveTo>
                    <a:pt x="4952" y="1"/>
                  </a:moveTo>
                  <a:cubicBezTo>
                    <a:pt x="2218" y="1"/>
                    <a:pt x="0" y="2203"/>
                    <a:pt x="0" y="4936"/>
                  </a:cubicBezTo>
                  <a:cubicBezTo>
                    <a:pt x="0" y="7670"/>
                    <a:pt x="2218" y="9872"/>
                    <a:pt x="4952" y="9872"/>
                  </a:cubicBezTo>
                  <a:lnTo>
                    <a:pt x="31083" y="9872"/>
                  </a:lnTo>
                  <a:cubicBezTo>
                    <a:pt x="33816" y="9872"/>
                    <a:pt x="36034" y="7670"/>
                    <a:pt x="36034" y="4936"/>
                  </a:cubicBezTo>
                  <a:cubicBezTo>
                    <a:pt x="36034" y="2203"/>
                    <a:pt x="33816" y="1"/>
                    <a:pt x="31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309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Subtítulo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05549" y="1926175"/>
                <a:ext cx="4956487" cy="2682300"/>
              </a:xfrm>
            </p:spPr>
            <p:txBody>
              <a:bodyPr/>
              <a:lstStyle/>
              <a:p>
                <a:pPr marL="127000" indent="0">
                  <a:buNone/>
                </a:pPr>
                <a:r>
                  <a:rPr lang="es-CL" dirty="0" smtClean="0"/>
                  <a:t>La parábola para que sea real debe interceptar el eje X del plano cartesiano, por lo tanto deben existir dos puntos.</a:t>
                </a:r>
              </a:p>
              <a:p>
                <a:pPr marL="127000" indent="0">
                  <a:buNone/>
                </a:pPr>
                <a:r>
                  <a:rPr lang="es-CL" dirty="0" smtClean="0"/>
                  <a:t>Para esto se utiliza la siguiente fórmula:</a:t>
                </a:r>
              </a:p>
              <a:p>
                <a:pPr marL="127000" indent="0">
                  <a:buNone/>
                </a:pPr>
                <a:endParaRPr lang="es-CL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i="1" smtClean="0">
                              <a:latin typeface="Cambria Math"/>
                            </a:rPr>
                            <m:t>−</m:t>
                          </m:r>
                          <m:r>
                            <a:rPr lang="es-CL" i="1" smtClean="0">
                              <a:latin typeface="Cambria Math"/>
                            </a:rPr>
                            <m:t>𝑏</m:t>
                          </m:r>
                          <m:r>
                            <a:rPr lang="es-CL" i="1" smtClean="0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s-CL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CL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s-CL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CL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s-CL" i="1" smtClean="0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s-CL" i="1" smtClean="0">
                              <a:latin typeface="Cambria Math"/>
                            </a:rPr>
                            <m:t>2</m:t>
                          </m:r>
                          <m:r>
                            <a:rPr lang="es-CL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s-CL" dirty="0" smtClean="0"/>
              </a:p>
              <a:p>
                <a:pPr marL="127000" indent="0"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2" name="1 Sub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05549" y="1926175"/>
                <a:ext cx="4956487" cy="2682300"/>
              </a:xfrm>
              <a:blipFill rotWithShape="1">
                <a:blip r:embed="rId2"/>
                <a:stretch>
                  <a:fillRect r="-36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RAÍCES Y SOLUCIONES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855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Subtítulo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081257" y="1566673"/>
                <a:ext cx="5138250" cy="3366833"/>
              </a:xfrm>
            </p:spPr>
            <p:txBody>
              <a:bodyPr/>
              <a:lstStyle/>
              <a:p>
                <a:r>
                  <a:rPr lang="es-CL" dirty="0" smtClean="0"/>
                  <a:t>Esto sirve para determinar si las parábolas son reales o no y para esto se ocupará la siguiente ecuación:</a:t>
                </a:r>
              </a:p>
              <a:p>
                <a:endParaRPr lang="es-C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CL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−4∙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s-CL" dirty="0" smtClean="0"/>
              </a:p>
              <a:p>
                <a:endParaRPr lang="es-CL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s-CL" dirty="0" smtClean="0"/>
                  <a:t>Si el valor de esta ecuación es mayor a cero </a:t>
                </a:r>
                <a:r>
                  <a:rPr lang="es-CL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“las soluciones son reales y distintas”.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s-CL" dirty="0" smtClean="0"/>
                  <a:t>Si el valor de esta ecuación es igual a cero </a:t>
                </a:r>
                <a:r>
                  <a:rPr lang="es-CL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“las soluciones son reales e iguales”.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s-CL" dirty="0" smtClean="0"/>
                  <a:t>Si el valor de esta ecuación es menor a cero </a:t>
                </a:r>
                <a:r>
                  <a:rPr lang="es-CL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“ las soluciones son imaginarias”.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2" name="1 Sub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081257" y="1566673"/>
                <a:ext cx="5138250" cy="3366833"/>
              </a:xfrm>
              <a:blipFill rotWithShape="1">
                <a:blip r:embed="rId2"/>
                <a:stretch>
                  <a:fillRect r="-83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DISCRIMINANTE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14548544"/>
      </p:ext>
    </p:extLst>
  </p:cSld>
  <p:clrMapOvr>
    <a:masterClrMapping/>
  </p:clrMapOvr>
</p:sld>
</file>

<file path=ppt/theme/theme1.xml><?xml version="1.0" encoding="utf-8"?>
<a:theme xmlns:a="http://schemas.openxmlformats.org/drawingml/2006/main" name="Back to School Activities by Slidesgo">
  <a:themeElements>
    <a:clrScheme name="Simple Light">
      <a:dk1>
        <a:srgbClr val="323B5B"/>
      </a:dk1>
      <a:lt1>
        <a:srgbClr val="EDEDED"/>
      </a:lt1>
      <a:dk2>
        <a:srgbClr val="323B5B"/>
      </a:dk2>
      <a:lt2>
        <a:srgbClr val="EDEDED"/>
      </a:lt2>
      <a:accent1>
        <a:srgbClr val="4399AB"/>
      </a:accent1>
      <a:accent2>
        <a:srgbClr val="FFC867"/>
      </a:accent2>
      <a:accent3>
        <a:srgbClr val="8FAEFF"/>
      </a:accent3>
      <a:accent4>
        <a:srgbClr val="FF9067"/>
      </a:accent4>
      <a:accent5>
        <a:srgbClr val="ED4C67"/>
      </a:accent5>
      <a:accent6>
        <a:srgbClr val="AE4FD9"/>
      </a:accent6>
      <a:hlink>
        <a:srgbClr val="323B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8737</TotalTime>
  <Words>356</Words>
  <Application>Microsoft Office PowerPoint</Application>
  <PresentationFormat>Presentación en pantalla (16:9)</PresentationFormat>
  <Paragraphs>44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Livvic</vt:lpstr>
      <vt:lpstr>Roboto Condensed Light</vt:lpstr>
      <vt:lpstr>Amatic SC</vt:lpstr>
      <vt:lpstr>Chelsea Market</vt:lpstr>
      <vt:lpstr>Cambria Math</vt:lpstr>
      <vt:lpstr>Wingdings</vt:lpstr>
      <vt:lpstr>KoHo Medium</vt:lpstr>
      <vt:lpstr>Fredoka One</vt:lpstr>
      <vt:lpstr>Back to School Activities by Slidesgo</vt:lpstr>
      <vt:lpstr>FUNCIÓN CUADRÁTICA</vt:lpstr>
      <vt:lpstr>¿Qué es la Función Cuadrática?</vt:lpstr>
      <vt:lpstr>Representación Gráfica de la Función Cuadrática</vt:lpstr>
      <vt:lpstr>CONCAVIDAD</vt:lpstr>
      <vt:lpstr>EJE DE SIMETRÍA</vt:lpstr>
      <vt:lpstr>VÉRTICE</vt:lpstr>
      <vt:lpstr>MÁXIMO O MÍNIMO</vt:lpstr>
      <vt:lpstr>RAÍCES Y SOLUCIONES</vt:lpstr>
      <vt:lpstr>DISCRIMINANTE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FUNCIÓN CUADRÁTICA</dc:title>
  <dc:creator>Pia</dc:creator>
  <cp:lastModifiedBy>Enlaces</cp:lastModifiedBy>
  <cp:revision>16</cp:revision>
  <dcterms:modified xsi:type="dcterms:W3CDTF">2020-08-04T14:41:59Z</dcterms:modified>
</cp:coreProperties>
</file>