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4" r:id="rId8"/>
    <p:sldId id="263" r:id="rId9"/>
    <p:sldId id="265" r:id="rId10"/>
    <p:sldId id="266" r:id="rId11"/>
    <p:sldId id="26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10/08/2020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77315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10/08/2020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99557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10/08/2020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398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10/08/2020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6880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10/08/2020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455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10/08/2020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1665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10/08/2020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68367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10/08/2020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46119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10/08/2020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18137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10/08/2020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2575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61D736-78FD-4A82-8052-C4FFBD80C03A}" type="datetimeFigureOut">
              <a:rPr lang="es-MX" smtClean="0"/>
              <a:t>10/08/2020</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92080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461D736-78FD-4A82-8052-C4FFBD80C03A}" type="datetimeFigureOut">
              <a:rPr lang="es-MX" smtClean="0"/>
              <a:t>10/08/2020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6841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461D736-78FD-4A82-8052-C4FFBD80C03A}" type="datetimeFigureOut">
              <a:rPr lang="es-MX" smtClean="0"/>
              <a:t>10/08/2020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56891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1D736-78FD-4A82-8052-C4FFBD80C03A}" type="datetimeFigureOut">
              <a:rPr lang="es-MX" smtClean="0"/>
              <a:t>10/08/2020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94922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10/08/2020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73677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10/08/2020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77732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61D736-78FD-4A82-8052-C4FFBD80C03A}" type="datetimeFigureOut">
              <a:rPr lang="es-MX" smtClean="0"/>
              <a:t>10/08/2020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160D03B-F3BE-4C37-9FE5-8D1029D02D11}" type="slidenum">
              <a:rPr lang="es-MX" smtClean="0"/>
              <a:t>‹Nº›</a:t>
            </a:fld>
            <a:endParaRPr lang="es-MX"/>
          </a:p>
        </p:txBody>
      </p:sp>
    </p:spTree>
    <p:extLst>
      <p:ext uri="{BB962C8B-B14F-4D97-AF65-F5344CB8AC3E}">
        <p14:creationId xmlns:p14="http://schemas.microsoft.com/office/powerpoint/2010/main" val="220015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mailto:nsaldias@sanfernandocollege.cl"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sz="4000" b="1" dirty="0" smtClean="0"/>
              <a:t/>
            </a:r>
            <a:br>
              <a:rPr lang="es-MX" sz="4000" b="1" dirty="0" smtClean="0"/>
            </a:br>
            <a:r>
              <a:rPr lang="es-MX" sz="4000" b="1" dirty="0">
                <a:effectLst>
                  <a:outerShdw blurRad="38100" dist="38100" dir="2700000" algn="tl">
                    <a:srgbClr val="000000">
                      <a:alpha val="43137"/>
                    </a:srgbClr>
                  </a:outerShdw>
                </a:effectLst>
              </a:rPr>
              <a:t/>
            </a:r>
            <a:br>
              <a:rPr lang="es-MX" sz="4000" b="1" dirty="0">
                <a:effectLst>
                  <a:outerShdw blurRad="38100" dist="38100" dir="2700000" algn="tl">
                    <a:srgbClr val="000000">
                      <a:alpha val="43137"/>
                    </a:srgbClr>
                  </a:outerShdw>
                </a:effectLst>
              </a:rPr>
            </a:br>
            <a:r>
              <a:rPr lang="es-MX" sz="4400" b="1" dirty="0" smtClean="0">
                <a:effectLst>
                  <a:outerShdw blurRad="38100" dist="38100" dir="2700000" algn="tl">
                    <a:srgbClr val="000000">
                      <a:alpha val="43137"/>
                    </a:srgbClr>
                  </a:outerShdw>
                </a:effectLst>
              </a:rPr>
              <a:t>MODULO</a:t>
            </a: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ORGANIZACIÓN DE OFICINAS</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GUIA </a:t>
            </a:r>
            <a:r>
              <a:rPr lang="es-MX" sz="4400" b="1" dirty="0" smtClean="0">
                <a:effectLst>
                  <a:outerShdw blurRad="38100" dist="38100" dir="2700000" algn="tl">
                    <a:srgbClr val="000000">
                      <a:alpha val="43137"/>
                    </a:srgbClr>
                  </a:outerShdw>
                </a:effectLst>
              </a:rPr>
              <a:t>2 RETROALIMENTACION</a:t>
            </a: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2DO PERIODO</a:t>
            </a:r>
            <a:r>
              <a:rPr lang="es-MX" sz="4000" dirty="0"/>
              <a:t/>
            </a:r>
            <a:br>
              <a:rPr lang="es-MX" sz="4000" dirty="0"/>
            </a:br>
            <a:r>
              <a:rPr lang="es-MX" dirty="0"/>
              <a:t/>
            </a:r>
            <a:br>
              <a:rPr lang="es-MX" dirty="0"/>
            </a:br>
            <a:endParaRPr lang="es-MX" sz="2000" dirty="0"/>
          </a:p>
        </p:txBody>
      </p:sp>
      <p:sp>
        <p:nvSpPr>
          <p:cNvPr id="3" name="Subtítulo 2"/>
          <p:cNvSpPr>
            <a:spLocks noGrp="1"/>
          </p:cNvSpPr>
          <p:nvPr>
            <p:ph type="subTitle" idx="1"/>
          </p:nvPr>
        </p:nvSpPr>
        <p:spPr>
          <a:xfrm>
            <a:off x="2589213" y="4463736"/>
            <a:ext cx="4957807" cy="1752210"/>
          </a:xfrm>
        </p:spPr>
        <p:txBody>
          <a:bodyPr>
            <a:noAutofit/>
          </a:bodyPr>
          <a:lstStyle/>
          <a:p>
            <a:pPr algn="just"/>
            <a:r>
              <a:rPr lang="es-MX" sz="2000" b="1" dirty="0" smtClean="0"/>
              <a:t>OBJETIVO: </a:t>
            </a:r>
            <a:r>
              <a:rPr lang="es-MX" sz="2000" dirty="0" smtClean="0"/>
              <a:t>Organizar y ordenar el lugar de trabajo, de acuerdo a técnicas y procedimientos que permitan disponer y recuperar información u objetos de manera oportuna para el desarrollo de las tareas.</a:t>
            </a:r>
            <a:endParaRPr lang="es-MX" sz="2000" dirty="0"/>
          </a:p>
        </p:txBody>
      </p:sp>
      <p:pic>
        <p:nvPicPr>
          <p:cNvPr id="5" name="Imagen 4"/>
          <p:cNvPicPr>
            <a:picLocks noChangeAspect="1"/>
          </p:cNvPicPr>
          <p:nvPr/>
        </p:nvPicPr>
        <p:blipFill>
          <a:blip r:embed="rId2"/>
          <a:stretch>
            <a:fillRect/>
          </a:stretch>
        </p:blipFill>
        <p:spPr>
          <a:xfrm>
            <a:off x="8371268" y="3640727"/>
            <a:ext cx="3395729" cy="2262935"/>
          </a:xfrm>
          <a:prstGeom prst="rect">
            <a:avLst/>
          </a:prstGeom>
        </p:spPr>
      </p:pic>
    </p:spTree>
    <p:extLst>
      <p:ext uri="{BB962C8B-B14F-4D97-AF65-F5344CB8AC3E}">
        <p14:creationId xmlns:p14="http://schemas.microsoft.com/office/powerpoint/2010/main" val="17270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986" y="264107"/>
            <a:ext cx="5060324" cy="3354856"/>
          </a:xfrm>
        </p:spPr>
        <p:txBody>
          <a:bodyPr>
            <a:normAutofit lnSpcReduction="10000"/>
          </a:bodyPr>
          <a:lstStyle/>
          <a:p>
            <a:pPr marL="0" indent="0">
              <a:buNone/>
            </a:pPr>
            <a:r>
              <a:rPr lang="es-MX" dirty="0" smtClean="0"/>
              <a:t> </a:t>
            </a:r>
            <a:r>
              <a:rPr lang="es-MX" dirty="0"/>
              <a:t> </a:t>
            </a:r>
          </a:p>
          <a:p>
            <a:pPr marL="0" lvl="0" indent="0">
              <a:buNone/>
            </a:pPr>
            <a:r>
              <a:rPr lang="es-MX" sz="2000" b="1" dirty="0" smtClean="0"/>
              <a:t>                b) Archivo </a:t>
            </a:r>
            <a:r>
              <a:rPr lang="es-MX" sz="2000" b="1" dirty="0"/>
              <a:t>horizontal </a:t>
            </a:r>
            <a:endParaRPr lang="es-MX" sz="2000" dirty="0"/>
          </a:p>
          <a:p>
            <a:pPr marL="0" indent="0" algn="just">
              <a:buNone/>
            </a:pPr>
            <a:r>
              <a:rPr lang="es-MX" sz="2000" dirty="0"/>
              <a:t>Son muebles que consta de divisiones colocadas en forma horizontal, en algunos casos pueden ser abiertos y en otros están provistos de puertas corredizas o plegables. Para estos muebles se utilizan un tipo especial de carpetas, las cuales tienen pestañas en uno de los bordes angostos.</a:t>
            </a:r>
          </a:p>
          <a:p>
            <a:pPr marL="0" lvl="0" indent="0" algn="just">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707746" y="273811"/>
            <a:ext cx="5157988" cy="3046988"/>
          </a:xfrm>
          <a:prstGeom prst="rect">
            <a:avLst/>
          </a:prstGeom>
        </p:spPr>
        <p:txBody>
          <a:bodyPr wrap="square">
            <a:spAutoFit/>
          </a:bodyPr>
          <a:lstStyle/>
          <a:p>
            <a:r>
              <a:rPr lang="es-MX" sz="2400" b="1" dirty="0"/>
              <a:t> </a:t>
            </a:r>
            <a:endParaRPr lang="es-MX" sz="2400" dirty="0"/>
          </a:p>
          <a:p>
            <a:pPr lvl="0"/>
            <a:r>
              <a:rPr lang="es-MX" sz="2400" b="1" dirty="0"/>
              <a:t>c</a:t>
            </a:r>
            <a:r>
              <a:rPr lang="es-MX" sz="2400" b="1" dirty="0" smtClean="0"/>
              <a:t>) </a:t>
            </a:r>
            <a:r>
              <a:rPr lang="es-MX" sz="2400" b="1" dirty="0"/>
              <a:t>Fichero </a:t>
            </a:r>
            <a:endParaRPr lang="es-MX" sz="2400" dirty="0"/>
          </a:p>
          <a:p>
            <a:pPr algn="just"/>
            <a:r>
              <a:rPr lang="es-MX" sz="2400" dirty="0"/>
              <a:t>Es un mueble que consta de gavetas pequeñas en las cuales se colocan fichas o tarjetas con información relacionada con el contenido de las carpetas archivadas.</a:t>
            </a:r>
          </a:p>
          <a:p>
            <a:pPr lvl="0" algn="just"/>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Archivador Horizontal Bogotá módulos almacenamiento | Muebles para ..."/>
          <p:cNvPicPr/>
          <p:nvPr/>
        </p:nvPicPr>
        <p:blipFill>
          <a:blip r:embed="rId2">
            <a:extLst>
              <a:ext uri="{28A0092B-C50C-407E-A947-70E740481C1C}">
                <a14:useLocalDpi xmlns:a14="http://schemas.microsoft.com/office/drawing/2010/main" val="0"/>
              </a:ext>
            </a:extLst>
          </a:blip>
          <a:srcRect/>
          <a:stretch>
            <a:fillRect/>
          </a:stretch>
        </p:blipFill>
        <p:spPr bwMode="auto">
          <a:xfrm>
            <a:off x="2009104" y="3925719"/>
            <a:ext cx="2653370" cy="2037200"/>
          </a:xfrm>
          <a:prstGeom prst="rect">
            <a:avLst/>
          </a:prstGeom>
          <a:noFill/>
          <a:ln>
            <a:noFill/>
          </a:ln>
        </p:spPr>
      </p:pic>
      <p:pic>
        <p:nvPicPr>
          <p:cNvPr id="9" name="Imagen 8" descr="Fichero de cheques 6 cajones,garantía 12 meses, con varilla de ..."/>
          <p:cNvPicPr/>
          <p:nvPr/>
        </p:nvPicPr>
        <p:blipFill>
          <a:blip r:embed="rId3">
            <a:extLst>
              <a:ext uri="{28A0092B-C50C-407E-A947-70E740481C1C}">
                <a14:useLocalDpi xmlns:a14="http://schemas.microsoft.com/office/drawing/2010/main" val="0"/>
              </a:ext>
            </a:extLst>
          </a:blip>
          <a:srcRect/>
          <a:stretch>
            <a:fillRect/>
          </a:stretch>
        </p:blipFill>
        <p:spPr bwMode="auto">
          <a:xfrm>
            <a:off x="8874616" y="3320799"/>
            <a:ext cx="2123942" cy="2126963"/>
          </a:xfrm>
          <a:prstGeom prst="rect">
            <a:avLst/>
          </a:prstGeom>
          <a:noFill/>
          <a:ln>
            <a:noFill/>
          </a:ln>
        </p:spPr>
      </p:pic>
    </p:spTree>
    <p:extLst>
      <p:ext uri="{BB962C8B-B14F-4D97-AF65-F5344CB8AC3E}">
        <p14:creationId xmlns:p14="http://schemas.microsoft.com/office/powerpoint/2010/main" val="40891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circle(in)">
                                      <p:cBhvr>
                                        <p:cTn id="23" dur="2000"/>
                                        <p:tgtEl>
                                          <p:spTgt spid="2">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circle(in)">
                                      <p:cBhvr>
                                        <p:cTn id="26" dur="2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985" y="264106"/>
            <a:ext cx="5766517" cy="2232811"/>
          </a:xfrm>
        </p:spPr>
        <p:txBody>
          <a:bodyPr>
            <a:normAutofit fontScale="40000" lnSpcReduction="20000"/>
          </a:bodyPr>
          <a:lstStyle/>
          <a:p>
            <a:pPr algn="just"/>
            <a:r>
              <a:rPr lang="es-MX" sz="4400" b="1" dirty="0"/>
              <a:t>2.3 ¿Qué mesa conviene tener en una sala de reuniones</a:t>
            </a:r>
            <a:r>
              <a:rPr lang="es-MX" sz="4400" b="1" dirty="0" smtClean="0"/>
              <a:t>?</a:t>
            </a:r>
          </a:p>
          <a:p>
            <a:pPr algn="just"/>
            <a:endParaRPr lang="en-US" sz="2900" dirty="0" smtClean="0"/>
          </a:p>
          <a:p>
            <a:pPr algn="just"/>
            <a:endParaRPr lang="es-MX" sz="2900" dirty="0"/>
          </a:p>
          <a:p>
            <a:pPr marL="0" lvl="0" indent="0" algn="just">
              <a:buNone/>
            </a:pPr>
            <a:r>
              <a:rPr lang="es-MX" sz="3200" b="1" dirty="0" smtClean="0"/>
              <a:t>a</a:t>
            </a:r>
            <a:r>
              <a:rPr lang="es-MX" sz="4400" b="1" dirty="0" smtClean="0"/>
              <a:t>) La mesa cuadrada </a:t>
            </a:r>
            <a:endParaRPr lang="es-MX" sz="4400" dirty="0"/>
          </a:p>
          <a:p>
            <a:pPr algn="just"/>
            <a:r>
              <a:rPr lang="es-MX" sz="4400" dirty="0"/>
              <a:t>Facilita que las reuniones sean más diligentes, ideal para personas del mismo rango.</a:t>
            </a:r>
          </a:p>
          <a:p>
            <a:pPr marL="0" indent="0">
              <a:buNone/>
            </a:pPr>
            <a:r>
              <a:rPr lang="es-MX" dirty="0" smtClean="0"/>
              <a:t> </a:t>
            </a:r>
            <a:r>
              <a:rPr lang="es-MX" dirty="0"/>
              <a:t> </a:t>
            </a:r>
          </a:p>
          <a:p>
            <a:pPr marL="0" lvl="0" indent="0">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pic>
        <p:nvPicPr>
          <p:cNvPr id="7" name="Imagen 6" descr="Muebles de Oficina para Sala de reuniones"/>
          <p:cNvPicPr/>
          <p:nvPr/>
        </p:nvPicPr>
        <p:blipFill>
          <a:blip r:embed="rId2">
            <a:extLst>
              <a:ext uri="{28A0092B-C50C-407E-A947-70E740481C1C}">
                <a14:useLocalDpi xmlns:a14="http://schemas.microsoft.com/office/drawing/2010/main" val="0"/>
              </a:ext>
            </a:extLst>
          </a:blip>
          <a:srcRect/>
          <a:stretch>
            <a:fillRect/>
          </a:stretch>
        </p:blipFill>
        <p:spPr bwMode="auto">
          <a:xfrm>
            <a:off x="3638245" y="2704891"/>
            <a:ext cx="2273158" cy="1434525"/>
          </a:xfrm>
          <a:prstGeom prst="rect">
            <a:avLst/>
          </a:prstGeom>
          <a:noFill/>
          <a:ln>
            <a:noFill/>
          </a:ln>
        </p:spPr>
      </p:pic>
      <p:sp>
        <p:nvSpPr>
          <p:cNvPr id="10" name="Marcador de contenido 2"/>
          <p:cNvSpPr txBox="1">
            <a:spLocks/>
          </p:cNvSpPr>
          <p:nvPr/>
        </p:nvSpPr>
        <p:spPr>
          <a:xfrm>
            <a:off x="541986" y="4008503"/>
            <a:ext cx="3417462" cy="19028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s-MX" sz="3100" b="1" dirty="0"/>
              <a:t>b</a:t>
            </a:r>
            <a:r>
              <a:rPr lang="es-MX" sz="3100" b="1" dirty="0" smtClean="0"/>
              <a:t>) </a:t>
            </a:r>
            <a:r>
              <a:rPr lang="es-MX" sz="3100" b="1" dirty="0"/>
              <a:t>La mesa circular</a:t>
            </a:r>
            <a:endParaRPr lang="es-MX" sz="3100" dirty="0"/>
          </a:p>
          <a:p>
            <a:pPr marL="0" indent="0" algn="just">
              <a:buNone/>
            </a:pPr>
            <a:r>
              <a:rPr lang="es-MX" sz="3100" dirty="0"/>
              <a:t>Ayuda a la generación de contextos </a:t>
            </a:r>
            <a:r>
              <a:rPr lang="es-MX" sz="2300" dirty="0"/>
              <a:t>más</a:t>
            </a:r>
            <a:r>
              <a:rPr lang="es-MX" sz="3100" dirty="0"/>
              <a:t> distendidos y serenos.</a:t>
            </a:r>
          </a:p>
          <a:p>
            <a:pPr marL="0" indent="0" algn="just">
              <a:buFont typeface="Arial" panose="020B0604020202020204" pitchFamily="34" charset="0"/>
              <a:buNone/>
            </a:pPr>
            <a:r>
              <a:rPr lang="es-MX" dirty="0" smtClean="0"/>
              <a:t> </a:t>
            </a:r>
          </a:p>
          <a:p>
            <a:pPr marL="0" indent="0">
              <a:buFont typeface="Arial" panose="020B0604020202020204" pitchFamily="34" charset="0"/>
              <a:buNone/>
            </a:pPr>
            <a:endParaRPr lang="es-MX" dirty="0"/>
          </a:p>
        </p:txBody>
      </p:sp>
      <p:pic>
        <p:nvPicPr>
          <p:cNvPr id="11" name="Imagen 10" descr="Mesas de reuniones | Drinal Spa Muebles de oficina"/>
          <p:cNvPicPr/>
          <p:nvPr/>
        </p:nvPicPr>
        <p:blipFill>
          <a:blip r:embed="rId3">
            <a:extLst>
              <a:ext uri="{28A0092B-C50C-407E-A947-70E740481C1C}">
                <a14:useLocalDpi xmlns:a14="http://schemas.microsoft.com/office/drawing/2010/main" val="0"/>
              </a:ext>
            </a:extLst>
          </a:blip>
          <a:srcRect/>
          <a:stretch>
            <a:fillRect/>
          </a:stretch>
        </p:blipFill>
        <p:spPr bwMode="auto">
          <a:xfrm>
            <a:off x="4080187" y="4139416"/>
            <a:ext cx="2324100" cy="2249471"/>
          </a:xfrm>
          <a:prstGeom prst="rect">
            <a:avLst/>
          </a:prstGeom>
          <a:noFill/>
          <a:ln>
            <a:noFill/>
          </a:ln>
        </p:spPr>
      </p:pic>
      <p:sp>
        <p:nvSpPr>
          <p:cNvPr id="5" name="Rectángulo 4"/>
          <p:cNvSpPr/>
          <p:nvPr/>
        </p:nvSpPr>
        <p:spPr>
          <a:xfrm>
            <a:off x="6707746" y="241524"/>
            <a:ext cx="5112912" cy="2463367"/>
          </a:xfrm>
          <a:prstGeom prst="rect">
            <a:avLst/>
          </a:prstGeom>
        </p:spPr>
        <p:txBody>
          <a:bodyPr wrap="square">
            <a:spAutoFit/>
          </a:bodyPr>
          <a:lstStyle/>
          <a:p>
            <a:pPr lvl="0" algn="just">
              <a:lnSpc>
                <a:spcPct val="107000"/>
              </a:lnSpc>
              <a:spcAft>
                <a:spcPts val="0"/>
              </a:spcAft>
            </a:pPr>
            <a:r>
              <a:rPr lang="es-MX" sz="2400" b="1" dirty="0" smtClean="0">
                <a:effectLst/>
                <a:latin typeface="Calibri" panose="020F0502020204030204" pitchFamily="34" charset="0"/>
                <a:ea typeface="Calibri" panose="020F0502020204030204" pitchFamily="34" charset="0"/>
                <a:cs typeface="Times New Roman" panose="02020603050405020304" pitchFamily="18" charset="0"/>
              </a:rPr>
              <a:t>c) La mesa rectangular </a:t>
            </a:r>
            <a:endParaRPr lang="es-MX"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MX" sz="2400" dirty="0" smtClean="0">
                <a:effectLst/>
                <a:latin typeface="Calibri" panose="020F0502020204030204" pitchFamily="34" charset="0"/>
                <a:ea typeface="Calibri" panose="020F0502020204030204" pitchFamily="34" charset="0"/>
                <a:cs typeface="Times New Roman" panose="02020603050405020304" pitchFamily="18" charset="0"/>
              </a:rPr>
              <a:t>Cuando la mesa es rectangular, tiene más poder quien ocupa la cabecera. Como hay dos puntas, tendrá más importancia la que no tenga puertas a su espalda.</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descr="Mesa de reuniones - Especialistas en la Fabricación y Distribución ..."/>
          <p:cNvPicPr/>
          <p:nvPr/>
        </p:nvPicPr>
        <p:blipFill>
          <a:blip r:embed="rId4">
            <a:extLst>
              <a:ext uri="{28A0092B-C50C-407E-A947-70E740481C1C}">
                <a14:useLocalDpi xmlns:a14="http://schemas.microsoft.com/office/drawing/2010/main" val="0"/>
              </a:ext>
            </a:extLst>
          </a:blip>
          <a:srcRect/>
          <a:stretch>
            <a:fillRect/>
          </a:stretch>
        </p:blipFill>
        <p:spPr bwMode="auto">
          <a:xfrm>
            <a:off x="7827917" y="2871989"/>
            <a:ext cx="2913063" cy="1963920"/>
          </a:xfrm>
          <a:prstGeom prst="rect">
            <a:avLst/>
          </a:prstGeom>
          <a:noFill/>
          <a:ln>
            <a:noFill/>
          </a:ln>
        </p:spPr>
      </p:pic>
      <p:sp>
        <p:nvSpPr>
          <p:cNvPr id="6" name="Rectángulo 5"/>
          <p:cNvSpPr/>
          <p:nvPr/>
        </p:nvSpPr>
        <p:spPr>
          <a:xfrm>
            <a:off x="6525026" y="5514299"/>
            <a:ext cx="6096000" cy="1343701"/>
          </a:xfrm>
          <a:prstGeom prst="rect">
            <a:avLst/>
          </a:prstGeom>
        </p:spPr>
        <p:txBody>
          <a:bodyPr>
            <a:spAutoFit/>
          </a:bodyPr>
          <a:lstStyle/>
          <a:p>
            <a:pPr marL="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 Consultas de dichos aprendizajes al siguiente correo:</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sz="2000" b="1"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nsaldias@sanfernandocollege.cl</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MX" sz="20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MX" dirty="0"/>
          </a:p>
        </p:txBody>
      </p:sp>
    </p:spTree>
    <p:extLst>
      <p:ext uri="{BB962C8B-B14F-4D97-AF65-F5344CB8AC3E}">
        <p14:creationId xmlns:p14="http://schemas.microsoft.com/office/powerpoint/2010/main" val="26334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circle(in)">
                                      <p:cBhvr>
                                        <p:cTn id="23" dur="2000"/>
                                        <p:tgtEl>
                                          <p:spTgt spid="10">
                                            <p:txEl>
                                              <p:pRg st="0" end="0"/>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circle(in)">
                                      <p:cBhvr>
                                        <p:cTn id="26" dur="20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circle(in)">
                                      <p:cBhvr>
                                        <p:cTn id="36" dur="2000"/>
                                        <p:tgtEl>
                                          <p:spTgt spid="5">
                                            <p:txEl>
                                              <p:pRg st="0" end="0"/>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circle(in)">
                                      <p:cBhvr>
                                        <p:cTn id="39" dur="20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circle(in)">
                                      <p:cBhvr>
                                        <p:cTn id="49" dur="2000"/>
                                        <p:tgtEl>
                                          <p:spTgt spid="6">
                                            <p:txEl>
                                              <p:pRg st="0" end="0"/>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circle(in)">
                                      <p:cBhvr>
                                        <p:cTn id="52" dur="2000"/>
                                        <p:tgtEl>
                                          <p:spTgt spid="6">
                                            <p:txEl>
                                              <p:pRg st="1" end="1"/>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circle(in)">
                                      <p:cBhvr>
                                        <p:cTn id="5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90188"/>
          </a:xfrm>
        </p:spPr>
        <p:txBody>
          <a:bodyPr>
            <a:normAutofit fontScale="90000"/>
          </a:bodyPr>
          <a:lstStyle/>
          <a:p>
            <a:pPr lvl="0" algn="ctr"/>
            <a:r>
              <a:rPr lang="es-MX" b="1" dirty="0" smtClean="0">
                <a:effectLst>
                  <a:outerShdw blurRad="38100" dist="38100" dir="2700000" algn="tl">
                    <a:srgbClr val="000000">
                      <a:alpha val="43137"/>
                    </a:srgbClr>
                  </a:outerShdw>
                </a:effectLst>
              </a:rPr>
              <a:t>TIPOS DE OFICINAS</a:t>
            </a:r>
            <a:r>
              <a:rPr lang="es-MX" dirty="0" smtClean="0"/>
              <a:t/>
            </a:r>
            <a:br>
              <a:rPr lang="es-MX" dirty="0" smtClean="0"/>
            </a:br>
            <a:endParaRPr lang="es-MX" dirty="0"/>
          </a:p>
        </p:txBody>
      </p:sp>
      <p:sp>
        <p:nvSpPr>
          <p:cNvPr id="3" name="Marcador de contenido 2"/>
          <p:cNvSpPr>
            <a:spLocks noGrp="1"/>
          </p:cNvSpPr>
          <p:nvPr>
            <p:ph idx="1"/>
          </p:nvPr>
        </p:nvSpPr>
        <p:spPr>
          <a:xfrm>
            <a:off x="838200" y="1455314"/>
            <a:ext cx="10515600" cy="4351338"/>
          </a:xfrm>
        </p:spPr>
        <p:txBody>
          <a:bodyPr>
            <a:normAutofit lnSpcReduction="10000"/>
          </a:bodyPr>
          <a:lstStyle/>
          <a:p>
            <a:pPr lvl="0" algn="just"/>
            <a:r>
              <a:rPr lang="es-MX" sz="2400" dirty="0" smtClean="0"/>
              <a:t>Una oficina como ya sabemos es aquel sitio que alberga a distintos trabajadores y cuyo fin es brindar un espacio donde se practique una actividad laboral. Existen por un lado las </a:t>
            </a:r>
            <a:r>
              <a:rPr lang="es-MX" sz="2400" b="1" u="sng" dirty="0" smtClean="0"/>
              <a:t>oficinas públicas </a:t>
            </a:r>
            <a:r>
              <a:rPr lang="es-MX" sz="2400" dirty="0" smtClean="0"/>
              <a:t>como municipales u otras pertenecientes al Estado, departamentos de policía, u hospitales que cumplen el fin de brindar servicios a los ciudadanos de forma gratuita, como parte de un derecho de los mismos. Por otro lado, están las </a:t>
            </a:r>
            <a:r>
              <a:rPr lang="es-MX" sz="2400" b="1" u="sng" dirty="0" smtClean="0"/>
              <a:t>oficinas privadas </a:t>
            </a:r>
            <a:r>
              <a:rPr lang="es-MX" sz="2400" dirty="0" smtClean="0"/>
              <a:t>que prestan servicio específico y variado de acuerdo a las necesidades del cliente. Otra clasificación se realiza tomando en cuenta las tareas que se desarrollan en ellas, los dispositivos con que estas cuentan para cada labor, e incluso la cantidad de personas que trabajan en la misma.</a:t>
            </a:r>
          </a:p>
          <a:p>
            <a:endParaRPr lang="es-MX" dirty="0"/>
          </a:p>
        </p:txBody>
      </p:sp>
    </p:spTree>
    <p:extLst>
      <p:ext uri="{BB962C8B-B14F-4D97-AF65-F5344CB8AC3E}">
        <p14:creationId xmlns:p14="http://schemas.microsoft.com/office/powerpoint/2010/main" val="320133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3694" y="241524"/>
            <a:ext cx="5060324" cy="4351338"/>
          </a:xfrm>
        </p:spPr>
        <p:txBody>
          <a:bodyPr>
            <a:normAutofit fontScale="85000" lnSpcReduction="10000"/>
          </a:bodyPr>
          <a:lstStyle/>
          <a:p>
            <a:pPr marL="0" lvl="0" indent="0" algn="just">
              <a:buNone/>
            </a:pPr>
            <a:r>
              <a:rPr lang="es-MX" sz="2600" b="1" u="sng" dirty="0" smtClean="0"/>
              <a:t>a) OFICINAS </a:t>
            </a:r>
            <a:r>
              <a:rPr lang="es-MX" sz="2600" b="1" u="sng" dirty="0"/>
              <a:t>ABIERTAS</a:t>
            </a:r>
            <a:r>
              <a:rPr lang="es-MX" sz="2600" dirty="0"/>
              <a:t>: Son aquellas en las que los empleados, ubicados detrás de un mostrador, tienen permanente contacto con el público para solucionar diferentes inquietudes, reclamos, trámites, pudiendo o no estar relacionada a un producto en particular o servicio determinado. Por lo general los empleados de este tipo de oficina se pasan la gran mayoría de sus horas laborales hablando con la gente por ventanillas de atención al cliente.</a:t>
            </a:r>
          </a:p>
          <a:p>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5" name="Rectángulo 4"/>
          <p:cNvSpPr/>
          <p:nvPr/>
        </p:nvSpPr>
        <p:spPr>
          <a:xfrm>
            <a:off x="6635839" y="241524"/>
            <a:ext cx="4857482" cy="3648884"/>
          </a:xfrm>
          <a:prstGeom prst="rect">
            <a:avLst/>
          </a:prstGeom>
        </p:spPr>
        <p:txBody>
          <a:bodyPr wrap="square">
            <a:spAutoFit/>
          </a:bodyPr>
          <a:lstStyle/>
          <a:p>
            <a:pPr lvl="0" algn="just">
              <a:lnSpc>
                <a:spcPct val="107000"/>
              </a:lnSpc>
              <a:spcAft>
                <a:spcPts val="800"/>
              </a:spcAft>
            </a:pPr>
            <a:r>
              <a:rPr lang="es-MX" sz="2400" b="1" u="sng" dirty="0" smtClean="0">
                <a:effectLst/>
                <a:latin typeface="Calibri" panose="020F0502020204030204" pitchFamily="34" charset="0"/>
                <a:ea typeface="Calibri" panose="020F0502020204030204" pitchFamily="34" charset="0"/>
                <a:cs typeface="Times New Roman" panose="02020603050405020304" pitchFamily="18" charset="0"/>
              </a:rPr>
              <a:t>b) OFICINAS CERRADAS</a:t>
            </a:r>
            <a:r>
              <a:rPr lang="es-MX" sz="2400" dirty="0" smtClean="0">
                <a:effectLst/>
                <a:latin typeface="Calibri" panose="020F0502020204030204" pitchFamily="34" charset="0"/>
                <a:ea typeface="Calibri" panose="020F0502020204030204" pitchFamily="34" charset="0"/>
                <a:cs typeface="Times New Roman" panose="02020603050405020304" pitchFamily="18" charset="0"/>
              </a:rPr>
              <a:t>: Son oficinas privadas, a diferencia de las anteriores tienen más contacto con sus jefes, puesto que ellos los evalúan constantemente, y si bien la carga laboral es estricta y demandante, estos empleados no conviven con las desgastantes demandas de los clientes.</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2747489" y="4427634"/>
            <a:ext cx="2854821" cy="2145338"/>
          </a:xfrm>
          <a:prstGeom prst="rect">
            <a:avLst/>
          </a:prstGeom>
        </p:spPr>
      </p:pic>
      <p:pic>
        <p:nvPicPr>
          <p:cNvPr id="7" name="Imagen 6"/>
          <p:cNvPicPr>
            <a:picLocks noChangeAspect="1"/>
          </p:cNvPicPr>
          <p:nvPr/>
        </p:nvPicPr>
        <p:blipFill>
          <a:blip r:embed="rId3"/>
          <a:stretch>
            <a:fillRect/>
          </a:stretch>
        </p:blipFill>
        <p:spPr>
          <a:xfrm>
            <a:off x="8315202" y="3730976"/>
            <a:ext cx="2863661" cy="2094715"/>
          </a:xfrm>
          <a:prstGeom prst="rect">
            <a:avLst/>
          </a:prstGeom>
        </p:spPr>
      </p:pic>
    </p:spTree>
    <p:extLst>
      <p:ext uri="{BB962C8B-B14F-4D97-AF65-F5344CB8AC3E}">
        <p14:creationId xmlns:p14="http://schemas.microsoft.com/office/powerpoint/2010/main" val="36266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89715" y="241524"/>
            <a:ext cx="5060324" cy="4351338"/>
          </a:xfrm>
        </p:spPr>
        <p:txBody>
          <a:bodyPr>
            <a:normAutofit/>
          </a:bodyPr>
          <a:lstStyle/>
          <a:p>
            <a:pPr marL="0" indent="0" algn="just">
              <a:buNone/>
            </a:pPr>
            <a:r>
              <a:rPr lang="es-MX" sz="2400" b="1" u="sng" dirty="0" smtClean="0"/>
              <a:t>C) OFICINA </a:t>
            </a:r>
            <a:r>
              <a:rPr lang="es-MX" sz="2400" b="1" u="sng" dirty="0"/>
              <a:t>EJECUTIVA</a:t>
            </a:r>
            <a:r>
              <a:rPr lang="es-MX" sz="2400" dirty="0"/>
              <a:t>: determinadas de acuerdo al tipo de empresa,  las cuáles equipan y las amueblan de acuerdo a las actividades que desarrollan, en general son cerradas y más privadas.</a:t>
            </a:r>
          </a:p>
          <a:p>
            <a:pPr marL="0" lvl="0" indent="0" algn="just">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529588" y="0"/>
            <a:ext cx="5280339" cy="5624745"/>
          </a:xfrm>
          <a:prstGeom prst="rect">
            <a:avLst/>
          </a:prstGeom>
        </p:spPr>
        <p:txBody>
          <a:bodyPr wrap="square">
            <a:spAutoFit/>
          </a:bodyPr>
          <a:lstStyle/>
          <a:p>
            <a:pPr marL="457200">
              <a:lnSpc>
                <a:spcPct val="107000"/>
              </a:lnSpc>
              <a:spcAft>
                <a:spcPts val="0"/>
              </a:spcAft>
            </a:pPr>
            <a:r>
              <a:rPr lang="es-MX" sz="2400" dirty="0" smtClean="0">
                <a:effectLst/>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800"/>
              </a:spcAft>
            </a:pPr>
            <a:r>
              <a:rPr lang="es-MX" sz="2400" b="1" u="sng" dirty="0" smtClean="0">
                <a:effectLst/>
                <a:latin typeface="Calibri" panose="020F0502020204030204" pitchFamily="34" charset="0"/>
                <a:ea typeface="Calibri" panose="020F0502020204030204" pitchFamily="34" charset="0"/>
                <a:cs typeface="Times New Roman" panose="02020603050405020304" pitchFamily="18" charset="0"/>
              </a:rPr>
              <a:t>D) OFICINA VIRTUAL:</a:t>
            </a:r>
            <a:r>
              <a:rPr lang="es-MX" sz="2400" dirty="0" smtClean="0">
                <a:effectLst/>
                <a:latin typeface="Calibri" panose="020F0502020204030204" pitchFamily="34" charset="0"/>
                <a:ea typeface="Calibri" panose="020F0502020204030204" pitchFamily="34" charset="0"/>
                <a:cs typeface="Times New Roman" panose="02020603050405020304" pitchFamily="18" charset="0"/>
              </a:rPr>
              <a:t> Evitan las incidencias que pueden llegar a producirse en las ejecutivas. Se le brinda determinado espacio a un empleado equipado con la tecnología necesaria para la realización de su labor. Por otro lado, se les otorga a sus empleados la posibilidad de trabajar desde su casa a través de la computadora en determinado horario, o en el que le resulte más cómodo. Es un estilo laboral mucho más flexible, y más característico de empresas modernas.</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Retrato de un hombre hispano americano en una oficina ejecutiva e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02" y="2932348"/>
            <a:ext cx="2665095" cy="1957705"/>
          </a:xfrm>
          <a:prstGeom prst="rect">
            <a:avLst/>
          </a:prstGeom>
          <a:noFill/>
          <a:ln>
            <a:noFill/>
          </a:ln>
        </p:spPr>
      </p:pic>
      <p:pic>
        <p:nvPicPr>
          <p:cNvPr id="9" name="Imagen 8" descr="Cuáles son los caminos para llevar una «oficina virtual” a su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136" y="4592863"/>
            <a:ext cx="2768452" cy="1999184"/>
          </a:xfrm>
          <a:prstGeom prst="rect">
            <a:avLst/>
          </a:prstGeom>
          <a:noFill/>
          <a:ln>
            <a:noFill/>
          </a:ln>
        </p:spPr>
      </p:pic>
    </p:spTree>
    <p:extLst>
      <p:ext uri="{BB962C8B-B14F-4D97-AF65-F5344CB8AC3E}">
        <p14:creationId xmlns:p14="http://schemas.microsoft.com/office/powerpoint/2010/main" val="20474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983" y="241524"/>
            <a:ext cx="5176234" cy="4351338"/>
          </a:xfrm>
        </p:spPr>
        <p:txBody>
          <a:bodyPr>
            <a:normAutofit fontScale="85000" lnSpcReduction="10000"/>
          </a:bodyPr>
          <a:lstStyle/>
          <a:p>
            <a:pPr marL="0" indent="0" algn="just">
              <a:buNone/>
            </a:pPr>
            <a:r>
              <a:rPr lang="en-US" sz="2600" b="1" u="sng" dirty="0" smtClean="0"/>
              <a:t>e) </a:t>
            </a:r>
            <a:r>
              <a:rPr lang="es-MX" sz="2400" b="1" u="sng" dirty="0"/>
              <a:t>OFICINA MODERNA</a:t>
            </a:r>
            <a:r>
              <a:rPr lang="es-MX" sz="2400" dirty="0"/>
              <a:t>: Aquella que al </a:t>
            </a:r>
            <a:r>
              <a:rPr lang="es-MX" sz="2400" dirty="0" smtClean="0">
                <a:solidFill>
                  <a:schemeClr val="tx1"/>
                </a:solidFill>
              </a:rPr>
              <a:t>igual que </a:t>
            </a:r>
            <a:r>
              <a:rPr lang="es-MX" sz="2400" dirty="0" smtClean="0"/>
              <a:t>muchas </a:t>
            </a:r>
            <a:r>
              <a:rPr lang="es-MX" sz="2400" dirty="0"/>
              <a:t>de las oficinas </a:t>
            </a:r>
            <a:r>
              <a:rPr lang="es-MX" sz="2400" dirty="0">
                <a:solidFill>
                  <a:schemeClr val="bg1"/>
                </a:solidFill>
              </a:rPr>
              <a:t>virtuales</a:t>
            </a:r>
            <a:r>
              <a:rPr lang="es-MX" sz="2400" dirty="0"/>
              <a:t> </a:t>
            </a:r>
            <a:r>
              <a:rPr lang="es-MX" sz="2400" dirty="0" smtClean="0"/>
              <a:t>cuenta </a:t>
            </a:r>
            <a:r>
              <a:rPr lang="es-MX" sz="2400" dirty="0"/>
              <a:t>con avanzados recursos materiales para la mejora de la productividad. Todos y cada uno de los insumos tecnológicos son de última generación y la flexibilidad de la jornada laboral es aún mayor. Además, el principal fin de estas es apostar por brindarles las mayores </a:t>
            </a:r>
            <a:r>
              <a:rPr lang="es-MX" sz="2400" dirty="0">
                <a:latin typeface="Calibri" panose="020F0502020204030204" pitchFamily="34" charset="0"/>
                <a:cs typeface="Calibri" panose="020F0502020204030204" pitchFamily="34" charset="0"/>
              </a:rPr>
              <a:t>comodidades</a:t>
            </a:r>
            <a:r>
              <a:rPr lang="es-MX" sz="2400" dirty="0"/>
              <a:t> a sus empleados, para que estos dejen el estrés de lado y multipliquen la productividad laboral; típico de empresas del sector tecnológico y de Internet, como es el caso de Google.</a:t>
            </a:r>
          </a:p>
          <a:p>
            <a:pPr marL="0" lvl="0" indent="0" algn="just">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pic>
        <p:nvPicPr>
          <p:cNvPr id="8" name="Imagen 7" descr="Dise O De Oficinas Muebles Oficina Catalogo Youtube Maxresdefault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177" y="4592862"/>
            <a:ext cx="3004776" cy="1854558"/>
          </a:xfrm>
          <a:prstGeom prst="rect">
            <a:avLst/>
          </a:prstGeom>
          <a:noFill/>
          <a:ln>
            <a:noFill/>
          </a:ln>
        </p:spPr>
      </p:pic>
      <p:sp>
        <p:nvSpPr>
          <p:cNvPr id="2" name="Rectángulo 1"/>
          <p:cNvSpPr/>
          <p:nvPr/>
        </p:nvSpPr>
        <p:spPr>
          <a:xfrm>
            <a:off x="5293217" y="48341"/>
            <a:ext cx="6898783" cy="6612323"/>
          </a:xfrm>
          <a:prstGeom prst="rect">
            <a:avLst/>
          </a:prstGeom>
        </p:spPr>
        <p:txBody>
          <a:bodyPr wrap="square">
            <a:spAutoFit/>
          </a:bodyPr>
          <a:lstStyle/>
          <a:p>
            <a:pPr marL="457200" indent="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2. Equipamiento de Oficina</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eriod"/>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Mobiliario para Oficina</a:t>
            </a:r>
            <a:r>
              <a:rPr lang="es-MX" dirty="0" smtClean="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es-MX" dirty="0" smtClean="0">
                <a:effectLst/>
                <a:latin typeface="Calibri" panose="020F0502020204030204" pitchFamily="34" charset="0"/>
                <a:ea typeface="Calibri" panose="020F0502020204030204" pitchFamily="34" charset="0"/>
                <a:cs typeface="Times New Roman" panose="02020603050405020304" pitchFamily="18" charset="0"/>
              </a:rPr>
              <a:t>Existen varias maneras de especificar el tipo de mobiliario para una oficina, ahora nos basaremos en su funcionalidad. Para clasificar el tipo de mobiliario tienes que </a:t>
            </a:r>
            <a:r>
              <a:rPr lang="es-MX" u="sng" dirty="0" smtClean="0">
                <a:effectLst/>
                <a:latin typeface="Calibri" panose="020F0502020204030204" pitchFamily="34" charset="0"/>
                <a:ea typeface="Calibri" panose="020F0502020204030204" pitchFamily="34" charset="0"/>
                <a:cs typeface="Times New Roman" panose="02020603050405020304" pitchFamily="18" charset="0"/>
              </a:rPr>
              <a:t>reconocer los diferentes tipos de muebles</a:t>
            </a:r>
            <a:r>
              <a:rPr lang="es-MX" dirty="0" smtClean="0">
                <a:effectLst/>
                <a:latin typeface="Calibri" panose="020F0502020204030204" pitchFamily="34" charset="0"/>
                <a:ea typeface="Calibri" panose="020F0502020204030204" pitchFamily="34" charset="0"/>
                <a:cs typeface="Times New Roman" panose="02020603050405020304" pitchFamily="18" charset="0"/>
              </a:rPr>
              <a:t> para que puedas elegir para tu oficina, tendrá que ser muy apropiado para el ambiente y que se adecue a tu forma de trabajo, además debe ayudar mucho en la productividad en la empresa. El mobiliario para una </a:t>
            </a:r>
            <a:r>
              <a:rPr lang="es-MX" u="sng" dirty="0" smtClean="0">
                <a:effectLst/>
                <a:latin typeface="Calibri" panose="020F0502020204030204" pitchFamily="34" charset="0"/>
                <a:ea typeface="Calibri" panose="020F0502020204030204" pitchFamily="34" charset="0"/>
                <a:cs typeface="Times New Roman" panose="02020603050405020304" pitchFamily="18" charset="0"/>
              </a:rPr>
              <a:t>oficina se debe tener en cuenta el diseño y la instalación de los muebles en el espacio, los colores, el material de que está fabricado y su funcionalidad, es decir que el mobiliario debe adecuarse al tipo de tu trabajo que desarrollas día a día. </a:t>
            </a:r>
            <a:r>
              <a:rPr lang="es-MX" dirty="0" smtClean="0">
                <a:effectLst/>
                <a:latin typeface="Calibri" panose="020F0502020204030204" pitchFamily="34" charset="0"/>
                <a:ea typeface="Calibri" panose="020F0502020204030204" pitchFamily="34" charset="0"/>
                <a:cs typeface="Times New Roman" panose="02020603050405020304" pitchFamily="18" charset="0"/>
              </a:rPr>
              <a:t>Los muebles están fabricados de madera, plástico y metal ya sea mezclado o por separado. Cuando se decora una oficina se requiere de la renovación de todos los muebles, es importante que reconozcas tus propias necesidades y que observes los modelos de muebles que ofrece el mercado. Primeramente para que perfecciones tu oficina con el mobiliario, tienes que basarte mucho en el diseño apropiado que te permita que aproveches cada rincón del ambiente. Asimismo el mobiliario debe hacerte sentirte muy cómodo, además debe cumplir una función específica</a:t>
            </a:r>
            <a:r>
              <a:rPr lang="es-MX"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6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986" y="264107"/>
            <a:ext cx="5060324" cy="4351338"/>
          </a:xfrm>
        </p:spPr>
        <p:txBody>
          <a:bodyPr>
            <a:normAutofit fontScale="85000" lnSpcReduction="10000"/>
          </a:bodyPr>
          <a:lstStyle/>
          <a:p>
            <a:pPr marL="0" lvl="0" indent="0" algn="just">
              <a:buNone/>
            </a:pPr>
            <a:r>
              <a:rPr lang="es-MX" b="1" dirty="0" smtClean="0"/>
              <a:t>a</a:t>
            </a:r>
            <a:r>
              <a:rPr lang="es-MX" sz="2400" b="1" dirty="0" smtClean="0"/>
              <a:t>) Mobiliario </a:t>
            </a:r>
            <a:r>
              <a:rPr lang="es-MX" sz="2400" b="1" dirty="0"/>
              <a:t>para oficinas de plástico</a:t>
            </a:r>
            <a:r>
              <a:rPr lang="es-MX" sz="2400" dirty="0"/>
              <a:t>.- </a:t>
            </a:r>
          </a:p>
          <a:p>
            <a:pPr algn="just"/>
            <a:r>
              <a:rPr lang="es-MX" sz="2400" dirty="0"/>
              <a:t>Los muebles elaborados de plástico como las sillas y las mesas, tienen una ventaja de la rapidez, esto quiere decir que tener una silla de plástico en una oficina resulta más sencillo para que te muevas de un lugar a otro, sin que te levantes de dicha silla. Asimismo estas sillas serán más fáciles de limpiar y lavar. Los muebles de plástico están elaborados para que resistan al uso diario.</a:t>
            </a:r>
          </a:p>
          <a:p>
            <a:r>
              <a:rPr lang="es-MX" dirty="0"/>
              <a:t> </a:t>
            </a:r>
          </a:p>
          <a:p>
            <a:pPr marL="0" indent="0" algn="just">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246254" y="241524"/>
            <a:ext cx="5602310" cy="3741345"/>
          </a:xfrm>
          <a:prstGeom prst="rect">
            <a:avLst/>
          </a:prstGeom>
        </p:spPr>
        <p:txBody>
          <a:bodyPr wrap="square">
            <a:spAutoFit/>
          </a:bodyPr>
          <a:lstStyle/>
          <a:p>
            <a:pPr algn="just"/>
            <a:r>
              <a:rPr lang="es-MX" sz="2000" b="1" dirty="0" smtClean="0">
                <a:effectLst/>
                <a:latin typeface="Calibri" panose="020F0502020204030204" pitchFamily="34" charset="0"/>
                <a:ea typeface="Calibri" panose="020F0502020204030204" pitchFamily="34" charset="0"/>
                <a:cs typeface="Times New Roman" panose="02020603050405020304" pitchFamily="18" charset="0"/>
              </a:rPr>
              <a:t>b) </a:t>
            </a:r>
            <a:r>
              <a:rPr lang="es-MX" sz="2000" b="1" dirty="0"/>
              <a:t> </a:t>
            </a:r>
            <a:r>
              <a:rPr lang="es-MX" sz="2000" b="1" dirty="0" smtClean="0"/>
              <a:t>Mobiliario </a:t>
            </a:r>
            <a:r>
              <a:rPr lang="es-MX" sz="2000" b="1" dirty="0"/>
              <a:t>de oficina de madera.- </a:t>
            </a:r>
          </a:p>
          <a:p>
            <a:pPr algn="just"/>
            <a:r>
              <a:rPr lang="es-MX" sz="2000" dirty="0"/>
              <a:t>Los muebles elaborados de madera, especialmente de material noble dan originalidad y elegancia. Además dan un aspecto tradicional a la oficina y algunos decoradores lo están utilizando para distinguidas empresas. Dentro de los mobiliarios fabricados de madera existen diferentes acabados y calidades. Muebles de teca, de cerezo y de roble y los acabados diferentes matices que permiten combinar de una manera artística. Los muebles de madera nunca pasaran de moda.</a:t>
            </a:r>
          </a:p>
          <a:p>
            <a:pPr marL="457200" indent="457200" algn="just">
              <a:lnSpc>
                <a:spcPct val="107000"/>
              </a:lnSpc>
              <a:spcAft>
                <a:spcPts val="0"/>
              </a:spcAft>
            </a:pPr>
            <a:r>
              <a:rPr lang="es-MX"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Tipos de Mobiliario para Ofici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055" y="4159877"/>
            <a:ext cx="2979399" cy="1915434"/>
          </a:xfrm>
          <a:prstGeom prst="rect">
            <a:avLst/>
          </a:prstGeom>
          <a:noFill/>
          <a:ln>
            <a:noFill/>
          </a:ln>
        </p:spPr>
      </p:pic>
      <p:pic>
        <p:nvPicPr>
          <p:cNvPr id="7" name="Imagen 6" descr="Consejos para elegir muebles de oficina – Anfetaminico, Tecnologia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7465" y="4507518"/>
            <a:ext cx="3337261" cy="2092442"/>
          </a:xfrm>
          <a:prstGeom prst="rect">
            <a:avLst/>
          </a:prstGeom>
          <a:noFill/>
          <a:ln>
            <a:noFill/>
          </a:ln>
        </p:spPr>
      </p:pic>
    </p:spTree>
    <p:extLst>
      <p:ext uri="{BB962C8B-B14F-4D97-AF65-F5344CB8AC3E}">
        <p14:creationId xmlns:p14="http://schemas.microsoft.com/office/powerpoint/2010/main" val="39584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circle(in)">
                                      <p:cBhvr>
                                        <p:cTn id="23" dur="2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986" y="264107"/>
            <a:ext cx="5060324" cy="4351338"/>
          </a:xfrm>
        </p:spPr>
        <p:txBody>
          <a:bodyPr>
            <a:normAutofit fontScale="92500"/>
          </a:bodyPr>
          <a:lstStyle/>
          <a:p>
            <a:pPr lvl="0"/>
            <a:r>
              <a:rPr lang="es-MX" sz="2400" b="1" dirty="0"/>
              <a:t>c</a:t>
            </a:r>
            <a:r>
              <a:rPr lang="es-MX" sz="2400" b="1" dirty="0" smtClean="0"/>
              <a:t>) </a:t>
            </a:r>
            <a:r>
              <a:rPr lang="es-MX" sz="2400" b="1" dirty="0"/>
              <a:t>Mobiliario de oficina de metal.- </a:t>
            </a:r>
            <a:endParaRPr lang="es-MX" sz="2400" dirty="0"/>
          </a:p>
          <a:p>
            <a:pPr marL="0" indent="0" algn="just">
              <a:buNone/>
            </a:pPr>
            <a:r>
              <a:rPr lang="es-MX" sz="2400" dirty="0"/>
              <a:t>Existen diferentes tipos de metal para los muebles de oficina. Se caracterizan principalmente por la dureza, firmeza y durabilidad. Una oficina con mobiliario de metal se identifica por la frialdad, aunque hoy en día el mercado ofrece un estilo muy moderno. Además el metal hace una perfecta combinación con el vidrio.</a:t>
            </a:r>
          </a:p>
          <a:p>
            <a:pPr marL="0" lvl="0" indent="0" algn="just">
              <a:buNone/>
            </a:pPr>
            <a:endParaRPr lang="es-MX" dirty="0"/>
          </a:p>
          <a:p>
            <a:pPr marL="0" indent="0" algn="just">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246254" y="241524"/>
            <a:ext cx="5602310" cy="3679790"/>
          </a:xfrm>
          <a:prstGeom prst="rect">
            <a:avLst/>
          </a:prstGeom>
        </p:spPr>
        <p:txBody>
          <a:bodyPr wrap="square">
            <a:spAutoFit/>
          </a:bodyPr>
          <a:lstStyle/>
          <a:p>
            <a:pPr lvl="0" algn="just"/>
            <a:r>
              <a:rPr lang="es-MX" sz="2000" b="1" dirty="0">
                <a:latin typeface="Calibri" panose="020F0502020204030204" pitchFamily="34" charset="0"/>
                <a:ea typeface="Calibri" panose="020F0502020204030204" pitchFamily="34" charset="0"/>
                <a:cs typeface="Times New Roman" panose="02020603050405020304" pitchFamily="18" charset="0"/>
              </a:rPr>
              <a:t>d</a:t>
            </a:r>
            <a:r>
              <a:rPr lang="es-MX" sz="20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2400" b="1" dirty="0"/>
              <a:t>Diseño de Sillas de Oficina</a:t>
            </a:r>
            <a:endParaRPr lang="es-MX" sz="2400" dirty="0"/>
          </a:p>
          <a:p>
            <a:pPr algn="just"/>
            <a:r>
              <a:rPr lang="es-MX" sz="2400" dirty="0"/>
              <a:t>Hoy en día en el mercado existe una gran variedad de modelos de sillas y muebles para decorar oficinas. Los dueños de las empresas cada vez se preocupan más por el bienestar de sus trabajadores es por eso que optan por adquirir sillas cómodas y confortables</a:t>
            </a:r>
            <a:r>
              <a:rPr lang="es-MX" sz="2400" b="1" dirty="0"/>
              <a:t> </a:t>
            </a:r>
            <a:r>
              <a:rPr lang="es-MX" sz="2400" dirty="0" smtClean="0"/>
              <a:t>.</a:t>
            </a:r>
          </a:p>
          <a:p>
            <a:pPr algn="just"/>
            <a:endParaRPr lang="es-MX" sz="2400" dirty="0"/>
          </a:p>
          <a:p>
            <a:pPr marL="457200" indent="457200" algn="just">
              <a:lnSpc>
                <a:spcPct val="107000"/>
              </a:lnSpc>
              <a:spcAft>
                <a:spcPts val="0"/>
              </a:spcAft>
            </a:pPr>
            <a:r>
              <a:rPr lang="es-MX"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Escritorios de Vidrio para Ofici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995" y="4592862"/>
            <a:ext cx="2936495" cy="2160901"/>
          </a:xfrm>
          <a:prstGeom prst="rect">
            <a:avLst/>
          </a:prstGeom>
          <a:noFill/>
          <a:ln>
            <a:noFill/>
          </a:ln>
        </p:spPr>
      </p:pic>
    </p:spTree>
    <p:extLst>
      <p:ext uri="{BB962C8B-B14F-4D97-AF65-F5344CB8AC3E}">
        <p14:creationId xmlns:p14="http://schemas.microsoft.com/office/powerpoint/2010/main" val="4814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circle(in)">
                                      <p:cBhvr>
                                        <p:cTn id="23"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986" y="264107"/>
            <a:ext cx="5060324" cy="4351338"/>
          </a:xfrm>
        </p:spPr>
        <p:txBody>
          <a:bodyPr>
            <a:normAutofit/>
          </a:bodyPr>
          <a:lstStyle/>
          <a:p>
            <a:pPr marL="0" lvl="0" indent="0" algn="just">
              <a:buNone/>
            </a:pPr>
            <a:r>
              <a:rPr lang="es-MX" b="1" dirty="0" smtClean="0"/>
              <a:t>e</a:t>
            </a:r>
            <a:r>
              <a:rPr lang="es-MX" sz="2400" b="1" dirty="0" smtClean="0"/>
              <a:t>) </a:t>
            </a:r>
            <a:r>
              <a:rPr lang="es-MX" dirty="0"/>
              <a:t> </a:t>
            </a:r>
            <a:r>
              <a:rPr lang="es-MX" b="1" dirty="0"/>
              <a:t>Escritorios de Madera para Oficina </a:t>
            </a:r>
            <a:endParaRPr lang="es-MX" dirty="0"/>
          </a:p>
          <a:p>
            <a:pPr marL="0" indent="0" algn="just">
              <a:buNone/>
            </a:pPr>
            <a:r>
              <a:rPr lang="es-MX" sz="2000" dirty="0">
                <a:solidFill>
                  <a:schemeClr val="bg1"/>
                </a:solidFill>
              </a:rPr>
              <a:t>La ofi</a:t>
            </a:r>
            <a:r>
              <a:rPr lang="es-MX" sz="2000" dirty="0">
                <a:solidFill>
                  <a:schemeClr val="tx1"/>
                </a:solidFill>
              </a:rPr>
              <a:t>cina</a:t>
            </a:r>
            <a:r>
              <a:rPr lang="es-MX" sz="2000" dirty="0">
                <a:solidFill>
                  <a:schemeClr val="bg1"/>
                </a:solidFill>
              </a:rPr>
              <a:t> </a:t>
            </a:r>
            <a:r>
              <a:rPr lang="es-MX" sz="2000" dirty="0"/>
              <a:t>no tiene por qué estar relegada a un rincón, nadie se siente inspirado ni con ganas de sentarse a trabajar en un escritorio desordenado e incómodo. Crear un clima de trabajo agradable ya sea en casa como en tu oficina es fundamental. El color, material y tamaño del escritorio dependerá de tu gusto y de las dimensiones</a:t>
            </a:r>
          </a:p>
          <a:p>
            <a:pPr marL="0" indent="0" algn="just">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246254" y="241524"/>
            <a:ext cx="5602310" cy="4093428"/>
          </a:xfrm>
          <a:prstGeom prst="rect">
            <a:avLst/>
          </a:prstGeom>
        </p:spPr>
        <p:txBody>
          <a:bodyPr wrap="square">
            <a:spAutoFit/>
          </a:bodyPr>
          <a:lstStyle/>
          <a:p>
            <a:pPr lvl="0" algn="just"/>
            <a:r>
              <a:rPr lang="es-MX" sz="2400" b="1" dirty="0" smtClean="0">
                <a:latin typeface="Calibri" panose="020F0502020204030204" pitchFamily="34" charset="0"/>
                <a:ea typeface="Calibri" panose="020F0502020204030204" pitchFamily="34" charset="0"/>
                <a:cs typeface="Times New Roman" panose="02020603050405020304" pitchFamily="18" charset="0"/>
              </a:rPr>
              <a:t>f</a:t>
            </a:r>
            <a:r>
              <a:rPr lang="es-MX"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2400" b="1" dirty="0"/>
              <a:t>Escritorios de Melanina para Oficina</a:t>
            </a:r>
            <a:endParaRPr lang="es-MX" sz="2400" dirty="0"/>
          </a:p>
          <a:p>
            <a:pPr algn="just"/>
            <a:r>
              <a:rPr lang="es-MX" sz="2400" dirty="0"/>
              <a:t> Los escritorios de melanina son prácticos, funcionales y asimismo son fáciles de limpiar, por eso son completamente apropiados tanto para una oficina como para un espacio de trabajo en el hogar. Asimismo son baratos, y muy fáciles de trasladar porque no pesan mucho y hallarás en estos escritorios un estilo atractivo y moderno.</a:t>
            </a:r>
          </a:p>
          <a:p>
            <a:pPr algn="just"/>
            <a:r>
              <a:rPr lang="es-MX" sz="2000" dirty="0"/>
              <a:t> </a:t>
            </a:r>
            <a:r>
              <a:rPr lang="es-MX"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China Persona sola mesa de ordenador de escritorio de madera par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247" y="4340181"/>
            <a:ext cx="2468688" cy="2207570"/>
          </a:xfrm>
          <a:prstGeom prst="rect">
            <a:avLst/>
          </a:prstGeom>
          <a:noFill/>
          <a:ln>
            <a:noFill/>
          </a:ln>
        </p:spPr>
      </p:pic>
      <p:pic>
        <p:nvPicPr>
          <p:cNvPr id="9" name="Imagen 8" descr="Cajonera de oficina de aluminio - PUNTO 6 - IMAN - de melamina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4422" y="4726545"/>
            <a:ext cx="2356834" cy="2002665"/>
          </a:xfrm>
          <a:prstGeom prst="rect">
            <a:avLst/>
          </a:prstGeom>
          <a:noFill/>
          <a:ln>
            <a:noFill/>
          </a:ln>
        </p:spPr>
      </p:pic>
    </p:spTree>
    <p:extLst>
      <p:ext uri="{BB962C8B-B14F-4D97-AF65-F5344CB8AC3E}">
        <p14:creationId xmlns:p14="http://schemas.microsoft.com/office/powerpoint/2010/main" val="36858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circle(in)">
                                      <p:cBhvr>
                                        <p:cTn id="23" dur="2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986" y="264107"/>
            <a:ext cx="5060324" cy="3354856"/>
          </a:xfrm>
        </p:spPr>
        <p:txBody>
          <a:bodyPr>
            <a:normAutofit fontScale="92500"/>
          </a:bodyPr>
          <a:lstStyle/>
          <a:p>
            <a:pPr marL="0" lvl="0" indent="0" algn="just">
              <a:buNone/>
            </a:pPr>
            <a:r>
              <a:rPr lang="es-MX" sz="2400" b="1" dirty="0"/>
              <a:t>g</a:t>
            </a:r>
            <a:r>
              <a:rPr lang="es-MX" sz="2400" b="1" dirty="0" smtClean="0"/>
              <a:t>) </a:t>
            </a:r>
            <a:r>
              <a:rPr lang="es-MX" sz="2400" dirty="0"/>
              <a:t> </a:t>
            </a:r>
            <a:r>
              <a:rPr lang="es-MX" sz="2400" b="1" dirty="0"/>
              <a:t>Muebles Modulares para Oficina </a:t>
            </a:r>
            <a:endParaRPr lang="es-MX" sz="2400" dirty="0"/>
          </a:p>
          <a:p>
            <a:pPr marL="0" indent="0" algn="just">
              <a:buNone/>
            </a:pPr>
            <a:r>
              <a:rPr lang="es-MX" sz="2400" dirty="0"/>
              <a:t>Entre el mobiliario de oficina, los muebles modulares son una delicia y de gran placer para todos los trabajadores y el personal, aumentando la comodidad y el bienestar durante la estancia en la oficina y por supuesto con una mejor productividad en el trabajo.</a:t>
            </a:r>
          </a:p>
          <a:p>
            <a:pPr marL="0" lvl="0" indent="0" algn="just">
              <a:buNone/>
            </a:pPr>
            <a:endParaRPr lang="es-MX" dirty="0"/>
          </a:p>
        </p:txBody>
      </p:sp>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263424" y="273811"/>
            <a:ext cx="5602310" cy="4278094"/>
          </a:xfrm>
          <a:prstGeom prst="rect">
            <a:avLst/>
          </a:prstGeom>
        </p:spPr>
        <p:txBody>
          <a:bodyPr wrap="square">
            <a:spAutoFit/>
          </a:bodyPr>
          <a:lstStyle/>
          <a:p>
            <a:pPr lvl="1"/>
            <a:r>
              <a:rPr lang="es-MX" sz="2400" dirty="0" smtClean="0"/>
              <a:t>2.2</a:t>
            </a:r>
            <a:r>
              <a:rPr lang="es-MX" sz="2400" dirty="0"/>
              <a:t> </a:t>
            </a:r>
            <a:r>
              <a:rPr lang="es-MX" sz="2400" b="1" dirty="0"/>
              <a:t>Otros Muebles</a:t>
            </a:r>
            <a:endParaRPr lang="es-MX" sz="2400" dirty="0"/>
          </a:p>
          <a:p>
            <a:r>
              <a:rPr lang="es-MX" sz="2400" b="1" dirty="0"/>
              <a:t> </a:t>
            </a:r>
            <a:endParaRPr lang="es-MX" sz="2400" dirty="0"/>
          </a:p>
          <a:p>
            <a:pPr lvl="0" algn="just"/>
            <a:r>
              <a:rPr lang="es-MX" sz="2400" b="1" dirty="0" smtClean="0"/>
              <a:t>a) </a:t>
            </a:r>
            <a:r>
              <a:rPr lang="es-MX" sz="2000" b="1" dirty="0" smtClean="0"/>
              <a:t>Archivo </a:t>
            </a:r>
            <a:r>
              <a:rPr lang="es-MX" sz="2000" b="1" dirty="0"/>
              <a:t>verticales (</a:t>
            </a:r>
            <a:r>
              <a:rPr lang="es-MX" sz="2000" b="1" dirty="0" err="1"/>
              <a:t>Kárdex</a:t>
            </a:r>
            <a:r>
              <a:rPr lang="es-MX" sz="2000" b="1" dirty="0"/>
              <a:t>)</a:t>
            </a:r>
            <a:endParaRPr lang="es-MX" sz="2000" dirty="0"/>
          </a:p>
          <a:p>
            <a:pPr algn="just"/>
            <a:r>
              <a:rPr lang="es-MX" sz="2000" dirty="0"/>
              <a:t>Son muebles que constan de gavetas colocadas una encima de otra, para mantener en ellas carpetas en posición vertical, lo cual facilita la ubicación del material archivado. los títulos escritos en las pestañas de las carpetas pueden ser leídos cómodamente, debido a la visibilidad horizontal que proporciona la ubicación de las carpetas.</a:t>
            </a:r>
          </a:p>
          <a:p>
            <a:pPr algn="just"/>
            <a:r>
              <a:rPr lang="es-MX"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Muebles para Oficina - Sistemas Modulares de Oficina - Sistem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300" y="3812147"/>
            <a:ext cx="3207246" cy="2267384"/>
          </a:xfrm>
          <a:prstGeom prst="rect">
            <a:avLst/>
          </a:prstGeom>
          <a:noFill/>
          <a:ln>
            <a:noFill/>
          </a:ln>
        </p:spPr>
      </p:pic>
      <p:pic>
        <p:nvPicPr>
          <p:cNvPr id="10" name="Imagen 9" descr="Archivo vertical - Muebles a su Medid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6052" y="4567104"/>
            <a:ext cx="1837055" cy="1848485"/>
          </a:xfrm>
          <a:prstGeom prst="rect">
            <a:avLst/>
          </a:prstGeom>
          <a:noFill/>
          <a:ln>
            <a:noFill/>
          </a:ln>
        </p:spPr>
      </p:pic>
    </p:spTree>
    <p:extLst>
      <p:ext uri="{BB962C8B-B14F-4D97-AF65-F5344CB8AC3E}">
        <p14:creationId xmlns:p14="http://schemas.microsoft.com/office/powerpoint/2010/main" val="31082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circle(in)">
                                      <p:cBhvr>
                                        <p:cTn id="23" dur="2000"/>
                                        <p:tgtEl>
                                          <p:spTgt spid="2">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circle(in)">
                                      <p:cBhvr>
                                        <p:cTn id="26" dur="2000"/>
                                        <p:tgtEl>
                                          <p:spTgt spid="2">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circle(in)">
                                      <p:cBhvr>
                                        <p:cTn id="29" dur="20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TotalTime>
  <Words>806</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Century Gothic</vt:lpstr>
      <vt:lpstr>Times New Roman</vt:lpstr>
      <vt:lpstr>Wingdings 3</vt:lpstr>
      <vt:lpstr>Espiral</vt:lpstr>
      <vt:lpstr>  MODULO ORGANIZACIÓN DE OFICINAS GUIA 2 RETROALIMENTACION 2DO PERIODO  </vt:lpstr>
      <vt:lpstr>TIPOS DE OFICINAS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MODULO ORGANIZACIÓN DE OFICINAS GUIA 1 2DO PERIODO  </dc:title>
  <dc:creator>Usuario de Windows</dc:creator>
  <cp:lastModifiedBy>Usuario de Windows</cp:lastModifiedBy>
  <cp:revision>12</cp:revision>
  <dcterms:created xsi:type="dcterms:W3CDTF">2020-08-11T02:56:55Z</dcterms:created>
  <dcterms:modified xsi:type="dcterms:W3CDTF">2020-08-11T03:59:03Z</dcterms:modified>
</cp:coreProperties>
</file>