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sldIdLst>
    <p:sldId id="256" r:id="rId2"/>
    <p:sldId id="263" r:id="rId3"/>
    <p:sldId id="264" r:id="rId4"/>
    <p:sldId id="266" r:id="rId5"/>
    <p:sldId id="268" r:id="rId6"/>
    <p:sldId id="269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1C78-02DC-4955-841A-5AF1C18CC855}" type="datetimeFigureOut">
              <a:rPr lang="es-MX" smtClean="0"/>
              <a:t>11/08/2020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0C79545-9D3F-4173-8641-F5C3CF4F31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8431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1C78-02DC-4955-841A-5AF1C18CC855}" type="datetimeFigureOut">
              <a:rPr lang="es-MX" smtClean="0"/>
              <a:t>11/08/2020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0C79545-9D3F-4173-8641-F5C3CF4F31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3354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1C78-02DC-4955-841A-5AF1C18CC855}" type="datetimeFigureOut">
              <a:rPr lang="es-MX" smtClean="0"/>
              <a:t>11/08/2020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0C79545-9D3F-4173-8641-F5C3CF4F31C1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9971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1C78-02DC-4955-841A-5AF1C18CC855}" type="datetimeFigureOut">
              <a:rPr lang="es-MX" smtClean="0"/>
              <a:t>11/08/2020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0C79545-9D3F-4173-8641-F5C3CF4F31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0058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1C78-02DC-4955-841A-5AF1C18CC855}" type="datetimeFigureOut">
              <a:rPr lang="es-MX" smtClean="0"/>
              <a:t>11/08/2020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0C79545-9D3F-4173-8641-F5C3CF4F31C1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6676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1C78-02DC-4955-841A-5AF1C18CC855}" type="datetimeFigureOut">
              <a:rPr lang="es-MX" smtClean="0"/>
              <a:t>11/08/2020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0C79545-9D3F-4173-8641-F5C3CF4F31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0651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1C78-02DC-4955-841A-5AF1C18CC855}" type="datetimeFigureOut">
              <a:rPr lang="es-MX" smtClean="0"/>
              <a:t>11/08/2020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9545-9D3F-4173-8641-F5C3CF4F31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8203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1C78-02DC-4955-841A-5AF1C18CC855}" type="datetimeFigureOut">
              <a:rPr lang="es-MX" smtClean="0"/>
              <a:t>11/08/2020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9545-9D3F-4173-8641-F5C3CF4F31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6725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1C78-02DC-4955-841A-5AF1C18CC855}" type="datetimeFigureOut">
              <a:rPr lang="es-MX" smtClean="0"/>
              <a:t>11/08/2020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9545-9D3F-4173-8641-F5C3CF4F31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752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1C78-02DC-4955-841A-5AF1C18CC855}" type="datetimeFigureOut">
              <a:rPr lang="es-MX" smtClean="0"/>
              <a:t>11/08/2020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0C79545-9D3F-4173-8641-F5C3CF4F31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5999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1C78-02DC-4955-841A-5AF1C18CC855}" type="datetimeFigureOut">
              <a:rPr lang="es-MX" smtClean="0"/>
              <a:t>11/08/2020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0C79545-9D3F-4173-8641-F5C3CF4F31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94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1C78-02DC-4955-841A-5AF1C18CC855}" type="datetimeFigureOut">
              <a:rPr lang="es-MX" smtClean="0"/>
              <a:t>11/08/2020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0C79545-9D3F-4173-8641-F5C3CF4F31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1247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1C78-02DC-4955-841A-5AF1C18CC855}" type="datetimeFigureOut">
              <a:rPr lang="es-MX" smtClean="0"/>
              <a:t>11/08/2020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9545-9D3F-4173-8641-F5C3CF4F31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33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1C78-02DC-4955-841A-5AF1C18CC855}" type="datetimeFigureOut">
              <a:rPr lang="es-MX" smtClean="0"/>
              <a:t>11/08/2020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9545-9D3F-4173-8641-F5C3CF4F31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7651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1C78-02DC-4955-841A-5AF1C18CC855}" type="datetimeFigureOut">
              <a:rPr lang="es-MX" smtClean="0"/>
              <a:t>11/08/2020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9545-9D3F-4173-8641-F5C3CF4F31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5347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1C78-02DC-4955-841A-5AF1C18CC855}" type="datetimeFigureOut">
              <a:rPr lang="es-MX" smtClean="0"/>
              <a:t>11/08/2020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0C79545-9D3F-4173-8641-F5C3CF4F31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3805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E1C78-02DC-4955-841A-5AF1C18CC855}" type="datetimeFigureOut">
              <a:rPr lang="es-MX" smtClean="0"/>
              <a:t>11/08/2020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0C79545-9D3F-4173-8641-F5C3CF4F31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47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nsaldias@sanfernandocollege.cl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66476" y="2153992"/>
            <a:ext cx="10044961" cy="2262781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GESTION COMERCIAL</a:t>
            </a:r>
            <a:br>
              <a:rPr lang="en-US" sz="2800" b="1" dirty="0" smtClean="0"/>
            </a:br>
            <a:r>
              <a:rPr lang="en-US" sz="2800" b="1" dirty="0" smtClean="0"/>
              <a:t> Y TRIBUTARIA</a:t>
            </a:r>
            <a:br>
              <a:rPr lang="en-US" sz="2800" b="1" dirty="0" smtClean="0"/>
            </a:br>
            <a:r>
              <a:rPr lang="en-US" sz="2800" b="1" dirty="0" smtClean="0"/>
              <a:t>GUIA 1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2DO PERIODO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s-MX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455996"/>
          </a:xfrm>
        </p:spPr>
        <p:txBody>
          <a:bodyPr>
            <a:noAutofit/>
          </a:bodyPr>
          <a:lstStyle/>
          <a:p>
            <a:pPr algn="just"/>
            <a:r>
              <a:rPr lang="en-US" sz="20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Objetivo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Leer y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utilizar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informacion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basica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acerca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de la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marcha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de la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empresa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incluida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informacion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sobre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importaciones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y/o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exportaciones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de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acuerdo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las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normas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contables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vigentes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y de la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informacion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financiera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y la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legislacion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tributaria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vigente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s-MX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Imagen 2" descr="insign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332" y="311646"/>
            <a:ext cx="861418" cy="1043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042750" y="462966"/>
            <a:ext cx="44637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4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San Fernando </a:t>
            </a:r>
            <a:r>
              <a:rPr kumimoji="0" lang="es-ES_tradnl" sz="1400" b="1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College</a:t>
            </a:r>
            <a:r>
              <a:rPr kumimoji="0" lang="es-ES_tradnl" sz="14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4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kumimoji="0" lang="es-ES_tradnl" sz="14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é</a:t>
            </a:r>
            <a:r>
              <a:rPr kumimoji="0" lang="es-ES_tradnl" sz="14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cnico Profesional		                         </a:t>
            </a:r>
            <a:endParaRPr kumimoji="0" lang="es-MX" sz="1400" b="1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Especialidad  Administración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946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3462" y="304800"/>
            <a:ext cx="5417735" cy="702414"/>
          </a:xfrm>
        </p:spPr>
        <p:txBody>
          <a:bodyPr>
            <a:noAutofit/>
          </a:bodyPr>
          <a:lstStyle/>
          <a:p>
            <a:r>
              <a:rPr lang="es-MX" sz="2000" b="1" cap="all" dirty="0"/>
              <a:t>3. </a:t>
            </a:r>
            <a:r>
              <a:rPr lang="es-MX" sz="2000" b="1" dirty="0"/>
              <a:t>¿Cómo funciona la economía en Chile?</a:t>
            </a:r>
            <a:r>
              <a:rPr lang="es-MX" sz="2000" dirty="0"/>
              <a:t/>
            </a:r>
            <a:br>
              <a:rPr lang="es-MX" sz="2000" dirty="0"/>
            </a:br>
            <a:r>
              <a:rPr lang="es-MX" sz="2000" b="1" cap="all" dirty="0"/>
              <a:t/>
            </a:r>
            <a:br>
              <a:rPr lang="es-MX" sz="2000" b="1" cap="all" dirty="0"/>
            </a:br>
            <a:endParaRPr lang="es-MX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63826" y="1233763"/>
            <a:ext cx="10780177" cy="4455909"/>
          </a:xfrm>
        </p:spPr>
        <p:txBody>
          <a:bodyPr>
            <a:noAutofit/>
          </a:bodyPr>
          <a:lstStyle/>
          <a:p>
            <a:r>
              <a:rPr lang="es-MX" sz="1600" b="1" u="sng" dirty="0"/>
              <a:t>Los mercados bursátil y financiero</a:t>
            </a:r>
            <a:endParaRPr lang="es-MX" sz="1600" u="sng" dirty="0"/>
          </a:p>
          <a:p>
            <a:pPr algn="just"/>
            <a:r>
              <a:rPr lang="es-MX" sz="1500" dirty="0"/>
              <a:t>Las primeras actividades de corretaje en Chile se iniciaron en 1880 en Valparaíso, cuando Alfredo Lyon Santa María comenzó a practicar el corretaje informal de acciones, bonos y letras de cambio en su oficina particular.</a:t>
            </a:r>
          </a:p>
          <a:p>
            <a:pPr algn="just"/>
            <a:r>
              <a:rPr lang="es-MX" sz="1500" dirty="0"/>
              <a:t>En 1892 se creó el salón de corredores formado por un grupo de comisionistas, el que posteriormente dio origen a la Bolsa de Valores de Valparaíso que se constituyó en 1898. Al año siguiente (1823) se fundó la Bolsa de Comercio de Santiago.</a:t>
            </a:r>
          </a:p>
          <a:p>
            <a:pPr algn="just"/>
            <a:r>
              <a:rPr lang="es-MX" sz="1500" dirty="0"/>
              <a:t>En 1989 se creó la Bolsa Electrónica de Chile, operando en el mercado formal para la intermediación de instrumentos financieros, con sistemas electrónicos de negociación. A partir de ese año operan en el mercado bursátil chileno tres bolsas, siendo la más antigua la Bolsa de Valparaíso.</a:t>
            </a:r>
          </a:p>
          <a:p>
            <a:pPr algn="just"/>
            <a:r>
              <a:rPr lang="es-MX" sz="1500" dirty="0"/>
              <a:t>La Bolsa de Valores participa en el Mercado de Capitales y, especialmente, en el Mercado Secundario de Valores. Su rol en los mercados es fundamental, debido a que provee a sus miembros la implementación necesaria para que puedan realizar las transacciones de valores mediante mecanismos continuos de subasta pública, y para que puedan efectuar las demás actividades de intermediación de valores que procedan en conformidad con la ley.</a:t>
            </a:r>
          </a:p>
          <a:p>
            <a:pPr algn="just"/>
            <a:r>
              <a:rPr lang="es-MX" sz="1500" dirty="0"/>
              <a:t>La creación de la Bolsa Internacional de Valores, que empezó a operar en febrero de este año, significó un nuevo salto para el mercado nacional, debido a que las empresas extranjeras pueden ahora listar sus títulos y otros instrumentos financieros. De hecho, ya hay varias empresas que transan sus cuotas en este mercado.</a:t>
            </a:r>
          </a:p>
          <a:p>
            <a:pPr algn="just"/>
            <a:r>
              <a:rPr lang="es-MX" sz="1500" dirty="0"/>
              <a:t>Otro de los proyectos importantes es la ley que regula la Oferta Pública de Acciones (OPA), cuyo fin es proteger a los accionistas minoritarios en los procesos de venta de grandes porcentajes de propiedad de sociedades anónimas abiertas.</a:t>
            </a:r>
          </a:p>
          <a:p>
            <a:pPr algn="just"/>
            <a:endParaRPr lang="es-MX" sz="1400" dirty="0"/>
          </a:p>
        </p:txBody>
      </p:sp>
      <p:pic>
        <p:nvPicPr>
          <p:cNvPr id="7172" name="Picture 4" descr="Qué es una bolsa de valores?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957" y="39887"/>
            <a:ext cx="2786407" cy="150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13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420710" y="720879"/>
            <a:ext cx="5606603" cy="5961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1500"/>
              </a:spcBef>
              <a:spcAft>
                <a:spcPts val="750"/>
              </a:spcAft>
            </a:pPr>
            <a:r>
              <a:rPr lang="es-MX" sz="2000" b="1" dirty="0">
                <a:solidFill>
                  <a:schemeClr val="bg1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Política</a:t>
            </a:r>
            <a:r>
              <a:rPr lang="es-MX" sz="2000" b="1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monetaria</a:t>
            </a:r>
            <a:endParaRPr lang="es-MX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750"/>
              </a:spcAft>
            </a:pP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Chile la política monetaria es regulada y supervisada por el Banco Central de Chile, entidad estatal autónoma cuyo principal deber es el de velar por mantener tanto los niveles macroeconómicos como la </a:t>
            </a:r>
            <a:r>
              <a:rPr lang="es-MX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inflació</a:t>
            </a: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y las reservas internacionales en cifras apropiadas. A través de un instrumento conocido como Tasa de Instancia Monetaria, el Banco Central puede identificar las presiones inflacionarias y tomar la decisión de subir o bajar las tasas de interés. Las actuales cuentas externas indican que Chile posee un sistema financiero sólido y las políticas de un gasto fiscal bajo indican que la inflación se mantendrá en niveles igualmente bajos</a:t>
            </a:r>
            <a:endParaRPr lang="es-MX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750"/>
              </a:spcAft>
            </a:pP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sistema financiero chileno es una organización con un alto grado de regulación, condición que derivó de la crisis que afectó al país en el año 1980 e implicó usar recursos equivalentes a un tercio del Producto Interno Bruto de la época para su rescate.</a:t>
            </a: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1386" y="0"/>
            <a:ext cx="1979054" cy="1084234"/>
          </a:xfrm>
          <a:prstGeom prst="rect">
            <a:avLst/>
          </a:prstGeom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6012288" y="360609"/>
            <a:ext cx="5911402" cy="10174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sz="2000" b="1" dirty="0" smtClean="0"/>
              <a:t>Las empresas, agente generador de empleo</a:t>
            </a:r>
            <a:r>
              <a:rPr lang="es-MX" sz="1800" dirty="0" smtClean="0"/>
              <a:t/>
            </a:r>
            <a:br>
              <a:rPr lang="es-MX" sz="1800" dirty="0" smtClean="0"/>
            </a:br>
            <a:r>
              <a:rPr lang="es-MX" sz="1800" dirty="0" smtClean="0"/>
              <a:t/>
            </a:r>
            <a:br>
              <a:rPr lang="es-MX" sz="1800" dirty="0" smtClean="0"/>
            </a:br>
            <a:r>
              <a:rPr lang="es-MX" sz="1600" dirty="0" smtClean="0"/>
              <a:t>La empresa se define como una unidad de producción básica que tiene como principal función producir los bienes y servicios que demandan los consumidores.</a:t>
            </a:r>
            <a:br>
              <a:rPr lang="es-MX" sz="1600" dirty="0" smtClean="0"/>
            </a:br>
            <a:r>
              <a:rPr lang="es-MX" sz="1600" dirty="0" smtClean="0"/>
              <a:t>En Chile, la mayor fuente laboral la otorgan las micro, pequeñas y medianas empresas, cifra que se calcula entre un 85 y 90 por ciento del total nacional.</a:t>
            </a:r>
          </a:p>
          <a:p>
            <a:pPr algn="ctr"/>
            <a:r>
              <a:rPr lang="es-MX" sz="1800" dirty="0" smtClean="0"/>
              <a:t/>
            </a:r>
            <a:br>
              <a:rPr lang="es-MX" sz="1800" dirty="0" smtClean="0"/>
            </a:br>
            <a:endParaRPr lang="es-MX" sz="1800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6372896" y="2607881"/>
            <a:ext cx="5190186" cy="246639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dirty="0" smtClean="0"/>
              <a:t>Por esta razón, tanto el sector público como el privado llevan a efecto programas de apoyo financiero y capacitación técnica dirigidos a este sector de la economía. Uno de los apoyos del Estado más importantes en este sentido es el que aporta la Corporación de Fomento de la Producción (CORFO).</a:t>
            </a:r>
          </a:p>
          <a:p>
            <a:pPr algn="just"/>
            <a:endParaRPr lang="es-MX" sz="2000" dirty="0"/>
          </a:p>
          <a:p>
            <a:pPr algn="just"/>
            <a:endParaRPr lang="es-MX" sz="2000" dirty="0"/>
          </a:p>
          <a:p>
            <a:pPr algn="just"/>
            <a:endParaRPr lang="es-MX" sz="2000" dirty="0"/>
          </a:p>
        </p:txBody>
      </p:sp>
      <p:pic>
        <p:nvPicPr>
          <p:cNvPr id="7" name="Picture 2" descr="Logistica y Cadena de Suministro - YouTub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8799" y="4929748"/>
            <a:ext cx="2439707" cy="1829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5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7342827" y="96501"/>
            <a:ext cx="3979570" cy="1113307"/>
          </a:xfrm>
        </p:spPr>
        <p:txBody>
          <a:bodyPr>
            <a:normAutofit fontScale="90000"/>
          </a:bodyPr>
          <a:lstStyle/>
          <a:p>
            <a:r>
              <a:rPr lang="es-MX" sz="2700" b="1" dirty="0"/>
              <a:t>Las empresas, agente generador de empleo</a:t>
            </a:r>
            <a:r>
              <a:rPr lang="es-MX" sz="2700" dirty="0"/>
              <a:t/>
            </a:r>
            <a:br>
              <a:rPr lang="es-MX" sz="2700" dirty="0"/>
            </a:br>
            <a:r>
              <a:rPr lang="es-MX" b="1" cap="all" dirty="0"/>
              <a:t/>
            </a:r>
            <a:br>
              <a:rPr lang="es-MX" b="1" cap="all" dirty="0"/>
            </a:br>
            <a:endParaRPr lang="es-MX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553792" y="96501"/>
            <a:ext cx="5679583" cy="2608062"/>
          </a:xfrm>
        </p:spPr>
        <p:txBody>
          <a:bodyPr>
            <a:noAutofit/>
          </a:bodyPr>
          <a:lstStyle/>
          <a:p>
            <a:pPr algn="just"/>
            <a:r>
              <a:rPr lang="es-MX" dirty="0"/>
              <a:t>La Corporación de Fomento de la Producción, creada en 1939, es el organismo del Estado chileno encargado de impulsar la actividad productiva nacional. Promueve el desarrollo económico de Chile a través del fomento de la competitividad y la inversión, contribuyendo a generar más y mejores empleos e igualdad de oportunidades para la modernización productiva.</a:t>
            </a:r>
          </a:p>
          <a:p>
            <a:pPr marL="0" indent="0" algn="just">
              <a:buNone/>
            </a:pPr>
            <a:endParaRPr lang="es-MX" dirty="0"/>
          </a:p>
        </p:txBody>
      </p:sp>
      <p:sp>
        <p:nvSpPr>
          <p:cNvPr id="8" name="Rectángulo 7"/>
          <p:cNvSpPr/>
          <p:nvPr/>
        </p:nvSpPr>
        <p:spPr>
          <a:xfrm>
            <a:off x="345583" y="2704563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MX" b="1" dirty="0"/>
              <a:t>¿Son iguales todas las empresas?</a:t>
            </a:r>
            <a:endParaRPr lang="es-MX" dirty="0"/>
          </a:p>
          <a:p>
            <a:pPr algn="just"/>
            <a:r>
              <a:rPr lang="es-MX" dirty="0"/>
              <a:t>La respuesta es no, pues existe una gran diversidad de empresas, las que pueden clasificarse según criterios como: el rubro de producción, su tamaño, el sector económico al que pertenecen, la forma de su propiedad o la participación del Estado en ellas.</a:t>
            </a:r>
          </a:p>
          <a:p>
            <a:pPr algn="just"/>
            <a:r>
              <a:rPr lang="es-MX" dirty="0"/>
              <a:t>Entre los tipos de empresas aparecen los siguientes:</a:t>
            </a:r>
            <a:br>
              <a:rPr lang="es-MX" dirty="0"/>
            </a:br>
            <a:r>
              <a:rPr lang="es-MX" b="1" dirty="0"/>
              <a:t/>
            </a:r>
            <a:br>
              <a:rPr lang="es-MX" b="1" dirty="0"/>
            </a:br>
            <a:r>
              <a:rPr lang="es-MX" b="1" dirty="0"/>
              <a:t>Individuales</a:t>
            </a:r>
            <a:r>
              <a:rPr lang="es-MX" dirty="0"/>
              <a:t>: compuestas por una sola persona.</a:t>
            </a:r>
          </a:p>
          <a:p>
            <a:pPr algn="just"/>
            <a:r>
              <a:rPr lang="es-MX" b="1" dirty="0"/>
              <a:t>Colectivas con fines de lucro</a:t>
            </a:r>
            <a:r>
              <a:rPr lang="es-MX" dirty="0"/>
              <a:t>: es decir, que buscan obtener utilidades económicas. Entre ellas se encuentran las sociedades colectivas, las sociedades anónimas y las sociedades de responsabilidad limitada.</a:t>
            </a:r>
          </a:p>
        </p:txBody>
      </p:sp>
      <p:pic>
        <p:nvPicPr>
          <p:cNvPr id="10" name="Picture 2" descr="Evolución de los conceptos de logística y Cadenas de Suministro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7924" y="5369544"/>
            <a:ext cx="1305337" cy="1305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Marcador de texto 3"/>
          <p:cNvSpPr txBox="1">
            <a:spLocks/>
          </p:cNvSpPr>
          <p:nvPr/>
        </p:nvSpPr>
        <p:spPr>
          <a:xfrm>
            <a:off x="6372337" y="1209002"/>
            <a:ext cx="5720924" cy="40294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1600" b="1" smtClean="0"/>
              <a:t>Colectivas sin fines de lucro</a:t>
            </a:r>
            <a:r>
              <a:rPr lang="es-MX" sz="1600" smtClean="0"/>
              <a:t>: son aquellas organizaciones cuyos objetivos no son de tipo económico, sino que buscan el bienestar social. Entre ellas se encuentran las corporaciones, las fundaciones y las cooperativas.</a:t>
            </a:r>
          </a:p>
          <a:p>
            <a:pPr algn="just"/>
            <a:r>
              <a:rPr lang="es-MX" sz="1600" smtClean="0"/>
              <a:t>Casi todas las empresas funcionan en base a una estructura por áreas que delimita la función de los trabajadores. Es así como se encuentra un área de producción, responsable de transformar las materias primas y generar los productos; área de recursos humanos o personal, que se encarga de la selección, capacitación y bienestar del personal; área de comercialización (marketing), cuya función es la distribución y venta de los productos, y finalmente, el área de administración y finanzas, donde se coordinan las tareas y se organiza el presupuesto de la empresa.</a:t>
            </a:r>
          </a:p>
          <a:p>
            <a:pPr algn="just"/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7391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uild="p"/>
      <p:bldP spid="1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6847270" y="1687132"/>
            <a:ext cx="5104324" cy="1558342"/>
          </a:xfrm>
        </p:spPr>
        <p:txBody>
          <a:bodyPr>
            <a:noAutofit/>
          </a:bodyPr>
          <a:lstStyle/>
          <a:p>
            <a:pPr algn="ctr"/>
            <a:r>
              <a:rPr lang="es-MX" sz="2000" b="1" dirty="0"/>
              <a:t>Los impuestos</a:t>
            </a:r>
            <a:r>
              <a:rPr lang="es-MX" sz="1600" dirty="0"/>
              <a:t/>
            </a:r>
            <a:br>
              <a:rPr lang="es-MX" sz="1600" dirty="0"/>
            </a:br>
            <a:r>
              <a:rPr lang="es-MX" sz="1600" dirty="0"/>
              <a:t>El impuesto se define como una contribución con que el Estado grava los ingresos y bienes de individuos y empresas, para solventar los gastos públicos.</a:t>
            </a:r>
            <a:br>
              <a:rPr lang="es-MX" sz="1600" dirty="0"/>
            </a:br>
            <a:r>
              <a:rPr lang="es-MX" sz="1600" dirty="0" smtClean="0"/>
              <a:t>El </a:t>
            </a:r>
            <a:r>
              <a:rPr lang="es-MX" sz="1600" dirty="0"/>
              <a:t>sistema legal chileno manifiesta expresamente que solo por ley se puede establecer, modificar o remover un impuesto. Asimismo, plantea que todos los impuestos recolectados tendrán que destinarse a los fondos de la nación.</a:t>
            </a:r>
            <a:br>
              <a:rPr lang="es-MX" sz="1600" dirty="0"/>
            </a:br>
            <a:r>
              <a:rPr lang="es-MX" sz="1800" dirty="0" smtClean="0"/>
              <a:t>.</a:t>
            </a:r>
            <a:r>
              <a:rPr lang="es-MX" sz="1800" dirty="0"/>
              <a:t/>
            </a:r>
            <a:br>
              <a:rPr lang="es-MX" sz="1800" dirty="0"/>
            </a:br>
            <a:endParaRPr lang="es-MX" sz="1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00256" y="128789"/>
            <a:ext cx="5647014" cy="3116687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1600" dirty="0" err="1" smtClean="0"/>
              <a:t>Casi</a:t>
            </a:r>
            <a:r>
              <a:rPr lang="en-US" sz="1600" dirty="0" smtClean="0"/>
              <a:t> </a:t>
            </a:r>
            <a:r>
              <a:rPr lang="en-US" sz="1600" dirty="0" err="1" smtClean="0"/>
              <a:t>todas</a:t>
            </a:r>
            <a:r>
              <a:rPr lang="en-US" sz="1600" dirty="0" smtClean="0"/>
              <a:t> </a:t>
            </a:r>
            <a:r>
              <a:rPr lang="en-US" sz="1600" dirty="0" err="1" smtClean="0"/>
              <a:t>las</a:t>
            </a:r>
            <a:r>
              <a:rPr lang="en-US" sz="1600" dirty="0" smtClean="0"/>
              <a:t> </a:t>
            </a:r>
            <a:r>
              <a:rPr lang="en-US" sz="1600" dirty="0" err="1" smtClean="0"/>
              <a:t>empresas</a:t>
            </a:r>
            <a:r>
              <a:rPr lang="en-US" sz="1600" dirty="0" smtClean="0"/>
              <a:t> , </a:t>
            </a:r>
            <a:r>
              <a:rPr lang="en-US" sz="1600" dirty="0" err="1" smtClean="0"/>
              <a:t>dependiendo</a:t>
            </a:r>
            <a:r>
              <a:rPr lang="en-US" sz="1600" dirty="0" smtClean="0"/>
              <a:t> de </a:t>
            </a:r>
            <a:r>
              <a:rPr lang="en-US" sz="1600" dirty="0" err="1" smtClean="0"/>
              <a:t>su</a:t>
            </a:r>
            <a:r>
              <a:rPr lang="en-US" sz="1600" dirty="0" smtClean="0"/>
              <a:t> </a:t>
            </a:r>
            <a:r>
              <a:rPr lang="en-US" sz="1600" dirty="0" err="1" smtClean="0"/>
              <a:t>tamano</a:t>
            </a:r>
            <a:r>
              <a:rPr lang="en-US" sz="1600" dirty="0" smtClean="0"/>
              <a:t>, </a:t>
            </a:r>
            <a:r>
              <a:rPr lang="en-US" sz="1600" dirty="0" err="1" smtClean="0"/>
              <a:t>funcionan</a:t>
            </a:r>
            <a:r>
              <a:rPr lang="en-US" sz="1600" dirty="0" smtClean="0"/>
              <a:t> </a:t>
            </a:r>
            <a:r>
              <a:rPr lang="en-US" sz="1600" dirty="0" err="1" smtClean="0"/>
              <a:t>sobre</a:t>
            </a:r>
            <a:r>
              <a:rPr lang="en-US" sz="1600" dirty="0" smtClean="0"/>
              <a:t> la base de </a:t>
            </a:r>
            <a:r>
              <a:rPr lang="en-US" sz="1600" dirty="0" err="1" smtClean="0"/>
              <a:t>una</a:t>
            </a:r>
            <a:r>
              <a:rPr lang="en-US" sz="1600" dirty="0" smtClean="0"/>
              <a:t> </a:t>
            </a:r>
            <a:r>
              <a:rPr lang="en-US" sz="1600" dirty="0" err="1" smtClean="0"/>
              <a:t>estructura</a:t>
            </a:r>
            <a:r>
              <a:rPr lang="en-US" sz="1600" dirty="0" smtClean="0"/>
              <a:t> </a:t>
            </a:r>
            <a:r>
              <a:rPr lang="en-US" sz="1600" dirty="0" err="1" smtClean="0"/>
              <a:t>por</a:t>
            </a:r>
            <a:r>
              <a:rPr lang="en-US" sz="1600" dirty="0" smtClean="0"/>
              <a:t> areas </a:t>
            </a:r>
            <a:r>
              <a:rPr lang="en-US" sz="1600" dirty="0" err="1" smtClean="0"/>
              <a:t>que</a:t>
            </a:r>
            <a:r>
              <a:rPr lang="en-US" sz="1600" dirty="0" smtClean="0"/>
              <a:t> </a:t>
            </a:r>
            <a:r>
              <a:rPr lang="en-US" sz="1600" dirty="0" err="1" smtClean="0"/>
              <a:t>limitan</a:t>
            </a:r>
            <a:r>
              <a:rPr lang="en-US" sz="1600" dirty="0" smtClean="0"/>
              <a:t> la </a:t>
            </a:r>
            <a:r>
              <a:rPr lang="en-US" sz="1600" dirty="0" err="1" smtClean="0"/>
              <a:t>funcion</a:t>
            </a:r>
            <a:r>
              <a:rPr lang="en-US" sz="1600" dirty="0" smtClean="0"/>
              <a:t> de los </a:t>
            </a:r>
            <a:r>
              <a:rPr lang="en-US" sz="1600" dirty="0" err="1" smtClean="0"/>
              <a:t>trabajadores</a:t>
            </a:r>
            <a:r>
              <a:rPr lang="en-US" sz="1600" dirty="0" smtClean="0"/>
              <a:t>. </a:t>
            </a:r>
            <a:r>
              <a:rPr lang="en-US" sz="1600" dirty="0" err="1" smtClean="0"/>
              <a:t>Es</a:t>
            </a:r>
            <a:r>
              <a:rPr lang="en-US" sz="1600" dirty="0" smtClean="0"/>
              <a:t> </a:t>
            </a:r>
            <a:r>
              <a:rPr lang="en-US" sz="1600" dirty="0" err="1" smtClean="0"/>
              <a:t>asi</a:t>
            </a:r>
            <a:r>
              <a:rPr lang="en-US" sz="1600" dirty="0" smtClean="0"/>
              <a:t> </a:t>
            </a:r>
            <a:r>
              <a:rPr lang="en-US" sz="1600" dirty="0" err="1" smtClean="0"/>
              <a:t>como</a:t>
            </a:r>
            <a:r>
              <a:rPr lang="en-US" sz="1600" dirty="0" smtClean="0"/>
              <a:t> se </a:t>
            </a:r>
            <a:r>
              <a:rPr lang="en-US" sz="1600" dirty="0" err="1" smtClean="0"/>
              <a:t>encuentra</a:t>
            </a:r>
            <a:r>
              <a:rPr lang="en-US" sz="1600" dirty="0" smtClean="0"/>
              <a:t> un </a:t>
            </a:r>
            <a:r>
              <a:rPr lang="en-US" sz="1600" b="1" dirty="0" smtClean="0">
                <a:solidFill>
                  <a:srgbClr val="C00000"/>
                </a:solidFill>
              </a:rPr>
              <a:t>AREA DE </a:t>
            </a:r>
            <a:r>
              <a:rPr lang="en-US" sz="1600" b="1" dirty="0" err="1" smtClean="0">
                <a:solidFill>
                  <a:srgbClr val="C00000"/>
                </a:solidFill>
              </a:rPr>
              <a:t>PRODUCCION,</a:t>
            </a:r>
            <a:r>
              <a:rPr lang="en-US" sz="1600" dirty="0" err="1" smtClean="0"/>
              <a:t>responsable</a:t>
            </a:r>
            <a:r>
              <a:rPr lang="en-US" sz="1600" dirty="0" smtClean="0"/>
              <a:t> de </a:t>
            </a:r>
            <a:r>
              <a:rPr lang="en-US" sz="1600" dirty="0" err="1" smtClean="0"/>
              <a:t>transformar</a:t>
            </a:r>
            <a:r>
              <a:rPr lang="en-US" sz="1600" dirty="0" smtClean="0"/>
              <a:t> </a:t>
            </a:r>
            <a:r>
              <a:rPr lang="en-US" sz="1600" dirty="0" err="1" smtClean="0"/>
              <a:t>las</a:t>
            </a:r>
            <a:r>
              <a:rPr lang="en-US" sz="1600" dirty="0" smtClean="0"/>
              <a:t> </a:t>
            </a:r>
            <a:r>
              <a:rPr lang="en-US" sz="1600" dirty="0" err="1" smtClean="0"/>
              <a:t>materias</a:t>
            </a:r>
            <a:r>
              <a:rPr lang="en-US" sz="1600" dirty="0" smtClean="0"/>
              <a:t> </a:t>
            </a:r>
            <a:r>
              <a:rPr lang="en-US" sz="1600" dirty="0" err="1" smtClean="0"/>
              <a:t>primas</a:t>
            </a:r>
            <a:r>
              <a:rPr lang="en-US" sz="1600" dirty="0" smtClean="0"/>
              <a:t> e </a:t>
            </a:r>
            <a:r>
              <a:rPr lang="en-US" sz="1600" dirty="0" err="1" smtClean="0"/>
              <a:t>insumos</a:t>
            </a:r>
            <a:r>
              <a:rPr lang="en-US" sz="1600" dirty="0" smtClean="0"/>
              <a:t> y </a:t>
            </a:r>
            <a:r>
              <a:rPr lang="en-US" sz="1600" dirty="0" err="1" smtClean="0"/>
              <a:t>generar</a:t>
            </a:r>
            <a:r>
              <a:rPr lang="en-US" sz="1600" dirty="0" smtClean="0"/>
              <a:t> </a:t>
            </a:r>
            <a:r>
              <a:rPr lang="en-US" sz="1600" dirty="0" err="1" smtClean="0"/>
              <a:t>utilidades</a:t>
            </a:r>
            <a:r>
              <a:rPr lang="en-US" sz="1600" dirty="0" smtClean="0"/>
              <a:t>, </a:t>
            </a:r>
            <a:r>
              <a:rPr lang="en-US" sz="1600" b="1" dirty="0" smtClean="0">
                <a:solidFill>
                  <a:srgbClr val="C00000"/>
                </a:solidFill>
              </a:rPr>
              <a:t>AREA DE RECURSOS HUMANOS</a:t>
            </a:r>
            <a:r>
              <a:rPr lang="en-US" sz="1600" dirty="0" smtClean="0"/>
              <a:t>(RRHH) </a:t>
            </a:r>
            <a:r>
              <a:rPr lang="en-US" sz="1600" dirty="0" err="1" smtClean="0"/>
              <a:t>quien</a:t>
            </a:r>
            <a:r>
              <a:rPr lang="en-US" sz="1600" dirty="0" smtClean="0"/>
              <a:t> se </a:t>
            </a:r>
            <a:r>
              <a:rPr lang="en-US" sz="1600" dirty="0" err="1" smtClean="0"/>
              <a:t>encarga</a:t>
            </a:r>
            <a:r>
              <a:rPr lang="en-US" sz="1600" dirty="0" smtClean="0"/>
              <a:t> de la </a:t>
            </a:r>
            <a:r>
              <a:rPr lang="en-US" sz="1600" dirty="0" err="1" smtClean="0"/>
              <a:t>seleccion</a:t>
            </a:r>
            <a:r>
              <a:rPr lang="en-US" sz="1600" dirty="0" smtClean="0"/>
              <a:t>, </a:t>
            </a:r>
            <a:r>
              <a:rPr lang="en-US" sz="1600" dirty="0" err="1" smtClean="0"/>
              <a:t>capacitacion</a:t>
            </a:r>
            <a:r>
              <a:rPr lang="en-US" sz="1600" dirty="0" smtClean="0"/>
              <a:t> y </a:t>
            </a:r>
            <a:r>
              <a:rPr lang="en-US" sz="1600" dirty="0" err="1" smtClean="0"/>
              <a:t>bienestar</a:t>
            </a:r>
            <a:r>
              <a:rPr lang="en-US" sz="1600" dirty="0" smtClean="0"/>
              <a:t> del personal; </a:t>
            </a:r>
            <a:r>
              <a:rPr lang="en-US" sz="1600" b="1" dirty="0" smtClean="0">
                <a:solidFill>
                  <a:srgbClr val="C00000"/>
                </a:solidFill>
              </a:rPr>
              <a:t>AREA DE COMERCIALIZACION</a:t>
            </a:r>
            <a:r>
              <a:rPr lang="en-US" sz="1600" dirty="0" smtClean="0"/>
              <a:t> </a:t>
            </a:r>
            <a:r>
              <a:rPr lang="en-US" sz="1600" dirty="0" err="1" smtClean="0"/>
              <a:t>cuya</a:t>
            </a:r>
            <a:r>
              <a:rPr lang="en-US" sz="1600" dirty="0" smtClean="0"/>
              <a:t> </a:t>
            </a:r>
            <a:r>
              <a:rPr lang="en-US" sz="1600" dirty="0" err="1" smtClean="0"/>
              <a:t>funcion</a:t>
            </a:r>
            <a:r>
              <a:rPr lang="en-US" sz="1600" dirty="0" smtClean="0"/>
              <a:t> </a:t>
            </a:r>
            <a:r>
              <a:rPr lang="en-US" sz="1600" dirty="0" err="1" smtClean="0"/>
              <a:t>es</a:t>
            </a:r>
            <a:r>
              <a:rPr lang="en-US" sz="1600" dirty="0" smtClean="0"/>
              <a:t> la </a:t>
            </a:r>
            <a:r>
              <a:rPr lang="en-US" sz="1600" dirty="0" err="1" smtClean="0"/>
              <a:t>distribucion</a:t>
            </a:r>
            <a:r>
              <a:rPr lang="en-US" sz="1600" dirty="0" smtClean="0"/>
              <a:t> y </a:t>
            </a:r>
            <a:r>
              <a:rPr lang="en-US" sz="1600" dirty="0" err="1" smtClean="0"/>
              <a:t>venta</a:t>
            </a:r>
            <a:r>
              <a:rPr lang="en-US" sz="1600" dirty="0" smtClean="0"/>
              <a:t> de los </a:t>
            </a:r>
            <a:r>
              <a:rPr lang="en-US" sz="1600" dirty="0" err="1" smtClean="0"/>
              <a:t>productos</a:t>
            </a:r>
            <a:r>
              <a:rPr lang="en-US" sz="1600" dirty="0" smtClean="0"/>
              <a:t> y </a:t>
            </a:r>
            <a:r>
              <a:rPr lang="en-US" sz="1600" dirty="0" err="1" smtClean="0"/>
              <a:t>finalmente</a:t>
            </a:r>
            <a:r>
              <a:rPr lang="en-US" sz="1600" dirty="0" smtClean="0"/>
              <a:t> el </a:t>
            </a:r>
            <a:r>
              <a:rPr lang="en-US" sz="1600" b="1" dirty="0" smtClean="0">
                <a:solidFill>
                  <a:srgbClr val="C00000"/>
                </a:solidFill>
              </a:rPr>
              <a:t>AREA DE ADMINISTRACION Y FINANZAS</a:t>
            </a:r>
            <a:r>
              <a:rPr lang="en-US" sz="1600" dirty="0" smtClean="0"/>
              <a:t> </a:t>
            </a:r>
            <a:r>
              <a:rPr lang="en-US" sz="1600" dirty="0" err="1" smtClean="0"/>
              <a:t>donde</a:t>
            </a:r>
            <a:r>
              <a:rPr lang="en-US" sz="1600" dirty="0" smtClean="0"/>
              <a:t> se </a:t>
            </a:r>
            <a:r>
              <a:rPr lang="en-US" sz="1600" dirty="0" err="1" smtClean="0"/>
              <a:t>coordinan</a:t>
            </a:r>
            <a:r>
              <a:rPr lang="en-US" sz="1600" dirty="0" smtClean="0"/>
              <a:t> </a:t>
            </a:r>
            <a:r>
              <a:rPr lang="en-US" sz="1600" dirty="0" err="1" smtClean="0"/>
              <a:t>las</a:t>
            </a:r>
            <a:r>
              <a:rPr lang="en-US" sz="1600" dirty="0" smtClean="0"/>
              <a:t> </a:t>
            </a:r>
            <a:r>
              <a:rPr lang="en-US" sz="1600" dirty="0" err="1" smtClean="0"/>
              <a:t>tareas</a:t>
            </a:r>
            <a:r>
              <a:rPr lang="en-US" sz="1600" dirty="0" smtClean="0"/>
              <a:t>, y se organiza el </a:t>
            </a:r>
            <a:r>
              <a:rPr lang="en-US" sz="1600" dirty="0" err="1" smtClean="0"/>
              <a:t>presupuesto</a:t>
            </a:r>
            <a:r>
              <a:rPr lang="en-US" sz="1600" dirty="0" smtClean="0"/>
              <a:t> de la </a:t>
            </a:r>
            <a:r>
              <a:rPr lang="en-US" sz="1600" dirty="0" err="1" smtClean="0"/>
              <a:t>empresa</a:t>
            </a:r>
            <a:r>
              <a:rPr lang="en-US" sz="1600" dirty="0"/>
              <a:t>.</a:t>
            </a:r>
            <a:endParaRPr lang="es-MX" sz="1600" dirty="0"/>
          </a:p>
        </p:txBody>
      </p:sp>
      <p:pic>
        <p:nvPicPr>
          <p:cNvPr id="12290" name="Picture 2" descr="INFORME DE LAS ÁREAS FUNCIONALES DE LA EMPRES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531" y="3644722"/>
            <a:ext cx="5141822" cy="2704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ómo acceder a la Carpeta Tributaria Electrónica (CTE)? - Rank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4253" y="2808910"/>
            <a:ext cx="3207341" cy="1069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/>
          <p:cNvSpPr/>
          <p:nvPr/>
        </p:nvSpPr>
        <p:spPr>
          <a:xfrm>
            <a:off x="6873023" y="4040464"/>
            <a:ext cx="53189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/>
              <a:t>En Chile, la carga de impuestos es de aproximadamente un 18,5% del Producto Interno Bruto. Su recaudación se hace a través de una institución denominada Tesorería General de la República, mientras que el pago correcto de ellos y su fiscalización se ejecuta mediante el Servicio de Impuestos Internos (SII). </a:t>
            </a:r>
          </a:p>
        </p:txBody>
      </p:sp>
    </p:spTree>
    <p:extLst>
      <p:ext uri="{BB962C8B-B14F-4D97-AF65-F5344CB8AC3E}">
        <p14:creationId xmlns:p14="http://schemas.microsoft.com/office/powerpoint/2010/main" val="65610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64462" y="1165266"/>
            <a:ext cx="5679583" cy="2608246"/>
          </a:xfrm>
        </p:spPr>
        <p:txBody>
          <a:bodyPr>
            <a:noAutofit/>
          </a:bodyPr>
          <a:lstStyle/>
          <a:p>
            <a:pPr algn="just"/>
            <a:r>
              <a:rPr lang="es-MX" sz="1400" dirty="0" smtClean="0"/>
              <a:t>Este </a:t>
            </a:r>
            <a:r>
              <a:rPr lang="es-MX" sz="1400" dirty="0"/>
              <a:t>organismo es de gran importancia para evitar la evasión tributaria, que se calcula alcanza una cifra cercana al 25% de todo lo recaudado, es decir unos 4 mil millones de dólares anuales. Y si consideramos que con estos fondos se financian ámbitos como la salud, la educación y la infraestructura, imagínate cuántas obras más se podrían ejecutar.</a:t>
            </a:r>
          </a:p>
          <a:p>
            <a:pPr algn="just"/>
            <a:endParaRPr lang="es-MX" sz="2000" dirty="0"/>
          </a:p>
        </p:txBody>
      </p:sp>
      <p:sp>
        <p:nvSpPr>
          <p:cNvPr id="7" name="Marcador de contenido 3"/>
          <p:cNvSpPr txBox="1">
            <a:spLocks/>
          </p:cNvSpPr>
          <p:nvPr/>
        </p:nvSpPr>
        <p:spPr>
          <a:xfrm>
            <a:off x="264462" y="2871990"/>
            <a:ext cx="5990822" cy="37606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1400" dirty="0" smtClean="0"/>
              <a:t>Actualmente la estructura impositiva chilena se conforma básicamente por el Impuesto al Valor Agregado (IVA), a las personas (Global Complementario y de Segunda Categoría) y a las empresas (de Primera Categoría y Adicional).</a:t>
            </a:r>
          </a:p>
          <a:p>
            <a:pPr algn="just"/>
            <a:r>
              <a:rPr lang="es-MX" sz="1400" dirty="0" smtClean="0"/>
              <a:t>El IVA grava todas las transacciones de compra-venta de bienes y de algunos servicios con una tasa de 18%.</a:t>
            </a:r>
          </a:p>
          <a:p>
            <a:pPr algn="just"/>
            <a:r>
              <a:rPr lang="es-MX" sz="1400" dirty="0" smtClean="0"/>
              <a:t>El Global Complementario grava los ingresos de las personas naturales, siempre que sean superiores a los 6 mil dólares anuales.</a:t>
            </a:r>
          </a:p>
          <a:p>
            <a:pPr algn="just"/>
            <a:r>
              <a:rPr lang="es-MX" sz="1400" dirty="0" smtClean="0"/>
              <a:t>El Impuesto de Primera Categoría grava los ingresos de las empresas en hasta un 15%. Algunas compañías también deben pagar el Impuesto Adicional de 35%.</a:t>
            </a:r>
          </a:p>
          <a:p>
            <a:pPr algn="just"/>
            <a:r>
              <a:rPr lang="es-MX" sz="1400" dirty="0"/>
              <a:t>Además de los impuestos mencionados, existen otros, como el que se aplica a los combustibles, tabaco, alcohol, juegos de azar, y a algunos vehículos considerados de lujo, entre otros.</a:t>
            </a:r>
          </a:p>
          <a:p>
            <a:pPr algn="just"/>
            <a:endParaRPr lang="es-MX" sz="1400" dirty="0" smtClean="0"/>
          </a:p>
          <a:p>
            <a:pPr algn="just"/>
            <a:endParaRPr lang="es-MX" dirty="0"/>
          </a:p>
        </p:txBody>
      </p:sp>
      <p:sp>
        <p:nvSpPr>
          <p:cNvPr id="8" name="Rectángulo 7"/>
          <p:cNvSpPr/>
          <p:nvPr/>
        </p:nvSpPr>
        <p:spPr>
          <a:xfrm>
            <a:off x="6452317" y="366775"/>
            <a:ext cx="547352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u="sng" dirty="0"/>
              <a:t>Retroalimentemos nuestros aprendizajes:</a:t>
            </a:r>
          </a:p>
          <a:p>
            <a:pPr algn="just"/>
            <a:endParaRPr lang="es-MX" sz="1400" dirty="0"/>
          </a:p>
          <a:p>
            <a:pPr marL="342900" indent="-342900" algn="just">
              <a:buAutoNum type="arabicPeriod"/>
            </a:pPr>
            <a:r>
              <a:rPr lang="en-US" sz="1400" dirty="0" smtClean="0"/>
              <a:t>Como </a:t>
            </a:r>
            <a:r>
              <a:rPr lang="en-US" sz="1400" dirty="0" err="1" smtClean="0"/>
              <a:t>funciona</a:t>
            </a:r>
            <a:r>
              <a:rPr lang="en-US" sz="1400" dirty="0" smtClean="0"/>
              <a:t> la </a:t>
            </a:r>
            <a:r>
              <a:rPr lang="en-US" sz="1400" dirty="0" err="1" smtClean="0"/>
              <a:t>Economia</a:t>
            </a:r>
            <a:r>
              <a:rPr lang="en-US" sz="1400" dirty="0" smtClean="0"/>
              <a:t> en Chile?</a:t>
            </a:r>
            <a:endParaRPr lang="en-US" sz="1400" dirty="0"/>
          </a:p>
          <a:p>
            <a:pPr marL="342900" indent="-342900" algn="just">
              <a:buAutoNum type="arabicPeriod"/>
            </a:pPr>
            <a:endParaRPr lang="en-US" sz="1400" dirty="0"/>
          </a:p>
          <a:p>
            <a:pPr marL="342900" indent="-342900" algn="just">
              <a:buAutoNum type="arabicPeriod"/>
            </a:pPr>
            <a:r>
              <a:rPr lang="en-US" sz="1400" dirty="0" err="1" smtClean="0"/>
              <a:t>Defina</a:t>
            </a:r>
            <a:r>
              <a:rPr lang="en-US" sz="1400" dirty="0" smtClean="0"/>
              <a:t> </a:t>
            </a:r>
            <a:r>
              <a:rPr lang="en-US" sz="1400" dirty="0" err="1" smtClean="0"/>
              <a:t>Empresa</a:t>
            </a:r>
            <a:r>
              <a:rPr lang="en-US" sz="1400" dirty="0" smtClean="0"/>
              <a:t>, CORFO y la </a:t>
            </a:r>
            <a:r>
              <a:rPr lang="en-US" sz="1400" dirty="0" err="1" smtClean="0"/>
              <a:t>importancia</a:t>
            </a:r>
            <a:r>
              <a:rPr lang="en-US" sz="1400" dirty="0" smtClean="0"/>
              <a:t> de </a:t>
            </a:r>
            <a:r>
              <a:rPr lang="en-US" sz="1400" dirty="0" err="1" smtClean="0"/>
              <a:t>este</a:t>
            </a:r>
            <a:r>
              <a:rPr lang="en-US" sz="1400" dirty="0" smtClean="0"/>
              <a:t> ultimo para </a:t>
            </a:r>
            <a:r>
              <a:rPr lang="en-US" sz="1400" dirty="0" err="1" smtClean="0"/>
              <a:t>las</a:t>
            </a:r>
            <a:r>
              <a:rPr lang="en-US" sz="1400" dirty="0" smtClean="0"/>
              <a:t> </a:t>
            </a:r>
            <a:r>
              <a:rPr lang="en-US" sz="1400" dirty="0" err="1" smtClean="0"/>
              <a:t>empresas</a:t>
            </a:r>
            <a:r>
              <a:rPr lang="en-US" sz="1400" dirty="0" smtClean="0"/>
              <a:t> en Chile</a:t>
            </a:r>
            <a:r>
              <a:rPr lang="es-MX" sz="1400" dirty="0" smtClean="0"/>
              <a:t>.</a:t>
            </a:r>
          </a:p>
          <a:p>
            <a:pPr marL="342900" indent="-342900" algn="just">
              <a:buAutoNum type="arabicPeriod"/>
            </a:pPr>
            <a:endParaRPr lang="en-US" sz="1400" dirty="0"/>
          </a:p>
          <a:p>
            <a:pPr marL="342900" indent="-342900" algn="just">
              <a:buAutoNum type="arabicPeriod"/>
            </a:pPr>
            <a:r>
              <a:rPr lang="en-US" sz="1400" dirty="0" smtClean="0"/>
              <a:t>Como se </a:t>
            </a:r>
            <a:r>
              <a:rPr lang="en-US" sz="1400" dirty="0" err="1" smtClean="0"/>
              <a:t>clasifican</a:t>
            </a:r>
            <a:r>
              <a:rPr lang="en-US" sz="1400" dirty="0" smtClean="0"/>
              <a:t> </a:t>
            </a:r>
            <a:r>
              <a:rPr lang="en-US" sz="1400" dirty="0" err="1" smtClean="0"/>
              <a:t>las</a:t>
            </a:r>
            <a:r>
              <a:rPr lang="en-US" sz="1400" dirty="0" smtClean="0"/>
              <a:t> </a:t>
            </a:r>
            <a:r>
              <a:rPr lang="en-US" sz="1400" dirty="0" err="1" smtClean="0"/>
              <a:t>Empresas</a:t>
            </a:r>
            <a:r>
              <a:rPr lang="en-US" sz="1400" dirty="0" smtClean="0"/>
              <a:t>?.</a:t>
            </a:r>
          </a:p>
          <a:p>
            <a:pPr marL="342900" indent="-342900" algn="just">
              <a:buAutoNum type="arabicPeriod"/>
            </a:pPr>
            <a:endParaRPr lang="en-US" sz="1400" dirty="0" smtClean="0"/>
          </a:p>
          <a:p>
            <a:pPr marL="342900" indent="-342900" algn="just">
              <a:buAutoNum type="arabicPeriod"/>
            </a:pPr>
            <a:r>
              <a:rPr lang="en-US" sz="1400" dirty="0" err="1" smtClean="0"/>
              <a:t>Que</a:t>
            </a:r>
            <a:r>
              <a:rPr lang="en-US" sz="1400" dirty="0" smtClean="0"/>
              <a:t> son los </a:t>
            </a:r>
            <a:r>
              <a:rPr lang="en-US" sz="1400" dirty="0" err="1" smtClean="0"/>
              <a:t>Impuestos</a:t>
            </a:r>
            <a:r>
              <a:rPr lang="en-US" sz="1400" dirty="0" smtClean="0"/>
              <a:t>, </a:t>
            </a:r>
            <a:r>
              <a:rPr lang="en-US" sz="1400" dirty="0" err="1" smtClean="0"/>
              <a:t>que</a:t>
            </a:r>
            <a:r>
              <a:rPr lang="en-US" sz="1400" dirty="0" smtClean="0"/>
              <a:t> </a:t>
            </a:r>
            <a:r>
              <a:rPr lang="en-US" sz="1400" dirty="0" err="1" smtClean="0"/>
              <a:t>organismo</a:t>
            </a:r>
            <a:r>
              <a:rPr lang="en-US" sz="1400" dirty="0" smtClean="0"/>
              <a:t> y </a:t>
            </a:r>
            <a:r>
              <a:rPr lang="en-US" sz="1400" dirty="0" err="1" smtClean="0"/>
              <a:t>como</a:t>
            </a:r>
            <a:r>
              <a:rPr lang="en-US" sz="1400" dirty="0" smtClean="0"/>
              <a:t> se </a:t>
            </a:r>
            <a:r>
              <a:rPr lang="en-US" sz="1400" dirty="0" err="1" smtClean="0"/>
              <a:t>recaudan</a:t>
            </a:r>
            <a:r>
              <a:rPr lang="en-US" sz="1400" dirty="0" smtClean="0"/>
              <a:t> los </a:t>
            </a:r>
            <a:r>
              <a:rPr lang="en-US" sz="1400" dirty="0" err="1" smtClean="0"/>
              <a:t>impuestos</a:t>
            </a:r>
            <a:r>
              <a:rPr lang="en-US" sz="1400" dirty="0" smtClean="0"/>
              <a:t> en </a:t>
            </a:r>
            <a:r>
              <a:rPr lang="en-US" sz="1400" dirty="0" err="1" smtClean="0"/>
              <a:t>nuestro</a:t>
            </a:r>
            <a:r>
              <a:rPr lang="en-US" sz="1400" dirty="0" smtClean="0"/>
              <a:t> </a:t>
            </a:r>
            <a:r>
              <a:rPr lang="en-US" sz="1400" dirty="0" err="1" smtClean="0"/>
              <a:t>pais</a:t>
            </a:r>
            <a:r>
              <a:rPr lang="en-US" sz="1400" dirty="0" smtClean="0"/>
              <a:t> ?</a:t>
            </a:r>
          </a:p>
          <a:p>
            <a:pPr marL="342900" indent="-342900" algn="just">
              <a:buAutoNum type="arabicPeriod"/>
            </a:pPr>
            <a:endParaRPr lang="en-US" sz="1400" dirty="0"/>
          </a:p>
          <a:p>
            <a:pPr marL="342900" indent="-342900" algn="just">
              <a:buAutoNum type="arabicPeriod"/>
            </a:pPr>
            <a:endParaRPr lang="en-US" sz="14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s-MX" sz="1400" dirty="0" smtClean="0"/>
              <a:t>Consultas y dudas </a:t>
            </a:r>
            <a:r>
              <a:rPr lang="es-MX" sz="1400" dirty="0"/>
              <a:t>de dichos aprendizajes al siguiente </a:t>
            </a:r>
            <a:r>
              <a:rPr lang="es-MX" sz="1600" dirty="0"/>
              <a:t>correo:</a:t>
            </a:r>
          </a:p>
          <a:p>
            <a:pPr algn="ctr"/>
            <a:r>
              <a:rPr lang="es-MX" sz="1600" u="sng" dirty="0">
                <a:hlinkClick r:id="rId2"/>
              </a:rPr>
              <a:t>nsaldias@sanfernandocollege.cl</a:t>
            </a:r>
            <a:endParaRPr lang="es-MX" sz="1600" dirty="0"/>
          </a:p>
          <a:p>
            <a:r>
              <a:rPr lang="es-MX" sz="1600" dirty="0"/>
              <a:t> </a:t>
            </a:r>
          </a:p>
          <a:p>
            <a:r>
              <a:rPr lang="es-MX" sz="1400" b="1" i="1" dirty="0"/>
              <a:t>Cuídate, haz las actividades </a:t>
            </a:r>
            <a:r>
              <a:rPr lang="es-MX" sz="1400" b="1" i="1" dirty="0" smtClean="0"/>
              <a:t>que se solicitan….tu eres el responsable de tu propio futuro…nos </a:t>
            </a:r>
            <a:r>
              <a:rPr lang="es-MX" sz="1400" b="1" i="1" dirty="0"/>
              <a:t>vemos pronto…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350662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  <p:bldP spid="8" grpId="0"/>
    </p:bld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7011</TotalTime>
  <Words>1150</Words>
  <Application>Microsoft Office PowerPoint</Application>
  <PresentationFormat>Panorámica</PresentationFormat>
  <Paragraphs>52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Arial Narrow</vt:lpstr>
      <vt:lpstr>Calibri</vt:lpstr>
      <vt:lpstr>Century Gothic</vt:lpstr>
      <vt:lpstr>inherit</vt:lpstr>
      <vt:lpstr>Times New Roman</vt:lpstr>
      <vt:lpstr>Wingdings 3</vt:lpstr>
      <vt:lpstr>Espiral</vt:lpstr>
      <vt:lpstr>GESTION COMERCIAL  Y TRIBUTARIA GUIA 1 2DO PERIODO </vt:lpstr>
      <vt:lpstr>3. ¿Cómo funciona la economía en Chile?  </vt:lpstr>
      <vt:lpstr>Presentación de PowerPoint</vt:lpstr>
      <vt:lpstr>Las empresas, agente generador de empleo  </vt:lpstr>
      <vt:lpstr>Los impuestos El impuesto se define como una contribución con que el Estado grava los ingresos y bienes de individuos y empresas, para solventar los gastos públicos. El sistema legal chileno manifiesta expresamente que solo por ley se puede establecer, modificar o remover un impuesto. Asimismo, plantea que todos los impuestos recolectados tendrán que destinarse a los fondos de la nación. . 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GESTION COMERCIAL  Y TRIBUTARIA</dc:title>
  <dc:creator>Usuario de Windows</dc:creator>
  <cp:lastModifiedBy>Usuario de Windows</cp:lastModifiedBy>
  <cp:revision>48</cp:revision>
  <dcterms:created xsi:type="dcterms:W3CDTF">2020-03-13T01:21:24Z</dcterms:created>
  <dcterms:modified xsi:type="dcterms:W3CDTF">2020-08-11T04:16:18Z</dcterms:modified>
</cp:coreProperties>
</file>