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60" r:id="rId4"/>
    <p:sldId id="286" r:id="rId5"/>
    <p:sldId id="261" r:id="rId6"/>
    <p:sldId id="264" r:id="rId7"/>
    <p:sldId id="268" r:id="rId8"/>
    <p:sldId id="258" r:id="rId9"/>
    <p:sldId id="262" r:id="rId10"/>
    <p:sldId id="287" r:id="rId11"/>
    <p:sldId id="265" r:id="rId12"/>
    <p:sldId id="263" r:id="rId13"/>
    <p:sldId id="270" r:id="rId14"/>
    <p:sldId id="279" r:id="rId15"/>
  </p:sldIdLst>
  <p:sldSz cx="9144000" cy="5143500" type="screen16x9"/>
  <p:notesSz cx="6858000" cy="9144000"/>
  <p:embeddedFontLst>
    <p:embeddedFont>
      <p:font typeface="Sniglet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</p:embeddedFont>
    <p:embeddedFont>
      <p:font typeface="Bangers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9C7992-99A3-4D41-9ABA-98974E75BE46}">
  <a:tblStyle styleId="{4D9C7992-99A3-4D41-9ABA-98974E75BE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613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12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86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24965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6;p13">
            <a:extLst>
              <a:ext uri="{FF2B5EF4-FFF2-40B4-BE49-F238E27FC236}">
                <a16:creationId xmlns:a16="http://schemas.microsoft.com/office/drawing/2014/main" xmlns="" id="{F525C3D3-A581-48D9-B5BD-EC275405CE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71750" y="2068513"/>
            <a:ext cx="4271963" cy="1160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¡E</a:t>
            </a:r>
            <a:r>
              <a:rPr lang="es-CL" dirty="0"/>
              <a:t>L CÓMIC !</a:t>
            </a:r>
            <a:br>
              <a:rPr lang="es-CL" dirty="0"/>
            </a:br>
            <a:r>
              <a:rPr lang="es-CL" sz="2400" dirty="0"/>
              <a:t>Ed. Diferencial, Bernardita Cortés Recabarren.</a:t>
            </a:r>
            <a:endParaRPr sz="2400" dirty="0"/>
          </a:p>
        </p:txBody>
      </p:sp>
      <p:pic>
        <p:nvPicPr>
          <p:cNvPr id="4" name="4 Imagen">
            <a:extLst>
              <a:ext uri="{FF2B5EF4-FFF2-40B4-BE49-F238E27FC236}">
                <a16:creationId xmlns:a16="http://schemas.microsoft.com/office/drawing/2014/main" xmlns="" id="{F8337BDB-9A15-4D78-9A5B-CFE1B5FD1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" y="31336"/>
            <a:ext cx="720080" cy="8686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A14E3D3-9686-4E6B-A143-6B6D9EA8D92F}"/>
              </a:ext>
            </a:extLst>
          </p:cNvPr>
          <p:cNvSpPr/>
          <p:nvPr/>
        </p:nvSpPr>
        <p:spPr>
          <a:xfrm>
            <a:off x="831616" y="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College</a:t>
            </a:r>
            <a:endParaRPr lang="es-CL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16" name="Google Shape;116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19" name="Google Shape;119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26" name="Picture 2" descr="Comunicación en Ciencias Naturales: LA HISTORIETA">
            <a:extLst>
              <a:ext uri="{FF2B5EF4-FFF2-40B4-BE49-F238E27FC236}">
                <a16:creationId xmlns:a16="http://schemas.microsoft.com/office/drawing/2014/main" xmlns="" id="{B3948EF4-AB43-4387-9B9F-422FFD28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6" y="526412"/>
            <a:ext cx="4374829" cy="408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1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 rot="161682">
            <a:off x="977419" y="1056306"/>
            <a:ext cx="4938961" cy="76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/>
              <a:t>L</a:t>
            </a:r>
            <a:r>
              <a:rPr lang="en" sz="4800" dirty="0"/>
              <a:t>a cartelera</a:t>
            </a:r>
            <a:endParaRPr sz="4800"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1083437" y="2105150"/>
            <a:ext cx="3943800" cy="12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400" dirty="0">
                <a:latin typeface="Comic Sans MS" panose="030F0702030302020204" pitchFamily="66" charset="0"/>
              </a:rPr>
              <a:t>E</a:t>
            </a:r>
            <a:r>
              <a:rPr lang="en" sz="1400" dirty="0">
                <a:latin typeface="Comic Sans MS" panose="030F0702030302020204" pitchFamily="66" charset="0"/>
              </a:rPr>
              <a:t>sta es la voz del narrador su forma es rec</a:t>
            </a:r>
            <a:r>
              <a:rPr lang="es-CL" sz="1400" dirty="0" err="1">
                <a:latin typeface="Comic Sans MS" panose="030F0702030302020204" pitchFamily="66" charset="0"/>
              </a:rPr>
              <a:t>tangular</a:t>
            </a:r>
            <a:r>
              <a:rPr lang="es-CL" sz="1400" dirty="0">
                <a:latin typeface="Comic Sans MS" panose="030F0702030302020204" pitchFamily="66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L" sz="14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400" dirty="0">
                <a:latin typeface="Comic Sans MS" panose="030F0702030302020204" pitchFamily="66" charset="0"/>
              </a:rPr>
              <a:t>El cartucho es una cartelera que enlaza dos viñetas consecutivas. </a:t>
            </a:r>
            <a:endParaRPr sz="1400" dirty="0">
              <a:latin typeface="Comic Sans MS" panose="030F0702030302020204" pitchFamily="66" charset="0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074" name="Picture 2" descr="Concepto y características de la historieta – HISTORIETAS Y LA ...">
            <a:extLst>
              <a:ext uri="{FF2B5EF4-FFF2-40B4-BE49-F238E27FC236}">
                <a16:creationId xmlns:a16="http://schemas.microsoft.com/office/drawing/2014/main" xmlns="" id="{D0D8C6CB-0748-4F60-B92E-25E092A5E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1"/>
          <a:stretch/>
        </p:blipFill>
        <p:spPr bwMode="auto">
          <a:xfrm>
            <a:off x="4863234" y="1558704"/>
            <a:ext cx="3197329" cy="23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</a:t>
            </a:r>
            <a:r>
              <a:rPr lang="en" dirty="0"/>
              <a:t>a onomatomeya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46F73E5-8BF6-4555-A26E-9FED322B6734}"/>
              </a:ext>
            </a:extLst>
          </p:cNvPr>
          <p:cNvSpPr txBox="1"/>
          <p:nvPr/>
        </p:nvSpPr>
        <p:spPr>
          <a:xfrm>
            <a:off x="1416423" y="2010369"/>
            <a:ext cx="1730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Comic Sans MS" panose="030F0702030302020204" pitchFamily="66" charset="0"/>
              </a:rPr>
              <a:t>Esta imita un sonido y aparece dentro o fuera del globo.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Varias viñetas de comic con onomatopeyas | Vector Gratis">
            <a:extLst>
              <a:ext uri="{FF2B5EF4-FFF2-40B4-BE49-F238E27FC236}">
                <a16:creationId xmlns:a16="http://schemas.microsoft.com/office/drawing/2014/main" xmlns="" id="{493C1011-107E-4168-8B8B-49764966C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/>
        </p:blipFill>
        <p:spPr bwMode="auto">
          <a:xfrm>
            <a:off x="4186228" y="1059958"/>
            <a:ext cx="3437317" cy="32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 idx="4294967295"/>
          </p:nvPr>
        </p:nvSpPr>
        <p:spPr>
          <a:xfrm>
            <a:off x="1333084" y="448216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/>
              <a:t>T</a:t>
            </a:r>
            <a:r>
              <a:rPr lang="en" sz="6600" dirty="0"/>
              <a:t>ipos de planos</a:t>
            </a:r>
            <a:endParaRPr sz="6600" dirty="0"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4294967295"/>
          </p:nvPr>
        </p:nvSpPr>
        <p:spPr>
          <a:xfrm>
            <a:off x="1418144" y="1976646"/>
            <a:ext cx="457651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Gran plano general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</a:t>
            </a:r>
            <a:r>
              <a:rPr lang="es-CL" dirty="0"/>
              <a:t>l</a:t>
            </a:r>
            <a:r>
              <a:rPr lang="en" dirty="0"/>
              <a:t>ano entero </a:t>
            </a:r>
          </a:p>
          <a:p>
            <a:pPr marL="0" lvl="0" indent="0" algn="ctr">
              <a:buNone/>
            </a:pPr>
            <a:r>
              <a:rPr lang="pt-BR" dirty="0"/>
              <a:t>Plano médio</a:t>
            </a:r>
          </a:p>
          <a:p>
            <a:pPr marL="0" lvl="0" indent="0" algn="ctr">
              <a:buNone/>
            </a:pPr>
            <a:r>
              <a:rPr lang="pt-BR" dirty="0"/>
              <a:t>Plano de </a:t>
            </a:r>
            <a:r>
              <a:rPr lang="pt-BR" dirty="0" err="1"/>
              <a:t>detalle</a:t>
            </a:r>
            <a:endParaRPr lang="pt-BR" dirty="0"/>
          </a:p>
          <a:p>
            <a:pPr marL="0" lvl="0" indent="0" algn="ctr">
              <a:buNone/>
            </a:pPr>
            <a:r>
              <a:rPr lang="pt-BR" dirty="0"/>
              <a:t> Primer plano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5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559981" y="1991850"/>
            <a:ext cx="477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rgbClr val="FFFFFF"/>
                </a:solidFill>
              </a:rPr>
              <a:t>Fuerza y </a:t>
            </a:r>
            <a:r>
              <a:rPr lang="en" sz="6000" dirty="0">
                <a:solidFill>
                  <a:srgbClr val="FFFFFF"/>
                </a:solidFill>
              </a:rPr>
              <a:t>mucho ánimo!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5400" dirty="0">
                <a:solidFill>
                  <a:srgbClr val="FFFFFF"/>
                </a:solidFill>
              </a:rPr>
              <a:t>😂😉😋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7" name="Grupo 6" descr="Información de contacto">
            <a:extLst>
              <a:ext uri="{FF2B5EF4-FFF2-40B4-BE49-F238E27FC236}">
                <a16:creationId xmlns:a16="http://schemas.microsoft.com/office/drawing/2014/main" xmlns="" id="{D9A894D8-F9E7-4D9B-8C33-C1930B9A9DE0}"/>
              </a:ext>
            </a:extLst>
          </p:cNvPr>
          <p:cNvGrpSpPr/>
          <p:nvPr/>
        </p:nvGrpSpPr>
        <p:grpSpPr>
          <a:xfrm>
            <a:off x="4848560" y="4425434"/>
            <a:ext cx="3982574" cy="324417"/>
            <a:chOff x="4389109" y="5627484"/>
            <a:chExt cx="3413777" cy="362190"/>
          </a:xfrm>
        </p:grpSpPr>
        <p:sp>
          <p:nvSpPr>
            <p:cNvPr id="8" name="Marcador de texto 18">
              <a:extLst>
                <a:ext uri="{FF2B5EF4-FFF2-40B4-BE49-F238E27FC236}">
                  <a16:creationId xmlns:a16="http://schemas.microsoft.com/office/drawing/2014/main" xmlns="" id="{95E14B92-1B31-44E0-94AD-07A662EEE4DC}"/>
                </a:ext>
              </a:extLst>
            </p:cNvPr>
            <p:cNvSpPr txBox="1">
              <a:spLocks/>
            </p:cNvSpPr>
            <p:nvPr/>
          </p:nvSpPr>
          <p:spPr>
            <a:xfrm>
              <a:off x="4904619" y="5671609"/>
              <a:ext cx="2898267" cy="2485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s-ES" spc="200" noProof="1">
                  <a:solidFill>
                    <a:srgbClr val="2F3342"/>
                  </a:solidFill>
                  <a:latin typeface="+mj-lt"/>
                  <a:cs typeface="Gill Sans Light" panose="020B0302020104020203" pitchFamily="34" charset="-79"/>
                </a:rPr>
                <a:t>bcortes@sanfernandocollege.cl</a:t>
              </a:r>
              <a:endParaRPr lang="es-ES" u="none" strike="noStrike" kern="1200" cap="none" spc="200" normalizeH="0" noProof="1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pic>
          <p:nvPicPr>
            <p:cNvPr id="9" name="Gráfico 8" descr="Sobre" title="Icono del correo electrónico del moderador">
              <a:extLst>
                <a:ext uri="{FF2B5EF4-FFF2-40B4-BE49-F238E27FC236}">
                  <a16:creationId xmlns:a16="http://schemas.microsoft.com/office/drawing/2014/main" xmlns="" id="{7F4F530A-003F-462F-A10B-6329E2AD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89109" y="5627484"/>
              <a:ext cx="362190" cy="36219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6D240CF-3224-49E1-937B-FFF3F5BA77B0}"/>
              </a:ext>
            </a:extLst>
          </p:cNvPr>
          <p:cNvSpPr txBox="1"/>
          <p:nvPr/>
        </p:nvSpPr>
        <p:spPr>
          <a:xfrm>
            <a:off x="5808435" y="1290966"/>
            <a:ext cx="241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omic Sans MS" panose="030F0702030302020204" pitchFamily="66" charset="0"/>
              </a:rPr>
              <a:t>Vamos que se puede !!!</a:t>
            </a:r>
            <a:endParaRPr lang="es-CL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CÓMIC</a:t>
            </a:r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89431890-7871-4129-B30A-5CA9BAE2F3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75699" y="1496337"/>
            <a:ext cx="5081665" cy="2666100"/>
          </a:xfrm>
        </p:spPr>
        <p:txBody>
          <a:bodyPr/>
          <a:lstStyle/>
          <a:p>
            <a:pPr marL="0" lvl="0" indent="0" algn="just">
              <a:buSzPts val="1100"/>
              <a:buNone/>
            </a:pPr>
            <a:r>
              <a:rPr lang="es-MX" sz="2000" b="1" dirty="0"/>
              <a:t>El cómic tiene un predominio narrativo</a:t>
            </a:r>
          </a:p>
          <a:p>
            <a:pPr marL="0" lvl="0" indent="0" algn="just">
              <a:buSzPts val="1100"/>
              <a:buNone/>
            </a:pPr>
            <a:endParaRPr lang="es-MX" sz="2000" b="1" dirty="0"/>
          </a:p>
          <a:p>
            <a:pPr marL="0" lvl="0" indent="0" algn="just">
              <a:buSzPts val="1100"/>
              <a:buNone/>
            </a:pPr>
            <a:r>
              <a:rPr lang="es-MX" sz="2000" b="1" dirty="0"/>
              <a:t>En este la imagen se apoya en el texto</a:t>
            </a:r>
          </a:p>
          <a:p>
            <a:pPr marL="0" lvl="0" indent="0" algn="just">
              <a:buSzPts val="1100"/>
              <a:buNone/>
            </a:pPr>
            <a:endParaRPr lang="es-MX" sz="2000" b="1" dirty="0"/>
          </a:p>
          <a:p>
            <a:pPr marL="0" lvl="0" indent="0" algn="just">
              <a:buSzPts val="1100"/>
              <a:buNone/>
            </a:pPr>
            <a:r>
              <a:rPr lang="es-MX" sz="2000" b="1" dirty="0"/>
              <a:t>Se representa el transcurso del tiempo a través de una  sucesión de imágenes que forman una secuencia  con significado. </a:t>
            </a:r>
            <a:endParaRPr lang="es-MX" sz="2000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03024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800" dirty="0"/>
              <a:t>e</a:t>
            </a:r>
            <a:r>
              <a:rPr lang="en" sz="3200" dirty="0"/>
              <a:t>lementos del </a:t>
            </a:r>
            <a:r>
              <a:rPr lang="es-CL" sz="3200" dirty="0"/>
              <a:t>cómic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14;p18">
            <a:extLst>
              <a:ext uri="{FF2B5EF4-FFF2-40B4-BE49-F238E27FC236}">
                <a16:creationId xmlns:a16="http://schemas.microsoft.com/office/drawing/2014/main" xmlns="" id="{6466626E-D5FC-49D8-9D95-7DD43E6C049D}"/>
              </a:ext>
            </a:extLst>
          </p:cNvPr>
          <p:cNvSpPr txBox="1">
            <a:spLocks/>
          </p:cNvSpPr>
          <p:nvPr/>
        </p:nvSpPr>
        <p:spPr>
          <a:xfrm>
            <a:off x="3291611" y="2605800"/>
            <a:ext cx="2232212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-342900">
              <a:buSzPts val="1800"/>
              <a:buFont typeface="Bangers"/>
              <a:buChar char="✔"/>
            </a:pPr>
            <a:r>
              <a:rPr lang="es-CL" sz="4800" dirty="0">
                <a:solidFill>
                  <a:schemeClr val="accent2"/>
                </a:solidFill>
              </a:rPr>
              <a:t>La idea </a:t>
            </a:r>
          </a:p>
        </p:txBody>
      </p:sp>
      <p:sp>
        <p:nvSpPr>
          <p:cNvPr id="5" name="Google Shape;277;p30">
            <a:extLst>
              <a:ext uri="{FF2B5EF4-FFF2-40B4-BE49-F238E27FC236}">
                <a16:creationId xmlns:a16="http://schemas.microsoft.com/office/drawing/2014/main" xmlns="" id="{CA819EE8-F04A-40D8-97A1-9FEC6E8F70EC}"/>
              </a:ext>
            </a:extLst>
          </p:cNvPr>
          <p:cNvSpPr/>
          <p:nvPr/>
        </p:nvSpPr>
        <p:spPr>
          <a:xfrm>
            <a:off x="312541" y="3144307"/>
            <a:ext cx="1361580" cy="140538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7;p30">
            <a:extLst>
              <a:ext uri="{FF2B5EF4-FFF2-40B4-BE49-F238E27FC236}">
                <a16:creationId xmlns:a16="http://schemas.microsoft.com/office/drawing/2014/main" xmlns="" id="{7BF2B538-8A7B-40CD-AB8E-62AF1D87EBB0}"/>
              </a:ext>
            </a:extLst>
          </p:cNvPr>
          <p:cNvSpPr/>
          <p:nvPr/>
        </p:nvSpPr>
        <p:spPr>
          <a:xfrm>
            <a:off x="7469554" y="3344465"/>
            <a:ext cx="1361580" cy="140538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6DB3656B-CB92-42B2-AADC-679C96D8D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05125" y="1479158"/>
            <a:ext cx="3333750" cy="218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0">
              <a:buNone/>
            </a:pPr>
            <a:r>
              <a:rPr lang="es-MX" sz="2000" dirty="0">
                <a:latin typeface="Comic Sans MS" panose="030F0702030302020204" pitchFamily="66" charset="0"/>
              </a:rPr>
              <a:t>Lo primero que tenemos que pensar es </a:t>
            </a:r>
            <a:r>
              <a:rPr lang="es-MX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de que se tratará </a:t>
            </a:r>
            <a:r>
              <a:rPr lang="es-MX" sz="2000" dirty="0">
                <a:latin typeface="Comic Sans MS" panose="030F0702030302020204" pitchFamily="66" charset="0"/>
              </a:rPr>
              <a:t>el cómic, una aventura, un viaje, una crítica, etc.</a:t>
            </a:r>
            <a:endParaRPr lang="es-CL" sz="2000" dirty="0">
              <a:latin typeface="Comic Sans MS" panose="030F0702030302020204" pitchFamily="66" charset="0"/>
            </a:endParaRPr>
          </a:p>
          <a:p>
            <a:pPr marL="76200" indent="0">
              <a:buNone/>
            </a:pPr>
            <a:endParaRPr lang="es-C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69681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200" dirty="0">
                <a:latin typeface="Comic Sans MS" panose="030F0702030302020204" pitchFamily="66" charset="0"/>
              </a:rPr>
              <a:t>Principal elemento del cómic es la sucesión y las viñetas, esto permite crear la historia.</a:t>
            </a:r>
          </a:p>
          <a:p>
            <a:endParaRPr lang="es-MX" sz="2200" dirty="0">
              <a:latin typeface="Comic Sans MS" panose="030F0702030302020204" pitchFamily="66" charset="0"/>
            </a:endParaRPr>
          </a:p>
          <a:p>
            <a:r>
              <a:rPr lang="es-MX" sz="2200" dirty="0">
                <a:latin typeface="Comic Sans MS" panose="030F0702030302020204" pitchFamily="66" charset="0"/>
              </a:rPr>
              <a:t>Es cada cuadro de la historieta. </a:t>
            </a:r>
          </a:p>
          <a:p>
            <a:endParaRPr lang="es-MX" sz="2200" dirty="0">
              <a:latin typeface="Comic Sans MS" panose="030F0702030302020204" pitchFamily="66" charset="0"/>
            </a:endParaRPr>
          </a:p>
          <a:p>
            <a:r>
              <a:rPr lang="es-MX" sz="2200" dirty="0">
                <a:latin typeface="Comic Sans MS" panose="030F0702030302020204" pitchFamily="66" charset="0"/>
              </a:rPr>
              <a:t>En el interior de la viñeta encontramos una serie de elementos: personajes, textos, decorados, etc.</a:t>
            </a:r>
            <a:endParaRPr lang="es-CL" sz="2200" dirty="0">
              <a:latin typeface="Comic Sans MS" panose="030F0702030302020204" pitchFamily="66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endParaRPr sz="2400"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5" name="Google Shape;114;p18">
            <a:extLst>
              <a:ext uri="{FF2B5EF4-FFF2-40B4-BE49-F238E27FC236}">
                <a16:creationId xmlns:a16="http://schemas.microsoft.com/office/drawing/2014/main" xmlns="" id="{45EE1EB7-2D7B-418C-A050-DE29AC0FD1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6313" y="876300"/>
            <a:ext cx="7029450" cy="7604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r>
              <a:rPr lang="en" dirty="0"/>
              <a:t>L</a:t>
            </a:r>
            <a:r>
              <a:rPr lang="es-CL" dirty="0"/>
              <a:t>a Viñeta</a:t>
            </a:r>
            <a:r>
              <a:rPr lang="en" dirty="0"/>
              <a:t> </a:t>
            </a:r>
            <a:endParaRPr dirty="0"/>
          </a:p>
        </p:txBody>
      </p:sp>
      <p:sp>
        <p:nvSpPr>
          <p:cNvPr id="6" name="Google Shape;419;p38">
            <a:extLst>
              <a:ext uri="{FF2B5EF4-FFF2-40B4-BE49-F238E27FC236}">
                <a16:creationId xmlns:a16="http://schemas.microsoft.com/office/drawing/2014/main" xmlns="" id="{EE3371E9-9B65-45E1-AEFB-82E3E6F34BE2}"/>
              </a:ext>
            </a:extLst>
          </p:cNvPr>
          <p:cNvSpPr/>
          <p:nvPr/>
        </p:nvSpPr>
        <p:spPr>
          <a:xfrm>
            <a:off x="7244799" y="2464798"/>
            <a:ext cx="847151" cy="92592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" name="Picture 2" descr="Normas más básicas para la Composición de Viñetas para Cómic">
            <a:extLst>
              <a:ext uri="{FF2B5EF4-FFF2-40B4-BE49-F238E27FC236}">
                <a16:creationId xmlns:a16="http://schemas.microsoft.com/office/drawing/2014/main" xmlns="" id="{8A9E3392-2AED-4D15-B6B3-9FE528E0D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2894" r="2568" b="2015"/>
          <a:stretch/>
        </p:blipFill>
        <p:spPr bwMode="auto">
          <a:xfrm rot="5400000">
            <a:off x="2817628" y="148856"/>
            <a:ext cx="3519377" cy="48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viñeta</a:t>
            </a:r>
            <a:endParaRPr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A145EB1-4337-461F-ADEE-B2E8BF57756C}"/>
              </a:ext>
            </a:extLst>
          </p:cNvPr>
          <p:cNvSpPr/>
          <p:nvPr/>
        </p:nvSpPr>
        <p:spPr>
          <a:xfrm>
            <a:off x="1452282" y="1879253"/>
            <a:ext cx="5405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omic Sans MS" panose="030F0702030302020204" pitchFamily="66" charset="0"/>
              </a:rPr>
              <a:t>Dentro de la viñeta podemos distinguir</a:t>
            </a:r>
            <a:r>
              <a:rPr lang="es-MX" dirty="0">
                <a:latin typeface="Comic Sans MS" panose="030F0702030302020204" pitchFamily="66" charset="0"/>
              </a:rPr>
              <a:t>: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r>
              <a:rPr lang="es-MX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El continente: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r>
              <a:rPr lang="es-MX" b="1" dirty="0">
                <a:latin typeface="Comic Sans MS" panose="030F0702030302020204" pitchFamily="66" charset="0"/>
              </a:rPr>
              <a:t>Líneas que delimitan el espacio total de la página, estas pueden ser: rectas - curvas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8FD4B90-5AE1-40B9-813A-59782474B0BF}"/>
              </a:ext>
            </a:extLst>
          </p:cNvPr>
          <p:cNvSpPr/>
          <p:nvPr/>
        </p:nvSpPr>
        <p:spPr>
          <a:xfrm>
            <a:off x="1452282" y="39082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</a:pPr>
            <a:r>
              <a:rPr lang="es-MX" b="1" dirty="0">
                <a:latin typeface="Comic Sans MS" panose="030F0702030302020204" pitchFamily="66" charset="0"/>
              </a:rPr>
              <a:t>Esta son las imágenes y palabras que aparecen dentro de cada viñeta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87D66E-B80F-473A-B8B9-36FD6CED3C41}"/>
              </a:ext>
            </a:extLst>
          </p:cNvPr>
          <p:cNvSpPr/>
          <p:nvPr/>
        </p:nvSpPr>
        <p:spPr>
          <a:xfrm>
            <a:off x="1452282" y="3432362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>
                <a:solidFill>
                  <a:srgbClr val="00B0F0"/>
                </a:solidFill>
                <a:latin typeface="Comic Sans MS" panose="030F0702030302020204" pitchFamily="66" charset="0"/>
              </a:rPr>
              <a:t>El contenido:</a:t>
            </a:r>
            <a:endParaRPr lang="es-CL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762000" y="1433628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0000"/>
                </a:solidFill>
              </a:rPr>
              <a:t>Los</a:t>
            </a:r>
            <a:r>
              <a:rPr lang="en" sz="12000" dirty="0">
                <a:solidFill>
                  <a:srgbClr val="000000"/>
                </a:solidFill>
              </a:rPr>
              <a:t> </a:t>
            </a:r>
            <a:r>
              <a:rPr lang="en" sz="4000" dirty="0">
                <a:solidFill>
                  <a:srgbClr val="000000"/>
                </a:solidFill>
              </a:rPr>
              <a:t>globos o bocadillos 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1800" dirty="0">
                <a:latin typeface="Comic Sans MS" panose="030F0702030302020204" pitchFamily="66" charset="0"/>
              </a:rPr>
              <a:t>Es el espacio donde colocamos el texto que piensa o dice un personaje.</a:t>
            </a:r>
            <a:endParaRPr lang="es-CL" sz="18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86" name="Google Shape;8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400" y="589032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587525" y="1507150"/>
            <a:ext cx="4444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 dirty="0">
                <a:solidFill>
                  <a:srgbClr val="FAD900"/>
                </a:solidFill>
              </a:rPr>
              <a:t>Los </a:t>
            </a:r>
            <a:endParaRPr sz="10400" dirty="0">
              <a:solidFill>
                <a:srgbClr val="FAD9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4294967295"/>
          </p:nvPr>
        </p:nvSpPr>
        <p:spPr>
          <a:xfrm>
            <a:off x="1006025" y="3250800"/>
            <a:ext cx="5092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2400" b="1" dirty="0"/>
              <a:t>Estos son diferentes según el sentimiento que expresan </a:t>
            </a:r>
            <a:endParaRPr lang="es-MX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16" name="Google Shape;116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19" name="Google Shape;119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1158424" y="1990100"/>
            <a:ext cx="4835952" cy="12457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dirty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Bocadillos </a:t>
            </a:r>
            <a:endParaRPr b="0" i="0" dirty="0"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  <a:solidFill>
                <a:srgbClr val="001936">
                  <a:alpha val="21920"/>
                </a:srgbClr>
              </a:solidFill>
              <a:latin typeface="Bangers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285</Words>
  <Application>Microsoft Office PowerPoint</Application>
  <PresentationFormat>Presentación en pantalla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Sniglet</vt:lpstr>
      <vt:lpstr>Gill Sans Light</vt:lpstr>
      <vt:lpstr>Comic Sans MS</vt:lpstr>
      <vt:lpstr>Bangers</vt:lpstr>
      <vt:lpstr>Jachimo template</vt:lpstr>
      <vt:lpstr>¡EL CÓMIC ! Ed. Diferencial, Bernardita Cortés Recabarren.</vt:lpstr>
      <vt:lpstr>El CÓMIC</vt:lpstr>
      <vt:lpstr>Presentación de PowerPoint</vt:lpstr>
      <vt:lpstr>Presentación de PowerPoint</vt:lpstr>
      <vt:lpstr>La Viñeta </vt:lpstr>
      <vt:lpstr>Presentación de PowerPoint</vt:lpstr>
      <vt:lpstr>La viñeta</vt:lpstr>
      <vt:lpstr>Los globos o bocadillos </vt:lpstr>
      <vt:lpstr>Los </vt:lpstr>
      <vt:lpstr>Presentación de PowerPoint</vt:lpstr>
      <vt:lpstr>La cartelera</vt:lpstr>
      <vt:lpstr>La onomatomeya</vt:lpstr>
      <vt:lpstr>Tipos de planos</vt:lpstr>
      <vt:lpstr>Fuerza y mucho ánimo!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¡EL CÓMIC ! Ed. Diferencial, Bernardita Cortés Recabarren.</dc:title>
  <dc:creator>Bernardita</dc:creator>
  <cp:lastModifiedBy>Enlaces</cp:lastModifiedBy>
  <cp:revision>2</cp:revision>
  <dcterms:modified xsi:type="dcterms:W3CDTF">2020-08-10T21:48:24Z</dcterms:modified>
</cp:coreProperties>
</file>