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7"/>
  </p:notesMasterIdLst>
  <p:sldIdLst>
    <p:sldId id="256" r:id="rId2"/>
    <p:sldId id="303" r:id="rId3"/>
    <p:sldId id="270" r:id="rId4"/>
    <p:sldId id="311" r:id="rId5"/>
    <p:sldId id="272" r:id="rId6"/>
    <p:sldId id="312" r:id="rId7"/>
    <p:sldId id="313" r:id="rId8"/>
    <p:sldId id="314" r:id="rId9"/>
    <p:sldId id="315" r:id="rId10"/>
    <p:sldId id="316" r:id="rId11"/>
    <p:sldId id="283" r:id="rId12"/>
    <p:sldId id="284" r:id="rId13"/>
    <p:sldId id="286" r:id="rId14"/>
    <p:sldId id="279" r:id="rId15"/>
    <p:sldId id="280" r:id="rId16"/>
    <p:sldId id="281" r:id="rId17"/>
    <p:sldId id="282" r:id="rId18"/>
    <p:sldId id="293" r:id="rId19"/>
    <p:sldId id="290" r:id="rId20"/>
    <p:sldId id="304" r:id="rId21"/>
    <p:sldId id="288" r:id="rId22"/>
    <p:sldId id="294" r:id="rId23"/>
    <p:sldId id="295" r:id="rId24"/>
    <p:sldId id="301" r:id="rId25"/>
    <p:sldId id="302" r:id="rId26"/>
    <p:sldId id="296" r:id="rId27"/>
    <p:sldId id="297" r:id="rId28"/>
    <p:sldId id="298" r:id="rId29"/>
    <p:sldId id="305" r:id="rId30"/>
    <p:sldId id="306" r:id="rId31"/>
    <p:sldId id="307" r:id="rId32"/>
    <p:sldId id="308" r:id="rId33"/>
    <p:sldId id="309" r:id="rId34"/>
    <p:sldId id="269" r:id="rId35"/>
    <p:sldId id="310" r:id="rId36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  <a:srgbClr val="FF66F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08AF57-D4C1-4AEB-B9C6-824306E4AC1C}" type="datetimeFigureOut">
              <a:rPr lang="es-CL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E3BB14-ACE2-4157-BE44-085EBDC6420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47646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23049-C9BD-4C05-88FA-3EC078273577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3BD2C-7D49-4EA3-AE72-4768271C2347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0950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FC05C-090D-4C02-9F6D-1E1312C76132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814E-D4CD-478C-8B1B-FF33490458CD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811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DCC8BC-12E0-40A6-BE06-3369F9587772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E310E-0763-4791-8A5D-2FAE9BEB0505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7491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528E9-5244-414E-9C70-504A0DA183BC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4C4CB-2CF6-4931-9008-D87CF8A91A59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55101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96FB-4D55-448A-AA85-D3E7DABA9D9D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2889-D11A-4D12-815E-A0D5161E9842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111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4A1EA-B06D-4009-B4B0-9F43D62310BE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3E95-C4D0-40F8-ACD2-E09CF8E66B14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575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E40DAF-360F-46CE-BE24-E4B14E85FCC4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40F5-D3F1-475C-8DD1-E08EF5B31452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0119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D16AF-667F-4015-A35D-17397F40FF6F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E427-DAC1-4B35-AF85-2FA03F314BEB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703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36DA4-83C7-4E62-8405-FDAE56464B59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3AF35-885C-4809-AFEF-7BA740B3239D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8238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5EA24-4613-42AE-9C5B-E37EDD784C94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FA6B2-160C-4A71-8E51-ED0C5F08FCCB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0416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F8765-5281-4D72-B856-9BED602BC835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176C-55AD-473C-A352-386E4ACD912F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775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CD16AF-667F-4015-A35D-17397F40FF6F}" type="datetimeFigureOut">
              <a:rPr lang="es-CL" smtClean="0"/>
              <a:pPr>
                <a:defRPr/>
              </a:pPr>
              <a:t>29-05-2017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C7E427-DAC1-4B35-AF85-2FA03F314BEB}" type="slidenum">
              <a:rPr lang="es-CL" altLang="es-CL" smtClean="0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08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568952" cy="1326009"/>
          </a:xfrm>
          <a:noFill/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L" sz="4000" dirty="0" smtClean="0"/>
              <a:t>Unidad: Química </a:t>
            </a:r>
            <a:r>
              <a:rPr lang="es-CL" sz="4000" dirty="0" smtClean="0"/>
              <a:t>Orgánica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850" y="4149725"/>
            <a:ext cx="3816350" cy="7921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R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CL" sz="2400" dirty="0" smtClean="0"/>
              <a:t>Puntos a tratar en clases:</a:t>
            </a:r>
          </a:p>
          <a:p>
            <a:pPr marR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CL" sz="2400" dirty="0" smtClean="0"/>
              <a:t>Hidrocarburos</a:t>
            </a:r>
          </a:p>
        </p:txBody>
      </p:sp>
      <p:sp>
        <p:nvSpPr>
          <p:cNvPr id="6149" name="6 Rectángulo"/>
          <p:cNvSpPr>
            <a:spLocks noChangeArrowheads="1"/>
          </p:cNvSpPr>
          <p:nvPr/>
        </p:nvSpPr>
        <p:spPr bwMode="auto">
          <a:xfrm>
            <a:off x="5508104" y="836712"/>
            <a:ext cx="3097213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dirty="0">
                <a:latin typeface="Arial" panose="020B0604020202020204" pitchFamily="34" charset="0"/>
              </a:rPr>
              <a:t>Objetivo: Identificar la estructura de compuestos orgánicos.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388" y="188913"/>
            <a:ext cx="8713787" cy="2087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38859" y="476672"/>
            <a:ext cx="4610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latin typeface="+mn-lt"/>
              </a:rPr>
              <a:t>Hibridación </a:t>
            </a:r>
            <a:r>
              <a:rPr lang="es-ES" sz="5400" dirty="0" err="1">
                <a:ln w="0"/>
                <a:latin typeface="+mn-lt"/>
              </a:rPr>
              <a:t>sp</a:t>
            </a:r>
            <a:endParaRPr lang="es-ES" sz="5400" dirty="0">
              <a:ln w="0"/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428" y="548680"/>
            <a:ext cx="7993062" cy="108108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7200" b="0" dirty="0" smtClean="0">
                <a:effectLst/>
              </a:rPr>
              <a:t>HIDROCARBUROS</a:t>
            </a:r>
            <a:endParaRPr lang="es-CL" sz="7200" b="0" dirty="0">
              <a:effectLst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48193" r="35922" b="21565"/>
          <a:stretch>
            <a:fillRect/>
          </a:stretch>
        </p:blipFill>
        <p:spPr bwMode="auto">
          <a:xfrm>
            <a:off x="755328" y="1772816"/>
            <a:ext cx="75612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9/99/Ethane-flat.png/220px-Ethane-fl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73463"/>
            <a:ext cx="4067175" cy="30686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39552" y="188640"/>
            <a:ext cx="82809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latin typeface="+mn-lt"/>
                <a:cs typeface="+mn-cs"/>
              </a:rPr>
              <a:t>Hidrocarburo alifático</a:t>
            </a:r>
          </a:p>
        </p:txBody>
      </p:sp>
      <p:sp>
        <p:nvSpPr>
          <p:cNvPr id="4" name="3 Elipse"/>
          <p:cNvSpPr/>
          <p:nvPr/>
        </p:nvSpPr>
        <p:spPr>
          <a:xfrm>
            <a:off x="250825" y="1557338"/>
            <a:ext cx="3744913" cy="3527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Hidrocarburos de cadena abierta</a:t>
            </a:r>
          </a:p>
        </p:txBody>
      </p:sp>
      <p:cxnSp>
        <p:nvCxnSpPr>
          <p:cNvPr id="17" name="16 Conector curvado"/>
          <p:cNvCxnSpPr/>
          <p:nvPr/>
        </p:nvCxnSpPr>
        <p:spPr>
          <a:xfrm>
            <a:off x="3995738" y="2708275"/>
            <a:ext cx="1584325" cy="144145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_lGuJ4f1kcDE/SsqnvroumOI/AAAAAAAAABI/fi8APNdDd9w/s320/Nueva%2Bimagen%2B(7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2038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www.sabelotodo.org/quimica/imagenes/modeloetile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0100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4.bp.blogspot.com/_HvYn-r2F0bs/THEus2ZdVSI/AAAAAAAAAAU/6azPQvvVTvk/s1600/Dibuj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5438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4859338" y="549275"/>
            <a:ext cx="3313112" cy="1439863"/>
          </a:xfrm>
          <a:prstGeom prst="rightArrow">
            <a:avLst>
              <a:gd name="adj1" fmla="val 50000"/>
              <a:gd name="adj2" fmla="val 52683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 rot="10800000">
            <a:off x="5219700" y="2492375"/>
            <a:ext cx="3313113" cy="1441450"/>
          </a:xfrm>
          <a:prstGeom prst="rightArrow">
            <a:avLst>
              <a:gd name="adj1" fmla="val 50000"/>
              <a:gd name="adj2" fmla="val 52683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0800000">
            <a:off x="5580063" y="4868863"/>
            <a:ext cx="3313112" cy="1439862"/>
          </a:xfrm>
          <a:prstGeom prst="rightArrow">
            <a:avLst>
              <a:gd name="adj1" fmla="val 50000"/>
              <a:gd name="adj2" fmla="val 52683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724525" y="1052513"/>
            <a:ext cx="23034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</a:rPr>
              <a:t>ALCANO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40425" y="2997200"/>
            <a:ext cx="23034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</a:rPr>
              <a:t>ALQUENO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372225" y="5373688"/>
            <a:ext cx="23034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</a:rPr>
              <a:t>ALQUINO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6064" r="63091" b="25346"/>
          <a:stretch>
            <a:fillRect/>
          </a:stretch>
        </p:blipFill>
        <p:spPr bwMode="auto">
          <a:xfrm>
            <a:off x="1116013" y="908050"/>
            <a:ext cx="360045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19700" y="1773238"/>
            <a:ext cx="33131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800" b="1" dirty="0">
                <a:latin typeface="+mj-lt"/>
                <a:cs typeface="Arial" charset="0"/>
              </a:rPr>
              <a:t>Para nombrar los hidrocarburos alifáticos  se utilizan prefijos, que  indicaran  el número de carbonos de la cadena</a:t>
            </a:r>
            <a:r>
              <a:rPr lang="es-CL" dirty="0">
                <a:latin typeface="+mj-lt"/>
                <a:cs typeface="Arial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323850" y="3284538"/>
            <a:ext cx="6264275" cy="461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 dirty="0">
                <a:latin typeface="Arial" panose="020B0604020202020204" pitchFamily="34" charset="0"/>
              </a:rPr>
              <a:t>¿</a:t>
            </a:r>
            <a:r>
              <a:rPr lang="es-CL" altLang="es-CL" sz="2400" b="1" dirty="0">
                <a:latin typeface="Arial" panose="020B0604020202020204" pitchFamily="34" charset="0"/>
              </a:rPr>
              <a:t>Cómo se nombran los alcanos lineales?</a:t>
            </a:r>
          </a:p>
        </p:txBody>
      </p:sp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323850" y="4005263"/>
            <a:ext cx="84963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000" b="1" dirty="0">
                <a:latin typeface="Calibri" panose="020F0502020204030204" pitchFamily="34" charset="0"/>
              </a:rPr>
              <a:t>ALCANOS: se utiliza  la cantidad de carbonos (prefijo)  + la terminación o sufijo “-ano” .</a:t>
            </a:r>
            <a:endParaRPr lang="es-CL" altLang="es-CL" sz="2000" b="1" dirty="0">
              <a:latin typeface="Arial" panose="020B0604020202020204" pitchFamily="34" charset="0"/>
            </a:endParaRPr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684213" y="333375"/>
            <a:ext cx="280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4800" b="1" dirty="0">
                <a:latin typeface="+mj-lt"/>
                <a:cs typeface="Arial" charset="0"/>
              </a:rPr>
              <a:t>Alcanos: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22681" r="11707" b="68816"/>
          <a:stretch>
            <a:fillRect/>
          </a:stretch>
        </p:blipFill>
        <p:spPr bwMode="auto">
          <a:xfrm>
            <a:off x="180975" y="1412875"/>
            <a:ext cx="885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31184" r="11319" b="58421"/>
          <a:stretch>
            <a:fillRect/>
          </a:stretch>
        </p:blipFill>
        <p:spPr bwMode="auto">
          <a:xfrm>
            <a:off x="185738" y="2078038"/>
            <a:ext cx="88915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7 CuadroTexto"/>
          <p:cNvSpPr txBox="1">
            <a:spLocks noChangeArrowheads="1"/>
          </p:cNvSpPr>
          <p:nvPr/>
        </p:nvSpPr>
        <p:spPr bwMode="auto">
          <a:xfrm>
            <a:off x="468313" y="479742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Ejemplos: </a:t>
            </a:r>
          </a:p>
        </p:txBody>
      </p:sp>
      <p:sp>
        <p:nvSpPr>
          <p:cNvPr id="20488" name="8 CuadroTexto"/>
          <p:cNvSpPr txBox="1">
            <a:spLocks noChangeArrowheads="1"/>
          </p:cNvSpPr>
          <p:nvPr/>
        </p:nvSpPr>
        <p:spPr bwMode="auto">
          <a:xfrm>
            <a:off x="395288" y="5516563"/>
            <a:ext cx="3671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Et-</a:t>
            </a:r>
            <a:r>
              <a:rPr lang="es-CL" altLang="es-CL" sz="1800">
                <a:latin typeface="Arial" panose="020B0604020202020204" pitchFamily="34" charset="0"/>
              </a:rPr>
              <a:t> (2C)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ano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ano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1908175" y="5949950"/>
            <a:ext cx="93503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20490" name="10 CuadroTexto"/>
          <p:cNvSpPr txBox="1">
            <a:spLocks noChangeArrowheads="1"/>
          </p:cNvSpPr>
          <p:nvPr/>
        </p:nvSpPr>
        <p:spPr bwMode="auto">
          <a:xfrm>
            <a:off x="4716463" y="5661025"/>
            <a:ext cx="3887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Pent-</a:t>
            </a:r>
            <a:r>
              <a:rPr lang="es-CL" altLang="es-CL" sz="1800">
                <a:latin typeface="Arial" panose="020B0604020202020204" pitchFamily="34" charset="0"/>
              </a:rPr>
              <a:t> (5C)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ano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ano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6443663" y="6092825"/>
            <a:ext cx="9366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611188" y="476250"/>
            <a:ext cx="244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4400" b="1" dirty="0">
                <a:latin typeface="+mj-lt"/>
                <a:cs typeface="Arial" charset="0"/>
              </a:rPr>
              <a:t>Alquenos</a:t>
            </a:r>
            <a:r>
              <a:rPr lang="es-CL" dirty="0"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41579" r="11707" b="48779"/>
          <a:stretch>
            <a:fillRect/>
          </a:stretch>
        </p:blipFill>
        <p:spPr bwMode="auto">
          <a:xfrm>
            <a:off x="184150" y="2085975"/>
            <a:ext cx="88566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22681" r="11707" b="68816"/>
          <a:stretch>
            <a:fillRect/>
          </a:stretch>
        </p:blipFill>
        <p:spPr bwMode="auto">
          <a:xfrm>
            <a:off x="180975" y="1412875"/>
            <a:ext cx="885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250825" y="3141663"/>
            <a:ext cx="532923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400" b="1" dirty="0">
                <a:latin typeface="Arial" charset="0"/>
                <a:cs typeface="Arial" charset="0"/>
              </a:rPr>
              <a:t>¿Cómo se nombran los alquenos?</a:t>
            </a:r>
          </a:p>
        </p:txBody>
      </p:sp>
      <p:sp>
        <p:nvSpPr>
          <p:cNvPr id="21510" name="5 Rectángulo"/>
          <p:cNvSpPr>
            <a:spLocks noChangeArrowheads="1"/>
          </p:cNvSpPr>
          <p:nvPr/>
        </p:nvSpPr>
        <p:spPr bwMode="auto">
          <a:xfrm>
            <a:off x="395288" y="3716338"/>
            <a:ext cx="83534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000" b="1" dirty="0">
                <a:latin typeface="Calibri" panose="020F0502020204030204" pitchFamily="34" charset="0"/>
              </a:rPr>
              <a:t>ALQUENOS: </a:t>
            </a:r>
            <a:r>
              <a:rPr lang="es-CL" altLang="es-CL" sz="2000" dirty="0">
                <a:latin typeface="Calibri" panose="020F0502020204030204" pitchFamily="34" charset="0"/>
              </a:rPr>
              <a:t>Se utiliza la cantidad de carbonos (prefijo) + la terminación o sufijo  “</a:t>
            </a:r>
            <a:r>
              <a:rPr lang="es-CL" altLang="es-CL" sz="2000" b="1" dirty="0">
                <a:latin typeface="Calibri" panose="020F0502020204030204" pitchFamily="34" charset="0"/>
              </a:rPr>
              <a:t>-</a:t>
            </a:r>
            <a:r>
              <a:rPr lang="es-CL" altLang="es-CL" sz="2000" b="1" dirty="0" err="1">
                <a:latin typeface="Calibri" panose="020F0502020204030204" pitchFamily="34" charset="0"/>
              </a:rPr>
              <a:t>eno</a:t>
            </a:r>
            <a:r>
              <a:rPr lang="es-CL" altLang="es-CL" sz="2000" dirty="0">
                <a:latin typeface="Calibri" panose="020F0502020204030204" pitchFamily="34" charset="0"/>
              </a:rPr>
              <a:t>”</a:t>
            </a:r>
            <a:endParaRPr lang="es-CL" altLang="es-CL" sz="2000" dirty="0">
              <a:latin typeface="Arial" panose="020B0604020202020204" pitchFamily="34" charset="0"/>
            </a:endParaRPr>
          </a:p>
        </p:txBody>
      </p:sp>
      <p:sp>
        <p:nvSpPr>
          <p:cNvPr id="21511" name="6 CuadroTexto"/>
          <p:cNvSpPr txBox="1">
            <a:spLocks noChangeArrowheads="1"/>
          </p:cNvSpPr>
          <p:nvPr/>
        </p:nvSpPr>
        <p:spPr bwMode="auto">
          <a:xfrm>
            <a:off x="323850" y="46529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Ejemplos: </a:t>
            </a:r>
          </a:p>
        </p:txBody>
      </p:sp>
      <p:sp>
        <p:nvSpPr>
          <p:cNvPr id="21512" name="7 CuadroTexto"/>
          <p:cNvSpPr txBox="1">
            <a:spLocks noChangeArrowheads="1"/>
          </p:cNvSpPr>
          <p:nvPr/>
        </p:nvSpPr>
        <p:spPr bwMode="auto">
          <a:xfrm>
            <a:off x="250825" y="5229225"/>
            <a:ext cx="367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Et-</a:t>
            </a:r>
            <a:r>
              <a:rPr lang="es-CL" altLang="es-CL" sz="1800">
                <a:latin typeface="Arial" panose="020B0604020202020204" pitchFamily="34" charset="0"/>
              </a:rPr>
              <a:t> (2C)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eno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eno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763713" y="5661025"/>
            <a:ext cx="936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21514" name="9 CuadroTexto"/>
          <p:cNvSpPr txBox="1">
            <a:spLocks noChangeArrowheads="1"/>
          </p:cNvSpPr>
          <p:nvPr/>
        </p:nvSpPr>
        <p:spPr bwMode="auto">
          <a:xfrm>
            <a:off x="4643438" y="52292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Pent-</a:t>
            </a:r>
            <a:r>
              <a:rPr lang="es-CL" altLang="es-CL" sz="1800">
                <a:latin typeface="Arial" panose="020B0604020202020204" pitchFamily="34" charset="0"/>
              </a:rPr>
              <a:t> (5C)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Pente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eno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6372225" y="5661025"/>
            <a:ext cx="936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827088" y="620713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4000" b="1" dirty="0">
                <a:latin typeface="+mj-lt"/>
                <a:cs typeface="Arial" charset="0"/>
              </a:rPr>
              <a:t>Alquinos</a:t>
            </a:r>
            <a:r>
              <a:rPr lang="es-CL" dirty="0"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51974" r="11707" b="38576"/>
          <a:stretch>
            <a:fillRect/>
          </a:stretch>
        </p:blipFill>
        <p:spPr bwMode="auto">
          <a:xfrm>
            <a:off x="190500" y="2085975"/>
            <a:ext cx="88566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22681" r="11707" b="68816"/>
          <a:stretch>
            <a:fillRect/>
          </a:stretch>
        </p:blipFill>
        <p:spPr bwMode="auto">
          <a:xfrm>
            <a:off x="180975" y="1412875"/>
            <a:ext cx="885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250825" y="3141663"/>
            <a:ext cx="532923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400" dirty="0">
                <a:latin typeface="+mj-lt"/>
                <a:cs typeface="Arial" charset="0"/>
              </a:rPr>
              <a:t>¿Cómo se nombran los alquinos?</a:t>
            </a:r>
          </a:p>
        </p:txBody>
      </p:sp>
      <p:sp>
        <p:nvSpPr>
          <p:cNvPr id="22534" name="5 CuadroTexto"/>
          <p:cNvSpPr txBox="1">
            <a:spLocks noChangeArrowheads="1"/>
          </p:cNvSpPr>
          <p:nvPr/>
        </p:nvSpPr>
        <p:spPr bwMode="auto">
          <a:xfrm>
            <a:off x="323850" y="458152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Ejemplos: </a:t>
            </a:r>
          </a:p>
        </p:txBody>
      </p:sp>
      <p:sp>
        <p:nvSpPr>
          <p:cNvPr id="22535" name="6 Rectángulo"/>
          <p:cNvSpPr>
            <a:spLocks noChangeArrowheads="1"/>
          </p:cNvSpPr>
          <p:nvPr/>
        </p:nvSpPr>
        <p:spPr bwMode="auto">
          <a:xfrm>
            <a:off x="395288" y="3716338"/>
            <a:ext cx="83534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000" b="1" dirty="0">
                <a:latin typeface="Calibri" panose="020F0502020204030204" pitchFamily="34" charset="0"/>
              </a:rPr>
              <a:t>ALQUINOS: </a:t>
            </a:r>
            <a:r>
              <a:rPr lang="es-CL" altLang="es-CL" sz="2000" dirty="0">
                <a:latin typeface="Calibri" panose="020F0502020204030204" pitchFamily="34" charset="0"/>
              </a:rPr>
              <a:t>Se utiliza la cantidad de carbonos (prefijo) + la terminación o sufijo  “</a:t>
            </a:r>
            <a:r>
              <a:rPr lang="es-CL" altLang="es-CL" sz="2000" b="1" dirty="0">
                <a:latin typeface="Calibri" panose="020F0502020204030204" pitchFamily="34" charset="0"/>
              </a:rPr>
              <a:t>-</a:t>
            </a:r>
            <a:r>
              <a:rPr lang="es-CL" altLang="es-CL" sz="2000" b="1" dirty="0" err="1">
                <a:latin typeface="Calibri" panose="020F0502020204030204" pitchFamily="34" charset="0"/>
              </a:rPr>
              <a:t>ino</a:t>
            </a:r>
            <a:r>
              <a:rPr lang="es-CL" altLang="es-CL" sz="2000" dirty="0">
                <a:latin typeface="Calibri" panose="020F0502020204030204" pitchFamily="34" charset="0"/>
              </a:rPr>
              <a:t>”</a:t>
            </a:r>
            <a:endParaRPr lang="es-CL" altLang="es-CL" sz="2000" dirty="0">
              <a:latin typeface="Arial" panose="020B0604020202020204" pitchFamily="34" charset="0"/>
            </a:endParaRPr>
          </a:p>
        </p:txBody>
      </p:sp>
      <p:sp>
        <p:nvSpPr>
          <p:cNvPr id="22536" name="7 CuadroTexto"/>
          <p:cNvSpPr txBox="1">
            <a:spLocks noChangeArrowheads="1"/>
          </p:cNvSpPr>
          <p:nvPr/>
        </p:nvSpPr>
        <p:spPr bwMode="auto">
          <a:xfrm>
            <a:off x="250825" y="5229225"/>
            <a:ext cx="367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Et-</a:t>
            </a:r>
            <a:r>
              <a:rPr lang="es-CL" altLang="es-CL" sz="1800">
                <a:latin typeface="Arial" panose="020B0604020202020204" pitchFamily="34" charset="0"/>
              </a:rPr>
              <a:t> (2C)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Eti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ino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1835150" y="5661025"/>
            <a:ext cx="936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22538" name="9 CuadroTexto"/>
          <p:cNvSpPr txBox="1">
            <a:spLocks noChangeArrowheads="1"/>
          </p:cNvSpPr>
          <p:nvPr/>
        </p:nvSpPr>
        <p:spPr bwMode="auto">
          <a:xfrm>
            <a:off x="4643438" y="52292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Prefijo: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Pent-</a:t>
            </a:r>
            <a:r>
              <a:rPr lang="es-CL" altLang="es-CL" sz="1800">
                <a:latin typeface="Arial" panose="020B0604020202020204" pitchFamily="34" charset="0"/>
              </a:rPr>
              <a:t> (5C)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                                          </a:t>
            </a:r>
            <a:r>
              <a:rPr lang="es-CL" altLang="es-CL" sz="1800">
                <a:solidFill>
                  <a:srgbClr val="7030A0"/>
                </a:solidFill>
                <a:latin typeface="Arial" panose="020B0604020202020204" pitchFamily="34" charset="0"/>
              </a:rPr>
              <a:t>Penti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r>
              <a:rPr lang="es-CL" altLang="es-CL" sz="1800">
                <a:latin typeface="Arial" panose="020B0604020202020204" pitchFamily="34" charset="0"/>
              </a:rPr>
              <a:t>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Sufijo: -</a:t>
            </a:r>
            <a:r>
              <a:rPr lang="es-CL" altLang="es-CL" sz="1800">
                <a:solidFill>
                  <a:srgbClr val="FF0000"/>
                </a:solidFill>
                <a:latin typeface="Arial" panose="020B0604020202020204" pitchFamily="34" charset="0"/>
              </a:rPr>
              <a:t>eno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6372225" y="5661025"/>
            <a:ext cx="936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971550" y="765175"/>
            <a:ext cx="518477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800" dirty="0">
                <a:latin typeface="+mj-lt"/>
                <a:cs typeface="Arial" charset="0"/>
              </a:rPr>
              <a:t>Ahora, nombremos al compuesto: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677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1042988" y="4005263"/>
            <a:ext cx="6842125" cy="461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400">
                <a:latin typeface="Arial" panose="020B0604020202020204" pitchFamily="34" charset="0"/>
              </a:rPr>
              <a:t>Pero, nos sobran estructuras…. “ramificaciones”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71438" y="384175"/>
            <a:ext cx="935831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Sustituyentes  alcanos </a:t>
            </a:r>
            <a:r>
              <a:rPr lang="es-C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(o                     ramificaciones)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1830388"/>
            <a:ext cx="91440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CL" sz="2800" dirty="0">
                <a:latin typeface="+mn-lt"/>
                <a:cs typeface="+mn-cs"/>
              </a:rPr>
              <a:t> </a:t>
            </a:r>
            <a:r>
              <a:rPr lang="es-CL" sz="3000" b="1" dirty="0">
                <a:latin typeface="+mn-lt"/>
                <a:cs typeface="+mn-cs"/>
              </a:rPr>
              <a:t>Se obtienen al perder un hidrógeno unido a un átomo de carbono. </a:t>
            </a:r>
            <a:br>
              <a:rPr lang="es-CL" sz="3000" b="1" dirty="0">
                <a:latin typeface="+mn-lt"/>
                <a:cs typeface="+mn-cs"/>
              </a:rPr>
            </a:br>
            <a:endParaRPr lang="es-CL" sz="3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CL" sz="3000" b="1" dirty="0">
                <a:latin typeface="+mn-lt"/>
                <a:cs typeface="+mn-cs"/>
              </a:rPr>
              <a:t> Se nombran sustituyendo el sufijo “–ano” por “-ilo”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1" t="32545" r="13394" b="52701"/>
          <a:stretch>
            <a:fillRect/>
          </a:stretch>
        </p:blipFill>
        <p:spPr bwMode="auto">
          <a:xfrm>
            <a:off x="827088" y="4365625"/>
            <a:ext cx="7056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94843" y="332656"/>
            <a:ext cx="77515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n-lt"/>
                <a:cs typeface="Arial" charset="0"/>
              </a:rPr>
              <a:t>¿Qué es la Química Orgánica?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55576" y="1484784"/>
            <a:ext cx="4248472" cy="468052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Es la rama de la química que estudia los compuestos formados principalmente por carbono.</a:t>
            </a:r>
          </a:p>
        </p:txBody>
      </p:sp>
      <p:pic>
        <p:nvPicPr>
          <p:cNvPr id="6148" name="Picture 4" descr="http://meapunto.blogia.com/upload/20080505003308-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732863" cy="367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3984" y="476672"/>
            <a:ext cx="5937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NOMENCLATURA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1" t="32545" r="13394" b="27089"/>
          <a:stretch>
            <a:fillRect/>
          </a:stretch>
        </p:blipFill>
        <p:spPr bwMode="auto">
          <a:xfrm>
            <a:off x="1187450" y="2708275"/>
            <a:ext cx="70564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de flecha hacia abajo"/>
          <p:cNvSpPr/>
          <p:nvPr/>
        </p:nvSpPr>
        <p:spPr>
          <a:xfrm>
            <a:off x="2124075" y="1773238"/>
            <a:ext cx="5472113" cy="863600"/>
          </a:xfrm>
          <a:prstGeom prst="downArrowCallou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ALIFÁTICOS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CuadroTexto"/>
          <p:cNvSpPr txBox="1">
            <a:spLocks noChangeArrowheads="1"/>
          </p:cNvSpPr>
          <p:nvPr/>
        </p:nvSpPr>
        <p:spPr bwMode="auto">
          <a:xfrm>
            <a:off x="755650" y="404813"/>
            <a:ext cx="7775575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800" dirty="0">
                <a:latin typeface="+mj-lt"/>
                <a:cs typeface="Arial" charset="0"/>
              </a:rPr>
              <a:t>Reglas generales para nombrar un alcano ramificado.</a:t>
            </a:r>
          </a:p>
        </p:txBody>
      </p:sp>
      <p:sp>
        <p:nvSpPr>
          <p:cNvPr id="24579" name="2 CuadroTexto"/>
          <p:cNvSpPr txBox="1">
            <a:spLocks noChangeArrowheads="1"/>
          </p:cNvSpPr>
          <p:nvPr/>
        </p:nvSpPr>
        <p:spPr bwMode="auto">
          <a:xfrm>
            <a:off x="827088" y="1628775"/>
            <a:ext cx="7777162" cy="4246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Encontrar la cadena principal que será la más larga y continua.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Enumere la cadena principal de forma que a  los sustituyentes se les asigne la menor numeración posible.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Identifique los sustituyentes o ramificaciones.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Se ordenan alfabéticamente.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Escribir todas  las ramificaciones en orden alfabético y nombrar la cadena principal.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libri" panose="020F0502020204030204" pitchFamily="34" charset="0"/>
              <a:buAutoNum type="arabicPeriod"/>
            </a:pPr>
            <a:endParaRPr lang="es-CL" altLang="es-CL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8" y="31750"/>
            <a:ext cx="8653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Por lo tanto, el nombre de nuestra molécula será: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83677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5750" y="3000375"/>
            <a:ext cx="8501063" cy="714375"/>
          </a:xfrm>
          <a:prstGeom prst="rect">
            <a:avLst/>
          </a:prstGeom>
          <a:solidFill>
            <a:srgbClr val="FF0000">
              <a:alpha val="0"/>
            </a:srgbClr>
          </a:solidFill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1285875" y="3857625"/>
            <a:ext cx="1428750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5214938" y="3786188"/>
            <a:ext cx="2419350" cy="847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5607" name="6 CuadroTexto"/>
          <p:cNvSpPr txBox="1">
            <a:spLocks noChangeArrowheads="1"/>
          </p:cNvSpPr>
          <p:nvPr/>
        </p:nvSpPr>
        <p:spPr bwMode="auto">
          <a:xfrm>
            <a:off x="6072188" y="2214563"/>
            <a:ext cx="185737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7 carbonos</a:t>
            </a:r>
          </a:p>
        </p:txBody>
      </p:sp>
      <p:sp>
        <p:nvSpPr>
          <p:cNvPr id="25608" name="8 CuadroTexto"/>
          <p:cNvSpPr txBox="1">
            <a:spLocks noChangeArrowheads="1"/>
          </p:cNvSpPr>
          <p:nvPr/>
        </p:nvSpPr>
        <p:spPr bwMode="auto">
          <a:xfrm>
            <a:off x="1214438" y="4721225"/>
            <a:ext cx="1714500" cy="708025"/>
          </a:xfrm>
          <a:prstGeom prst="rect">
            <a:avLst/>
          </a:prstGeom>
          <a:noFill/>
          <a:ln w="85725">
            <a:solidFill>
              <a:srgbClr val="7030A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Ramificación METIL</a:t>
            </a:r>
          </a:p>
        </p:txBody>
      </p:sp>
      <p:sp>
        <p:nvSpPr>
          <p:cNvPr id="25609" name="9 CuadroTexto"/>
          <p:cNvSpPr txBox="1">
            <a:spLocks noChangeArrowheads="1"/>
          </p:cNvSpPr>
          <p:nvPr/>
        </p:nvSpPr>
        <p:spPr bwMode="auto">
          <a:xfrm>
            <a:off x="5643563" y="4786313"/>
            <a:ext cx="1714500" cy="708025"/>
          </a:xfrm>
          <a:prstGeom prst="rect">
            <a:avLst/>
          </a:prstGeom>
          <a:noFill/>
          <a:ln w="88900">
            <a:solidFill>
              <a:srgbClr val="7030A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Ramificación ETIL</a:t>
            </a:r>
          </a:p>
        </p:txBody>
      </p:sp>
      <p:sp>
        <p:nvSpPr>
          <p:cNvPr id="25610" name="10 CuadroTexto"/>
          <p:cNvSpPr txBox="1">
            <a:spLocks noChangeArrowheads="1"/>
          </p:cNvSpPr>
          <p:nvPr/>
        </p:nvSpPr>
        <p:spPr bwMode="auto">
          <a:xfrm>
            <a:off x="1071563" y="5556250"/>
            <a:ext cx="72151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6000" b="1" dirty="0">
                <a:latin typeface="Calibri" panose="020F0502020204030204" pitchFamily="34" charset="0"/>
              </a:rPr>
              <a:t>5-etil-2-metilheptano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607" grpId="0" animBg="1"/>
      <p:bldP spid="25608" grpId="0" animBg="1"/>
      <p:bldP spid="25609" grpId="0" animBg="1"/>
      <p:bldP spid="25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900113" y="765175"/>
            <a:ext cx="6911975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3200" dirty="0">
                <a:latin typeface="+mj-lt"/>
                <a:cs typeface="Arial" charset="0"/>
              </a:rPr>
              <a:t>Reglas generales para nombrar un alqueno ramificado.</a:t>
            </a:r>
          </a:p>
        </p:txBody>
      </p:sp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1187450" y="2133600"/>
            <a:ext cx="7129463" cy="3538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Identificar la cadena mas larga con el doble enlace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Enumerar del extremo mas cercano al doble enlace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Nombrar los sustituyentes y ordenarlos en orden alfabético.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Nombre  al </a:t>
            </a:r>
            <a:r>
              <a:rPr lang="es-CL" altLang="es-CL" sz="2800" dirty="0" err="1">
                <a:latin typeface="Arial" panose="020B0604020202020204" pitchFamily="34" charset="0"/>
              </a:rPr>
              <a:t>alqueno</a:t>
            </a:r>
            <a:r>
              <a:rPr lang="es-CL" altLang="es-CL" sz="2800" dirty="0">
                <a:latin typeface="Arial" panose="020B0604020202020204" pitchFamily="34" charset="0"/>
              </a:rPr>
              <a:t> según el numero de carbonos y la posición del doble enlace.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6855" r="30608" b="29126"/>
          <a:stretch>
            <a:fillRect/>
          </a:stretch>
        </p:blipFill>
        <p:spPr bwMode="auto">
          <a:xfrm>
            <a:off x="1258888" y="1341438"/>
            <a:ext cx="6265862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088" y="2349500"/>
            <a:ext cx="7200900" cy="719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1476375" y="1196975"/>
            <a:ext cx="3240088" cy="719138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4716463" y="3500438"/>
            <a:ext cx="1655762" cy="7921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29702" name="6 CuadroTexto"/>
          <p:cNvSpPr txBox="1">
            <a:spLocks noChangeArrowheads="1"/>
          </p:cNvSpPr>
          <p:nvPr/>
        </p:nvSpPr>
        <p:spPr bwMode="auto">
          <a:xfrm>
            <a:off x="900113" y="404813"/>
            <a:ext cx="2592387" cy="522287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800">
                <a:latin typeface="Arial" panose="020B0604020202020204" pitchFamily="34" charset="0"/>
              </a:rPr>
              <a:t>Ejemplo: </a:t>
            </a:r>
          </a:p>
        </p:txBody>
      </p:sp>
      <p:sp>
        <p:nvSpPr>
          <p:cNvPr id="29703" name="7 CuadroTexto"/>
          <p:cNvSpPr txBox="1">
            <a:spLocks noChangeArrowheads="1"/>
          </p:cNvSpPr>
          <p:nvPr/>
        </p:nvSpPr>
        <p:spPr bwMode="auto">
          <a:xfrm>
            <a:off x="1331913" y="5013325"/>
            <a:ext cx="4464050" cy="584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3200">
                <a:latin typeface="Arial" panose="020B0604020202020204" pitchFamily="34" charset="0"/>
              </a:rPr>
              <a:t>¿Cómo se llama?</a:t>
            </a:r>
          </a:p>
        </p:txBody>
      </p:sp>
      <p:sp>
        <p:nvSpPr>
          <p:cNvPr id="8" name="7 Elipse"/>
          <p:cNvSpPr/>
          <p:nvPr/>
        </p:nvSpPr>
        <p:spPr>
          <a:xfrm>
            <a:off x="3203575" y="2565400"/>
            <a:ext cx="576263" cy="43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36855" r="30608" b="29126"/>
          <a:stretch>
            <a:fillRect/>
          </a:stretch>
        </p:blipFill>
        <p:spPr bwMode="auto">
          <a:xfrm>
            <a:off x="1258888" y="1341438"/>
            <a:ext cx="6265862" cy="281781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2 CuadroTexto"/>
          <p:cNvSpPr txBox="1">
            <a:spLocks noChangeArrowheads="1"/>
          </p:cNvSpPr>
          <p:nvPr/>
        </p:nvSpPr>
        <p:spPr bwMode="auto">
          <a:xfrm>
            <a:off x="971550" y="4724400"/>
            <a:ext cx="6408738" cy="7699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>
                <a:latin typeface="Arial" panose="020B0604020202020204" pitchFamily="34" charset="0"/>
              </a:rPr>
              <a:t>2-etil-6-metil-3-octeno</a:t>
            </a:r>
            <a:r>
              <a:rPr lang="es-CL" altLang="es-CL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1187450" y="2852738"/>
            <a:ext cx="7200900" cy="354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Identificar la cadena mas larga con el triple enlace.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Enumerar del extremo mas cercano al triple enlace.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Nombrar los sustituyentes y ordenarlos en orden alfabético.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s-CL" altLang="es-CL" sz="2800" dirty="0">
                <a:latin typeface="Arial" panose="020B0604020202020204" pitchFamily="34" charset="0"/>
              </a:rPr>
              <a:t>Nombre  al </a:t>
            </a:r>
            <a:r>
              <a:rPr lang="es-CL" altLang="es-CL" sz="2800" dirty="0" err="1">
                <a:latin typeface="Arial" panose="020B0604020202020204" pitchFamily="34" charset="0"/>
              </a:rPr>
              <a:t>alquino</a:t>
            </a:r>
            <a:r>
              <a:rPr lang="es-CL" altLang="es-CL" sz="2800" dirty="0">
                <a:latin typeface="Arial" panose="020B0604020202020204" pitchFamily="34" charset="0"/>
              </a:rPr>
              <a:t> según el numero de carbonos y la posición del triple enlace</a:t>
            </a:r>
            <a:r>
              <a:rPr lang="es-CL" altLang="es-CL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900113" y="765175"/>
            <a:ext cx="698500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800" dirty="0">
                <a:latin typeface="+mj-lt"/>
                <a:cs typeface="Arial" charset="0"/>
              </a:rPr>
              <a:t>Reglas generales para nombrar un alquino ramificado.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n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37109" r="35345" b="27992"/>
          <a:stretch>
            <a:fillRect/>
          </a:stretch>
        </p:blipFill>
        <p:spPr bwMode="auto">
          <a:xfrm>
            <a:off x="827088" y="1628775"/>
            <a:ext cx="7134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088" y="2565400"/>
            <a:ext cx="7200900" cy="719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356100" y="1484313"/>
            <a:ext cx="1655763" cy="79216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2987675" y="3573463"/>
            <a:ext cx="3240088" cy="719137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sp>
        <p:nvSpPr>
          <p:cNvPr id="32774" name="7 CuadroTexto"/>
          <p:cNvSpPr txBox="1">
            <a:spLocks noChangeArrowheads="1"/>
          </p:cNvSpPr>
          <p:nvPr/>
        </p:nvSpPr>
        <p:spPr bwMode="auto">
          <a:xfrm>
            <a:off x="1331913" y="5013325"/>
            <a:ext cx="4464050" cy="584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3200">
                <a:latin typeface="Arial" panose="020B0604020202020204" pitchFamily="34" charset="0"/>
              </a:rPr>
              <a:t>¿Cómo se llama?</a:t>
            </a:r>
          </a:p>
        </p:txBody>
      </p:sp>
      <p:sp>
        <p:nvSpPr>
          <p:cNvPr id="32775" name="8 CuadroTexto"/>
          <p:cNvSpPr txBox="1">
            <a:spLocks noChangeArrowheads="1"/>
          </p:cNvSpPr>
          <p:nvPr/>
        </p:nvSpPr>
        <p:spPr bwMode="auto">
          <a:xfrm>
            <a:off x="900113" y="404813"/>
            <a:ext cx="2592387" cy="522287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2800">
                <a:latin typeface="Arial" panose="020B0604020202020204" pitchFamily="34" charset="0"/>
              </a:rPr>
              <a:t>Ejemplo: </a:t>
            </a:r>
          </a:p>
        </p:txBody>
      </p:sp>
      <p:sp>
        <p:nvSpPr>
          <p:cNvPr id="8" name="7 Elipse"/>
          <p:cNvSpPr/>
          <p:nvPr/>
        </p:nvSpPr>
        <p:spPr>
          <a:xfrm>
            <a:off x="2411413" y="2636838"/>
            <a:ext cx="576262" cy="43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7"/>
          <p:cNvPicPr>
            <a:picLocks noChangeAspect="1" noChangeArrowheads="1"/>
          </p:cNvPicPr>
          <p:nvPr/>
        </p:nvPicPr>
        <p:blipFill>
          <a:blip r:embed="rId2"/>
          <a:srcRect l="28024" t="37109" r="35345" b="27992"/>
          <a:stretch>
            <a:fillRect/>
          </a:stretch>
        </p:blipFill>
        <p:spPr bwMode="auto">
          <a:xfrm>
            <a:off x="755650" y="836613"/>
            <a:ext cx="7134225" cy="2447925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5650" y="3860800"/>
            <a:ext cx="7129463" cy="7699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4400" b="1" dirty="0">
                <a:latin typeface="+mj-lt"/>
                <a:cs typeface="Arial" charset="0"/>
              </a:rPr>
              <a:t>4-etil-5-metil-2-heptino</a:t>
            </a:r>
            <a:r>
              <a:rPr lang="es-CL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31032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</a:rPr>
              <a:t>Diferencia </a:t>
            </a:r>
            <a:r>
              <a:rPr lang="es-ES" sz="36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</a:rPr>
              <a:t>entre compuestos orgánicos e inorgánicos</a:t>
            </a:r>
            <a:endParaRPr lang="es-CL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916113"/>
            <a:ext cx="5791200" cy="26289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19446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20272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40276" r="14360" b="26649"/>
          <a:stretch>
            <a:fillRect/>
          </a:stretch>
        </p:blipFill>
        <p:spPr bwMode="auto">
          <a:xfrm>
            <a:off x="179388" y="3644900"/>
            <a:ext cx="8785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Dibujo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60350"/>
            <a:ext cx="75819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/>
          <p:cNvSpPr/>
          <p:nvPr/>
        </p:nvSpPr>
        <p:spPr>
          <a:xfrm>
            <a:off x="1619250" y="260350"/>
            <a:ext cx="5473700" cy="865188"/>
          </a:xfrm>
          <a:prstGeom prst="downArrowCallou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ALICÍCLICOS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0" t="20430" r="59547" b="53110"/>
          <a:stretch>
            <a:fillRect/>
          </a:stretch>
        </p:blipFill>
        <p:spPr bwMode="auto">
          <a:xfrm>
            <a:off x="900113" y="1773238"/>
            <a:ext cx="1511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8" t="19844" r="13480" b="53696"/>
          <a:stretch>
            <a:fillRect/>
          </a:stretch>
        </p:blipFill>
        <p:spPr bwMode="auto">
          <a:xfrm>
            <a:off x="5940425" y="1773238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 t="20430" r="37985" b="53110"/>
          <a:stretch>
            <a:fillRect/>
          </a:stretch>
        </p:blipFill>
        <p:spPr bwMode="auto">
          <a:xfrm>
            <a:off x="3132138" y="1773238"/>
            <a:ext cx="2303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2124075" y="4508500"/>
            <a:ext cx="5688285" cy="2160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dirty="0" smtClean="0"/>
              <a:t>CICLO</a:t>
            </a:r>
            <a:r>
              <a:rPr lang="es-ES" sz="80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3092" y="332656"/>
            <a:ext cx="89350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HIDROCARBURO AROMÁTICO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258888" y="1844824"/>
            <a:ext cx="3097212" cy="4248150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hidrocarburos que t</a:t>
            </a:r>
            <a:r>
              <a:rPr lang="es-CL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ienen</a:t>
            </a:r>
            <a:r>
              <a:rPr lang="es-C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 su estructura un benceno, cuya fórmula molecular es C</a:t>
            </a:r>
            <a:r>
              <a:rPr lang="es-CL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s-C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s-CL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s-C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s-E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892" name="Picture 2" descr="http://mediateca.educa.madrid.org/imagen/imagenes/publicas/tam3/i1/i1cg9w8eqfv3lhw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333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flecha hacia abajo"/>
          <p:cNvSpPr/>
          <p:nvPr/>
        </p:nvSpPr>
        <p:spPr>
          <a:xfrm>
            <a:off x="1619250" y="260350"/>
            <a:ext cx="5473700" cy="8651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AROMÁTICOS</a:t>
            </a:r>
            <a:endParaRPr lang="es-E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4801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CuadroTexto"/>
          <p:cNvSpPr txBox="1">
            <a:spLocks noChangeArrowheads="1"/>
          </p:cNvSpPr>
          <p:nvPr/>
        </p:nvSpPr>
        <p:spPr bwMode="auto">
          <a:xfrm>
            <a:off x="1187450" y="2492375"/>
            <a:ext cx="5545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9600" b="1">
                <a:latin typeface="Bradley Hand ITC" panose="03070402050302030203" pitchFamily="66" charset="0"/>
              </a:rPr>
              <a:t>Gracias </a:t>
            </a:r>
            <a:r>
              <a:rPr lang="es-CL" altLang="es-CL" sz="9600" b="1">
                <a:latin typeface="Bradley Hand ITC" panose="03070402050302030203" pitchFamily="66" charset="0"/>
                <a:sym typeface="Wingdings" panose="05000000000000000000" pitchFamily="2" charset="2"/>
              </a:rPr>
              <a:t></a:t>
            </a:r>
            <a:endParaRPr lang="es-CL" altLang="es-CL" sz="9600" b="1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Ejercicios: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34966" r="11116" b="22511"/>
          <a:stretch>
            <a:fillRect/>
          </a:stretch>
        </p:blipFill>
        <p:spPr bwMode="auto">
          <a:xfrm>
            <a:off x="-1588" y="2420938"/>
            <a:ext cx="9145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0528" y="791228"/>
            <a:ext cx="962281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Características del átomo de Carbono</a:t>
            </a:r>
          </a:p>
        </p:txBody>
      </p:sp>
      <p:pic>
        <p:nvPicPr>
          <p:cNvPr id="9219" name="Picture 2" descr="http://www.joyasur.com/wp-content/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0383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oviedocorreo.es/personales/carbon/grafito%20y%20fibras/grafito%20natu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65400"/>
            <a:ext cx="1552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upload.wikimedia.org/wikipedia/commons/thumb/8/82/Fullerene-C60.png/250px-Fullerene-C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18049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1.bp.blogspot.com/-0oJnlG12dqc/TykjFozT1sI/AAAAAAAABEc/GideC48YpQc/s1600/nanotub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24175"/>
            <a:ext cx="16637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27088" y="1412875"/>
            <a:ext cx="3600450" cy="1296988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Electronegatividad</a:t>
            </a:r>
          </a:p>
        </p:txBody>
      </p:sp>
      <p:sp>
        <p:nvSpPr>
          <p:cNvPr id="3" name="2 Elipse"/>
          <p:cNvSpPr/>
          <p:nvPr/>
        </p:nvSpPr>
        <p:spPr>
          <a:xfrm>
            <a:off x="5148263" y="1341438"/>
            <a:ext cx="3095625" cy="1296987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Tetravalencia</a:t>
            </a:r>
            <a:endParaRPr lang="es-E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2484438" y="2997200"/>
            <a:ext cx="287337" cy="100806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6516688" y="2852738"/>
            <a:ext cx="288925" cy="10080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63352" y="3467894"/>
            <a:ext cx="3384376" cy="230425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dirty="0">
                <a:ln w="0"/>
                <a:solidFill>
                  <a:schemeClr val="tx1"/>
                </a:solidFill>
              </a:rPr>
              <a:t>Electronegatividad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intermedia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Enlace Covalente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03887" y="3386932"/>
            <a:ext cx="3384376" cy="230425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Electrones de valencia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1403648" y="260648"/>
            <a:ext cx="5688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Características del átomo de Carbono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8635" y="476672"/>
            <a:ext cx="54525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Tipos de Carbono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900113" y="1773238"/>
            <a:ext cx="15843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843213" y="1628775"/>
            <a:ext cx="5832475" cy="720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Según el número de carbonos enlazados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8505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derecha"/>
          <p:cNvSpPr/>
          <p:nvPr/>
        </p:nvSpPr>
        <p:spPr>
          <a:xfrm>
            <a:off x="971550" y="765175"/>
            <a:ext cx="15843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916238" y="620713"/>
            <a:ext cx="5832475" cy="720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Según su hibridación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87376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5 CuadroTexto"/>
          <p:cNvSpPr txBox="1">
            <a:spLocks noChangeArrowheads="1"/>
          </p:cNvSpPr>
          <p:nvPr/>
        </p:nvSpPr>
        <p:spPr bwMode="auto">
          <a:xfrm>
            <a:off x="971550" y="2060575"/>
            <a:ext cx="741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La hibridación es el proceso en que los orbitales atómicos se combinan para formar nuevos orbitales moleculares.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388" y="0"/>
            <a:ext cx="8424862" cy="141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095133" y="332656"/>
            <a:ext cx="4999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Hibridación sp</a:t>
            </a:r>
            <a:r>
              <a:rPr lang="es-ES" sz="5400" baseline="30000" dirty="0">
                <a:ln w="0"/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388" y="0"/>
            <a:ext cx="8713787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995034" y="404664"/>
            <a:ext cx="49616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Hibridación</a:t>
            </a:r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es-ES" sz="5400" dirty="0">
                <a:ln w="0"/>
                <a:latin typeface="+mn-lt"/>
              </a:rPr>
              <a:t>sp</a:t>
            </a:r>
            <a:r>
              <a:rPr lang="es-ES" sz="5400" baseline="30000" dirty="0">
                <a:ln w="0"/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1852</TotalTime>
  <Words>561</Words>
  <Application>Microsoft Office PowerPoint</Application>
  <PresentationFormat>Presentación en pantalla (4:3)</PresentationFormat>
  <Paragraphs>102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Constantia</vt:lpstr>
      <vt:lpstr>Wingdings 2</vt:lpstr>
      <vt:lpstr>Wingdings</vt:lpstr>
      <vt:lpstr>Bradley Hand ITC</vt:lpstr>
      <vt:lpstr>office theme</vt:lpstr>
      <vt:lpstr>Unidad: Química Orgánica </vt:lpstr>
      <vt:lpstr>Presentación de PowerPoint</vt:lpstr>
      <vt:lpstr>Diferencia entre compuestos orgánicos e inorgánicos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HIDROCARBUROS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Ejercicios: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Unidad: Química Orgánica</dc:title>
  <dc:creator>nena</dc:creator>
  <cp:lastModifiedBy>Albornoz Maria Fernanda</cp:lastModifiedBy>
  <cp:revision>156</cp:revision>
  <dcterms:created xsi:type="dcterms:W3CDTF">2012-04-15T05:57:01Z</dcterms:created>
  <dcterms:modified xsi:type="dcterms:W3CDTF">2017-05-30T01:30:04Z</dcterms:modified>
</cp:coreProperties>
</file>