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9"/>
  </p:notesMasterIdLst>
  <p:sldIdLst>
    <p:sldId id="256" r:id="rId2"/>
    <p:sldId id="258" r:id="rId3"/>
    <p:sldId id="265" r:id="rId4"/>
    <p:sldId id="271" r:id="rId5"/>
    <p:sldId id="266" r:id="rId6"/>
    <p:sldId id="268" r:id="rId7"/>
    <p:sldId id="267" r:id="rId8"/>
    <p:sldId id="269" r:id="rId9"/>
    <p:sldId id="272" r:id="rId10"/>
    <p:sldId id="273" r:id="rId11"/>
    <p:sldId id="278" r:id="rId12"/>
    <p:sldId id="279" r:id="rId13"/>
    <p:sldId id="274" r:id="rId14"/>
    <p:sldId id="275" r:id="rId15"/>
    <p:sldId id="276" r:id="rId16"/>
    <p:sldId id="277" r:id="rId17"/>
    <p:sldId id="280" r:id="rId18"/>
  </p:sldIdLst>
  <p:sldSz cx="9144000" cy="5143500" type="screen16x9"/>
  <p:notesSz cx="6858000" cy="9144000"/>
  <p:embeddedFontLst>
    <p:embeddedFont>
      <p:font typeface="Amatic SC" panose="020B0604020202020204" charset="-79"/>
      <p:regular r:id="rId20"/>
      <p:bold r:id="rId21"/>
    </p:embeddedFont>
    <p:embeddedFont>
      <p:font typeface="Cambria Math" panose="02040503050406030204" pitchFamily="18" charset="0"/>
      <p:regular r:id="rId22"/>
    </p:embeddedFont>
    <p:embeddedFont>
      <p:font typeface="Quicksand" panose="020B0604020202020204" charset="0"/>
      <p:regular r:id="rId23"/>
      <p:bold r:id="rId24"/>
    </p:embeddedFont>
    <p:embeddedFont>
      <p:font typeface="Short Stack"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EBB1"/>
    <a:srgbClr val="FF61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878A68-379F-483A-8778-C6B6AC8C036A}">
  <a:tblStyle styleId="{DA878A68-379F-483A-8778-C6B6AC8C036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56" d="100"/>
          <a:sy n="56" d="100"/>
        </p:scale>
        <p:origin x="72"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91601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42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15367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56972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819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66228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37354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24701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915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24125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46214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1877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0172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8354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36280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0"/>
        <p:cNvGrpSpPr/>
        <p:nvPr/>
      </p:nvGrpSpPr>
      <p:grpSpPr>
        <a:xfrm>
          <a:off x="0" y="0"/>
          <a:ext cx="0" cy="0"/>
          <a:chOff x="0" y="0"/>
          <a:chExt cx="0" cy="0"/>
        </a:xfrm>
      </p:grpSpPr>
      <p:sp>
        <p:nvSpPr>
          <p:cNvPr id="21" name="Google Shape;21;p2"/>
          <p:cNvSpPr txBox="1">
            <a:spLocks noGrp="1"/>
          </p:cNvSpPr>
          <p:nvPr>
            <p:ph type="ctrTitle"/>
          </p:nvPr>
        </p:nvSpPr>
        <p:spPr>
          <a:xfrm>
            <a:off x="1886450" y="1639950"/>
            <a:ext cx="5371200" cy="17112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Clr>
                <a:schemeClr val="lt1"/>
              </a:buClr>
              <a:buSzPts val="6000"/>
              <a:buNone/>
              <a:defRPr sz="6000">
                <a:solidFill>
                  <a:schemeClr val="lt1"/>
                </a:solidFill>
              </a:defRPr>
            </a:lvl1pPr>
            <a:lvl2pPr lvl="1" algn="ctr" rtl="0">
              <a:lnSpc>
                <a:spcPct val="80000"/>
              </a:lnSpc>
              <a:spcBef>
                <a:spcPts val="0"/>
              </a:spcBef>
              <a:spcAft>
                <a:spcPts val="0"/>
              </a:spcAft>
              <a:buClr>
                <a:schemeClr val="lt1"/>
              </a:buClr>
              <a:buSzPts val="6000"/>
              <a:buNone/>
              <a:defRPr sz="6000">
                <a:solidFill>
                  <a:schemeClr val="lt1"/>
                </a:solidFill>
              </a:defRPr>
            </a:lvl2pPr>
            <a:lvl3pPr lvl="2" algn="ctr" rtl="0">
              <a:lnSpc>
                <a:spcPct val="80000"/>
              </a:lnSpc>
              <a:spcBef>
                <a:spcPts val="0"/>
              </a:spcBef>
              <a:spcAft>
                <a:spcPts val="0"/>
              </a:spcAft>
              <a:buClr>
                <a:schemeClr val="lt1"/>
              </a:buClr>
              <a:buSzPts val="6000"/>
              <a:buNone/>
              <a:defRPr sz="6000">
                <a:solidFill>
                  <a:schemeClr val="lt1"/>
                </a:solidFill>
              </a:defRPr>
            </a:lvl3pPr>
            <a:lvl4pPr lvl="3" algn="ctr" rtl="0">
              <a:lnSpc>
                <a:spcPct val="80000"/>
              </a:lnSpc>
              <a:spcBef>
                <a:spcPts val="0"/>
              </a:spcBef>
              <a:spcAft>
                <a:spcPts val="0"/>
              </a:spcAft>
              <a:buClr>
                <a:schemeClr val="lt1"/>
              </a:buClr>
              <a:buSzPts val="6000"/>
              <a:buNone/>
              <a:defRPr sz="6000">
                <a:solidFill>
                  <a:schemeClr val="lt1"/>
                </a:solidFill>
              </a:defRPr>
            </a:lvl4pPr>
            <a:lvl5pPr lvl="4" algn="ctr" rtl="0">
              <a:lnSpc>
                <a:spcPct val="80000"/>
              </a:lnSpc>
              <a:spcBef>
                <a:spcPts val="0"/>
              </a:spcBef>
              <a:spcAft>
                <a:spcPts val="0"/>
              </a:spcAft>
              <a:buClr>
                <a:schemeClr val="lt1"/>
              </a:buClr>
              <a:buSzPts val="6000"/>
              <a:buNone/>
              <a:defRPr sz="6000">
                <a:solidFill>
                  <a:schemeClr val="lt1"/>
                </a:solidFill>
              </a:defRPr>
            </a:lvl5pPr>
            <a:lvl6pPr lvl="5" algn="ctr" rtl="0">
              <a:lnSpc>
                <a:spcPct val="80000"/>
              </a:lnSpc>
              <a:spcBef>
                <a:spcPts val="0"/>
              </a:spcBef>
              <a:spcAft>
                <a:spcPts val="0"/>
              </a:spcAft>
              <a:buClr>
                <a:schemeClr val="lt1"/>
              </a:buClr>
              <a:buSzPts val="6000"/>
              <a:buNone/>
              <a:defRPr sz="6000">
                <a:solidFill>
                  <a:schemeClr val="lt1"/>
                </a:solidFill>
              </a:defRPr>
            </a:lvl6pPr>
            <a:lvl7pPr lvl="6" algn="ctr" rtl="0">
              <a:lnSpc>
                <a:spcPct val="80000"/>
              </a:lnSpc>
              <a:spcBef>
                <a:spcPts val="0"/>
              </a:spcBef>
              <a:spcAft>
                <a:spcPts val="0"/>
              </a:spcAft>
              <a:buClr>
                <a:schemeClr val="lt1"/>
              </a:buClr>
              <a:buSzPts val="6000"/>
              <a:buNone/>
              <a:defRPr sz="6000">
                <a:solidFill>
                  <a:schemeClr val="lt1"/>
                </a:solidFill>
              </a:defRPr>
            </a:lvl7pPr>
            <a:lvl8pPr lvl="7" algn="ctr" rtl="0">
              <a:lnSpc>
                <a:spcPct val="80000"/>
              </a:lnSpc>
              <a:spcBef>
                <a:spcPts val="0"/>
              </a:spcBef>
              <a:spcAft>
                <a:spcPts val="0"/>
              </a:spcAft>
              <a:buClr>
                <a:schemeClr val="lt1"/>
              </a:buClr>
              <a:buSzPts val="6000"/>
              <a:buNone/>
              <a:defRPr sz="6000">
                <a:solidFill>
                  <a:schemeClr val="lt1"/>
                </a:solidFill>
              </a:defRPr>
            </a:lvl8pPr>
            <a:lvl9pPr lvl="8" algn="ctr" rtl="0">
              <a:lnSpc>
                <a:spcPct val="80000"/>
              </a:lnSpc>
              <a:spcBef>
                <a:spcPts val="0"/>
              </a:spcBef>
              <a:spcAft>
                <a:spcPts val="0"/>
              </a:spcAft>
              <a:buClr>
                <a:schemeClr val="lt1"/>
              </a:buClr>
              <a:buSzPts val="6000"/>
              <a:buNone/>
              <a:defRPr sz="6000">
                <a:solidFill>
                  <a:schemeClr val="lt1"/>
                </a:solidFill>
              </a:defRPr>
            </a:lvl9pPr>
          </a:lstStyle>
          <a:p>
            <a:endParaRPr/>
          </a:p>
        </p:txBody>
      </p:sp>
      <p:grpSp>
        <p:nvGrpSpPr>
          <p:cNvPr id="22" name="Google Shape;22;p2"/>
          <p:cNvGrpSpPr/>
          <p:nvPr/>
        </p:nvGrpSpPr>
        <p:grpSpPr>
          <a:xfrm>
            <a:off x="-85500" y="-168653"/>
            <a:ext cx="9290344" cy="5426904"/>
            <a:chOff x="-85500" y="-168653"/>
            <a:chExt cx="9290344" cy="5426904"/>
          </a:xfrm>
        </p:grpSpPr>
        <p:grpSp>
          <p:nvGrpSpPr>
            <p:cNvPr id="23" name="Google Shape;23;p2"/>
            <p:cNvGrpSpPr/>
            <p:nvPr/>
          </p:nvGrpSpPr>
          <p:grpSpPr>
            <a:xfrm>
              <a:off x="3870624" y="271731"/>
              <a:ext cx="531017" cy="704779"/>
              <a:chOff x="3870624" y="271731"/>
              <a:chExt cx="531017" cy="704779"/>
            </a:xfrm>
          </p:grpSpPr>
          <p:sp>
            <p:nvSpPr>
              <p:cNvPr id="24" name="Google Shape;24;p2"/>
              <p:cNvSpPr/>
              <p:nvPr/>
            </p:nvSpPr>
            <p:spPr>
              <a:xfrm>
                <a:off x="3870624" y="311200"/>
                <a:ext cx="425807" cy="38584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26" name="Google Shape;26;p2"/>
            <p:cNvGrpSpPr/>
            <p:nvPr/>
          </p:nvGrpSpPr>
          <p:grpSpPr>
            <a:xfrm>
              <a:off x="-85500" y="4299338"/>
              <a:ext cx="612915" cy="585559"/>
              <a:chOff x="8158724" y="4646275"/>
              <a:chExt cx="612915" cy="585559"/>
            </a:xfrm>
          </p:grpSpPr>
          <p:sp>
            <p:nvSpPr>
              <p:cNvPr id="27" name="Google Shape;27;p2"/>
              <p:cNvSpPr/>
              <p:nvPr/>
            </p:nvSpPr>
            <p:spPr>
              <a:xfrm>
                <a:off x="8158724" y="4646275"/>
                <a:ext cx="511423" cy="46343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170373" y="4682299"/>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9" name="Google Shape;29;p2"/>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0" name="Google Shape;30;p2"/>
            <p:cNvGrpSpPr/>
            <p:nvPr/>
          </p:nvGrpSpPr>
          <p:grpSpPr>
            <a:xfrm>
              <a:off x="968652" y="3696885"/>
              <a:ext cx="565312" cy="602473"/>
              <a:chOff x="813652" y="3801560"/>
              <a:chExt cx="565312" cy="602473"/>
            </a:xfrm>
          </p:grpSpPr>
          <p:sp>
            <p:nvSpPr>
              <p:cNvPr id="31" name="Google Shape;31;p2"/>
              <p:cNvSpPr/>
              <p:nvPr/>
            </p:nvSpPr>
            <p:spPr>
              <a:xfrm rot="6264782">
                <a:off x="849950" y="3919090"/>
                <a:ext cx="380679" cy="370162"/>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974315">
                <a:off x="996275" y="3825647"/>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3" name="Google Shape;33;p2"/>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 name="Google Shape;34;p2"/>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 name="Google Shape;35;p2"/>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6" name="Google Shape;36;p2"/>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 name="Google Shape;37;p2"/>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 name="Google Shape;38;p2"/>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9" name="Google Shape;39;p2"/>
            <p:cNvGrpSpPr/>
            <p:nvPr/>
          </p:nvGrpSpPr>
          <p:grpSpPr>
            <a:xfrm>
              <a:off x="5462677" y="4575203"/>
              <a:ext cx="497752" cy="491681"/>
              <a:chOff x="7559440" y="3972390"/>
              <a:chExt cx="497752" cy="491681"/>
            </a:xfrm>
          </p:grpSpPr>
          <p:sp>
            <p:nvSpPr>
              <p:cNvPr id="40" name="Google Shape;40;p2"/>
              <p:cNvSpPr/>
              <p:nvPr/>
            </p:nvSpPr>
            <p:spPr>
              <a:xfrm rot="1226546">
                <a:off x="7692589" y="4106488"/>
                <a:ext cx="320298" cy="311457"/>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9911830">
                <a:off x="7595186" y="4010311"/>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42" name="Google Shape;42;p2"/>
            <p:cNvGrpSpPr/>
            <p:nvPr/>
          </p:nvGrpSpPr>
          <p:grpSpPr>
            <a:xfrm>
              <a:off x="510215" y="271717"/>
              <a:ext cx="557022" cy="619823"/>
              <a:chOff x="510215" y="271717"/>
              <a:chExt cx="557022" cy="619823"/>
            </a:xfrm>
          </p:grpSpPr>
          <p:sp>
            <p:nvSpPr>
              <p:cNvPr id="43" name="Google Shape;43;p2"/>
              <p:cNvSpPr/>
              <p:nvPr/>
            </p:nvSpPr>
            <p:spPr>
              <a:xfrm>
                <a:off x="676827" y="376200"/>
                <a:ext cx="316843" cy="32088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5" name="Google Shape;45;p2"/>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 name="Google Shape;46;p2"/>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 name="Google Shape;47;p2"/>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 name="Google Shape;48;p2"/>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 name="Google Shape;49;p2"/>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 name="Google Shape;50;p2"/>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 name="Google Shape;51;p2"/>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 name="Google Shape;52;p2"/>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3" name="Google Shape;53;p2"/>
            <p:cNvGrpSpPr/>
            <p:nvPr/>
          </p:nvGrpSpPr>
          <p:grpSpPr>
            <a:xfrm rot="891035">
              <a:off x="1165229" y="1691730"/>
              <a:ext cx="657771" cy="386113"/>
              <a:chOff x="1429156" y="1387535"/>
              <a:chExt cx="657769" cy="386112"/>
            </a:xfrm>
          </p:grpSpPr>
          <p:sp>
            <p:nvSpPr>
              <p:cNvPr id="54" name="Google Shape;54;p2"/>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 name="Google Shape;55;p2"/>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6" name="Google Shape;56;p2"/>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 name="Google Shape;57;p2"/>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8" name="Google Shape;58;p2"/>
            <p:cNvGrpSpPr/>
            <p:nvPr/>
          </p:nvGrpSpPr>
          <p:grpSpPr>
            <a:xfrm>
              <a:off x="346827" y="3411153"/>
              <a:ext cx="376916" cy="455685"/>
              <a:chOff x="1010452" y="1144365"/>
              <a:chExt cx="376916" cy="455685"/>
            </a:xfrm>
          </p:grpSpPr>
          <p:sp>
            <p:nvSpPr>
              <p:cNvPr id="59" name="Google Shape;59;p2"/>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 name="Google Shape;60;p2"/>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61" name="Google Shape;61;p2"/>
            <p:cNvGrpSpPr/>
            <p:nvPr/>
          </p:nvGrpSpPr>
          <p:grpSpPr>
            <a:xfrm>
              <a:off x="7439637" y="3918577"/>
              <a:ext cx="503800" cy="507307"/>
              <a:chOff x="7439637" y="3918577"/>
              <a:chExt cx="503800" cy="507307"/>
            </a:xfrm>
          </p:grpSpPr>
          <p:sp>
            <p:nvSpPr>
              <p:cNvPr id="62" name="Google Shape;62;p2"/>
              <p:cNvSpPr/>
              <p:nvPr/>
            </p:nvSpPr>
            <p:spPr>
              <a:xfrm>
                <a:off x="7547126" y="4133375"/>
                <a:ext cx="332324"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4" name="Google Shape;64;p2"/>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 name="Google Shape;65;p2"/>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6" name="Google Shape;66;p2"/>
            <p:cNvGrpSpPr/>
            <p:nvPr/>
          </p:nvGrpSpPr>
          <p:grpSpPr>
            <a:xfrm>
              <a:off x="7413193" y="740389"/>
              <a:ext cx="289739" cy="482318"/>
              <a:chOff x="4912930" y="846902"/>
              <a:chExt cx="289739" cy="482318"/>
            </a:xfrm>
          </p:grpSpPr>
          <p:sp>
            <p:nvSpPr>
              <p:cNvPr id="67" name="Google Shape;67;p2"/>
              <p:cNvSpPr/>
              <p:nvPr/>
            </p:nvSpPr>
            <p:spPr>
              <a:xfrm rot="-539734">
                <a:off x="4946894" y="1102828"/>
                <a:ext cx="216728" cy="21074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912930" y="846902"/>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9" name="Google Shape;69;p2"/>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0" name="Google Shape;70;p2"/>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71" name="Google Shape;71;p2"/>
            <p:cNvGrpSpPr/>
            <p:nvPr/>
          </p:nvGrpSpPr>
          <p:grpSpPr>
            <a:xfrm>
              <a:off x="7801268" y="2011644"/>
              <a:ext cx="583849" cy="670195"/>
              <a:chOff x="7801268" y="2011644"/>
              <a:chExt cx="583849" cy="670195"/>
            </a:xfrm>
          </p:grpSpPr>
          <p:sp>
            <p:nvSpPr>
              <p:cNvPr id="72" name="Google Shape;72;p2"/>
              <p:cNvSpPr/>
              <p:nvPr/>
            </p:nvSpPr>
            <p:spPr>
              <a:xfrm rot="6678441">
                <a:off x="7840657" y="2123048"/>
                <a:ext cx="518922" cy="40942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74" name="Google Shape;74;p2"/>
            <p:cNvGrpSpPr/>
            <p:nvPr/>
          </p:nvGrpSpPr>
          <p:grpSpPr>
            <a:xfrm>
              <a:off x="286734" y="1360788"/>
              <a:ext cx="437027" cy="515682"/>
              <a:chOff x="286734" y="1360788"/>
              <a:chExt cx="437027" cy="515682"/>
            </a:xfrm>
          </p:grpSpPr>
          <p:sp>
            <p:nvSpPr>
              <p:cNvPr id="75" name="Google Shape;75;p2"/>
              <p:cNvSpPr/>
              <p:nvPr/>
            </p:nvSpPr>
            <p:spPr>
              <a:xfrm>
                <a:off x="286734" y="1396113"/>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77" name="Google Shape;77;p2"/>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8" name="Google Shape;78;p2"/>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9" name="Google Shape;79;p2"/>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0" name="Google Shape;80;p2"/>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81" name="Google Shape;81;p2"/>
            <p:cNvGrpSpPr/>
            <p:nvPr/>
          </p:nvGrpSpPr>
          <p:grpSpPr>
            <a:xfrm>
              <a:off x="8513660" y="3273951"/>
              <a:ext cx="236955" cy="259508"/>
              <a:chOff x="1624551" y="3569952"/>
              <a:chExt cx="236955" cy="259508"/>
            </a:xfrm>
          </p:grpSpPr>
          <p:sp>
            <p:nvSpPr>
              <p:cNvPr id="82" name="Google Shape;82;p2"/>
              <p:cNvSpPr/>
              <p:nvPr/>
            </p:nvSpPr>
            <p:spPr>
              <a:xfrm>
                <a:off x="1624551" y="3569952"/>
                <a:ext cx="224786" cy="2276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625368" y="3599553"/>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84" name="Google Shape;84;p2"/>
            <p:cNvGrpSpPr/>
            <p:nvPr/>
          </p:nvGrpSpPr>
          <p:grpSpPr>
            <a:xfrm>
              <a:off x="3637530" y="4055057"/>
              <a:ext cx="418773" cy="520154"/>
              <a:chOff x="3637530" y="4055057"/>
              <a:chExt cx="418773" cy="520154"/>
            </a:xfrm>
          </p:grpSpPr>
          <p:sp>
            <p:nvSpPr>
              <p:cNvPr id="85" name="Google Shape;85;p2"/>
              <p:cNvSpPr/>
              <p:nvPr/>
            </p:nvSpPr>
            <p:spPr>
              <a:xfrm rot="5542319">
                <a:off x="3769303" y="4204066"/>
                <a:ext cx="285154" cy="277283"/>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87" name="Google Shape;87;p2"/>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8" name="Google Shape;88;p2"/>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9" name="Google Shape;89;p2"/>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0" name="Google Shape;90;p2"/>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1" name="Google Shape;91;p2"/>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2" name="Google Shape;92;p2"/>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3" name="Google Shape;93;p2"/>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94" name="Google Shape;94;p2"/>
            <p:cNvGrpSpPr/>
            <p:nvPr/>
          </p:nvGrpSpPr>
          <p:grpSpPr>
            <a:xfrm>
              <a:off x="6457245" y="4530131"/>
              <a:ext cx="216066" cy="276377"/>
              <a:chOff x="6422295" y="3351500"/>
              <a:chExt cx="252856" cy="323399"/>
            </a:xfrm>
          </p:grpSpPr>
          <p:sp>
            <p:nvSpPr>
              <p:cNvPr id="95" name="Google Shape;95;p2"/>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6" name="Google Shape;96;p2"/>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97" name="Google Shape;97;p2"/>
            <p:cNvGrpSpPr/>
            <p:nvPr/>
          </p:nvGrpSpPr>
          <p:grpSpPr>
            <a:xfrm>
              <a:off x="2318449" y="604142"/>
              <a:ext cx="332332" cy="346582"/>
              <a:chOff x="2318449" y="604142"/>
              <a:chExt cx="332332" cy="346582"/>
            </a:xfrm>
          </p:grpSpPr>
          <p:sp>
            <p:nvSpPr>
              <p:cNvPr id="98" name="Google Shape;98;p2"/>
              <p:cNvSpPr/>
              <p:nvPr/>
            </p:nvSpPr>
            <p:spPr>
              <a:xfrm>
                <a:off x="2361884" y="604142"/>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00" name="Google Shape;100;p2"/>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01" name="Google Shape;101;p2"/>
            <p:cNvGrpSpPr/>
            <p:nvPr/>
          </p:nvGrpSpPr>
          <p:grpSpPr>
            <a:xfrm>
              <a:off x="1184427" y="4630083"/>
              <a:ext cx="229693" cy="293080"/>
              <a:chOff x="6793660" y="3322411"/>
              <a:chExt cx="268804" cy="342944"/>
            </a:xfrm>
          </p:grpSpPr>
          <p:sp>
            <p:nvSpPr>
              <p:cNvPr id="102" name="Google Shape;102;p2"/>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3" name="Google Shape;103;p2"/>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4" name="Google Shape;104;p2"/>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05" name="Google Shape;105;p2"/>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6" name="Google Shape;106;p2"/>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7" name="Google Shape;107;p2"/>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8" name="Google Shape;108;p2"/>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with big pattern">
  <p:cSld name="BLANK_1_1">
    <p:spTree>
      <p:nvGrpSpPr>
        <p:cNvPr id="1" name="Shape 626"/>
        <p:cNvGrpSpPr/>
        <p:nvPr/>
      </p:nvGrpSpPr>
      <p:grpSpPr>
        <a:xfrm>
          <a:off x="0" y="0"/>
          <a:ext cx="0" cy="0"/>
          <a:chOff x="0" y="0"/>
          <a:chExt cx="0" cy="0"/>
        </a:xfrm>
      </p:grpSpPr>
      <p:sp>
        <p:nvSpPr>
          <p:cNvPr id="627" name="Google Shape;627;p12"/>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
        <p:nvSpPr>
          <p:cNvPr id="628" name="Google Shape;628;p12"/>
          <p:cNvSpPr/>
          <p:nvPr/>
        </p:nvSpPr>
        <p:spPr>
          <a:xfrm>
            <a:off x="3877329" y="869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29" name="Google Shape;629;p12"/>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0" name="Google Shape;630;p12"/>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1" name="Google Shape;631;p12"/>
          <p:cNvSpPr/>
          <p:nvPr/>
        </p:nvSpPr>
        <p:spPr>
          <a:xfrm rot="-1974315">
            <a:off x="1073775" y="40828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2" name="Google Shape;632;p12"/>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3" name="Google Shape;633;p12"/>
          <p:cNvSpPr/>
          <p:nvPr/>
        </p:nvSpPr>
        <p:spPr>
          <a:xfrm>
            <a:off x="8577162" y="951325"/>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4" name="Google Shape;634;p12"/>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5" name="Google Shape;635;p12"/>
          <p:cNvSpPr/>
          <p:nvPr/>
        </p:nvSpPr>
        <p:spPr>
          <a:xfrm rot="-3375824">
            <a:off x="8529405" y="42317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6" name="Google Shape;636;p12"/>
          <p:cNvSpPr/>
          <p:nvPr/>
        </p:nvSpPr>
        <p:spPr>
          <a:xfrm rot="3011666">
            <a:off x="3176487" y="4336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7" name="Google Shape;637;p12"/>
          <p:cNvSpPr/>
          <p:nvPr/>
        </p:nvSpPr>
        <p:spPr>
          <a:xfrm rot="2196195">
            <a:off x="6620200" y="3736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8" name="Google Shape;638;p12"/>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9" name="Google Shape;639;p12"/>
          <p:cNvSpPr/>
          <p:nvPr/>
        </p:nvSpPr>
        <p:spPr>
          <a:xfrm>
            <a:off x="397765" y="122092"/>
            <a:ext cx="557022" cy="619824"/>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0" name="Google Shape;640;p12"/>
          <p:cNvSpPr/>
          <p:nvPr/>
        </p:nvSpPr>
        <p:spPr>
          <a:xfrm>
            <a:off x="1635736" y="451563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1" name="Google Shape;641;p12"/>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2" name="Google Shape;642;p12"/>
          <p:cNvSpPr/>
          <p:nvPr/>
        </p:nvSpPr>
        <p:spPr>
          <a:xfrm rot="1185294">
            <a:off x="4798350" y="4216901"/>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3" name="Google Shape;643;p12"/>
          <p:cNvSpPr/>
          <p:nvPr/>
        </p:nvSpPr>
        <p:spPr>
          <a:xfrm>
            <a:off x="954787" y="598452"/>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4" name="Google Shape;644;p12"/>
          <p:cNvSpPr/>
          <p:nvPr/>
        </p:nvSpPr>
        <p:spPr>
          <a:xfrm>
            <a:off x="7934146" y="3052342"/>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5" name="Google Shape;645;p12"/>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6" name="Google Shape;646;p12"/>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7" name="Google Shape;647;p12"/>
          <p:cNvSpPr/>
          <p:nvPr/>
        </p:nvSpPr>
        <p:spPr>
          <a:xfrm>
            <a:off x="6114462" y="4565394"/>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48" name="Google Shape;648;p12"/>
          <p:cNvGrpSpPr/>
          <p:nvPr/>
        </p:nvGrpSpPr>
        <p:grpSpPr>
          <a:xfrm rot="-2302891">
            <a:off x="692341" y="1703380"/>
            <a:ext cx="657775" cy="386116"/>
            <a:chOff x="1429156" y="1387535"/>
            <a:chExt cx="657769" cy="386112"/>
          </a:xfrm>
        </p:grpSpPr>
        <p:sp>
          <p:nvSpPr>
            <p:cNvPr id="649" name="Google Shape;649;p12"/>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0" name="Google Shape;650;p12"/>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51" name="Google Shape;651;p12"/>
          <p:cNvSpPr/>
          <p:nvPr/>
        </p:nvSpPr>
        <p:spPr>
          <a:xfrm rot="-1696692">
            <a:off x="7912035" y="1565241"/>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2" name="Google Shape;652;p12"/>
          <p:cNvSpPr/>
          <p:nvPr/>
        </p:nvSpPr>
        <p:spPr>
          <a:xfrm>
            <a:off x="573535" y="2390406"/>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53" name="Google Shape;653;p12"/>
          <p:cNvGrpSpPr/>
          <p:nvPr/>
        </p:nvGrpSpPr>
        <p:grpSpPr>
          <a:xfrm>
            <a:off x="243202" y="3418115"/>
            <a:ext cx="376916" cy="455685"/>
            <a:chOff x="1010452" y="1144365"/>
            <a:chExt cx="376916" cy="455685"/>
          </a:xfrm>
        </p:grpSpPr>
        <p:sp>
          <p:nvSpPr>
            <p:cNvPr id="654" name="Google Shape;654;p12"/>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5" name="Google Shape;655;p12"/>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56" name="Google Shape;656;p12"/>
          <p:cNvSpPr/>
          <p:nvPr/>
        </p:nvSpPr>
        <p:spPr>
          <a:xfrm rot="-1109260">
            <a:off x="7931505" y="391934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7" name="Google Shape;657;p12"/>
          <p:cNvSpPr/>
          <p:nvPr/>
        </p:nvSpPr>
        <p:spPr>
          <a:xfrm>
            <a:off x="6730123" y="37134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8" name="Google Shape;658;p12"/>
          <p:cNvSpPr/>
          <p:nvPr/>
        </p:nvSpPr>
        <p:spPr>
          <a:xfrm rot="1799564">
            <a:off x="7269683"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9" name="Google Shape;659;p12"/>
          <p:cNvSpPr/>
          <p:nvPr/>
        </p:nvSpPr>
        <p:spPr>
          <a:xfrm>
            <a:off x="8073205" y="696414"/>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0" name="Google Shape;660;p12"/>
          <p:cNvSpPr/>
          <p:nvPr/>
        </p:nvSpPr>
        <p:spPr>
          <a:xfrm>
            <a:off x="7347687" y="-80809"/>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1" name="Google Shape;661;p12"/>
          <p:cNvSpPr/>
          <p:nvPr/>
        </p:nvSpPr>
        <p:spPr>
          <a:xfrm>
            <a:off x="4940628" y="97286"/>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2" name="Google Shape;662;p12"/>
          <p:cNvSpPr/>
          <p:nvPr/>
        </p:nvSpPr>
        <p:spPr>
          <a:xfrm rot="-1245048">
            <a:off x="8307364" y="202336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3" name="Google Shape;663;p12"/>
          <p:cNvSpPr/>
          <p:nvPr/>
        </p:nvSpPr>
        <p:spPr>
          <a:xfrm>
            <a:off x="140849" y="1398976"/>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4" name="Google Shape;664;p12"/>
          <p:cNvSpPr/>
          <p:nvPr/>
        </p:nvSpPr>
        <p:spPr>
          <a:xfrm>
            <a:off x="2529725" y="4393751"/>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5" name="Google Shape;665;p12"/>
          <p:cNvSpPr/>
          <p:nvPr/>
        </p:nvSpPr>
        <p:spPr>
          <a:xfrm>
            <a:off x="774575" y="13431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6" name="Google Shape;666;p12"/>
          <p:cNvSpPr/>
          <p:nvPr/>
        </p:nvSpPr>
        <p:spPr>
          <a:xfrm>
            <a:off x="8496852" y="3855727"/>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7" name="Google Shape;667;p12"/>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8" name="Google Shape;668;p12"/>
          <p:cNvSpPr/>
          <p:nvPr/>
        </p:nvSpPr>
        <p:spPr>
          <a:xfrm>
            <a:off x="8748502" y="3358539"/>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9" name="Google Shape;669;p12"/>
          <p:cNvSpPr/>
          <p:nvPr/>
        </p:nvSpPr>
        <p:spPr>
          <a:xfrm rot="9304419">
            <a:off x="3675875" y="4374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0" name="Google Shape;670;p12"/>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1" name="Google Shape;671;p12"/>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2" name="Google Shape;672;p12"/>
          <p:cNvSpPr/>
          <p:nvPr/>
        </p:nvSpPr>
        <p:spPr>
          <a:xfrm>
            <a:off x="1334256" y="146271"/>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3" name="Google Shape;673;p12"/>
          <p:cNvSpPr/>
          <p:nvPr/>
        </p:nvSpPr>
        <p:spPr>
          <a:xfrm>
            <a:off x="7558457" y="39810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4" name="Google Shape;674;p12"/>
          <p:cNvSpPr/>
          <p:nvPr/>
        </p:nvSpPr>
        <p:spPr>
          <a:xfrm>
            <a:off x="527433" y="3050947"/>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5" name="Google Shape;675;p12"/>
          <p:cNvSpPr/>
          <p:nvPr/>
        </p:nvSpPr>
        <p:spPr>
          <a:xfrm>
            <a:off x="8754662" y="277217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6" name="Google Shape;676;p12"/>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77" name="Google Shape;677;p12"/>
          <p:cNvGrpSpPr/>
          <p:nvPr/>
        </p:nvGrpSpPr>
        <p:grpSpPr>
          <a:xfrm>
            <a:off x="6967170" y="4176956"/>
            <a:ext cx="216066" cy="276377"/>
            <a:chOff x="6422295" y="3351500"/>
            <a:chExt cx="252856" cy="323399"/>
          </a:xfrm>
        </p:grpSpPr>
        <p:sp>
          <p:nvSpPr>
            <p:cNvPr id="678" name="Google Shape;678;p12"/>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9" name="Google Shape;679;p12"/>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80" name="Google Shape;680;p12"/>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1" name="Google Shape;681;p12"/>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82" name="Google Shape;682;p12"/>
          <p:cNvGrpSpPr/>
          <p:nvPr/>
        </p:nvGrpSpPr>
        <p:grpSpPr>
          <a:xfrm>
            <a:off x="791252" y="4630083"/>
            <a:ext cx="229693" cy="293080"/>
            <a:chOff x="6793660" y="3322411"/>
            <a:chExt cx="268804" cy="342944"/>
          </a:xfrm>
        </p:grpSpPr>
        <p:sp>
          <p:nvSpPr>
            <p:cNvPr id="683" name="Google Shape;683;p12"/>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4" name="Google Shape;684;p12"/>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5" name="Google Shape;685;p12"/>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86" name="Google Shape;686;p12"/>
          <p:cNvSpPr/>
          <p:nvPr/>
        </p:nvSpPr>
        <p:spPr>
          <a:xfrm>
            <a:off x="4708237" y="588128"/>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7" name="Google Shape;687;p12"/>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8" name="Google Shape;688;p12"/>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9" name="Google Shape;689;p12"/>
          <p:cNvSpPr/>
          <p:nvPr/>
        </p:nvSpPr>
        <p:spPr>
          <a:xfrm rot="-2221343">
            <a:off x="830946" y="3628653"/>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2"/>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0"/>
            <a:ext cx="9144000" cy="5143500"/>
            <a:chOff x="0" y="0"/>
            <a:chExt cx="9144000" cy="5143500"/>
          </a:xfrm>
        </p:grpSpPr>
        <p:pic>
          <p:nvPicPr>
            <p:cNvPr id="7" name="Google Shape;7;p1"/>
            <p:cNvPicPr preferRelativeResize="0"/>
            <p:nvPr/>
          </p:nvPicPr>
          <p:blipFill rotWithShape="1">
            <a:blip r:embed="rId4">
              <a:alphaModFix/>
            </a:blip>
            <a:srcRect/>
            <a:stretch/>
          </p:blipFill>
          <p:spPr>
            <a:xfrm>
              <a:off x="0" y="0"/>
              <a:ext cx="9144000" cy="5143500"/>
            </a:xfrm>
            <a:prstGeom prst="rect">
              <a:avLst/>
            </a:prstGeom>
            <a:noFill/>
            <a:ln>
              <a:noFill/>
            </a:ln>
          </p:spPr>
        </p:pic>
        <p:grpSp>
          <p:nvGrpSpPr>
            <p:cNvPr id="8" name="Google Shape;8;p1"/>
            <p:cNvGrpSpPr/>
            <p:nvPr/>
          </p:nvGrpSpPr>
          <p:grpSpPr>
            <a:xfrm>
              <a:off x="0" y="566400"/>
              <a:ext cx="9144000" cy="4015149"/>
              <a:chOff x="0" y="566400"/>
              <a:chExt cx="9144000" cy="4015149"/>
            </a:xfrm>
          </p:grpSpPr>
          <p:sp>
            <p:nvSpPr>
              <p:cNvPr id="9" name="Google Shape;9;p1"/>
              <p:cNvSpPr/>
              <p:nvPr/>
            </p:nvSpPr>
            <p:spPr>
              <a:xfrm>
                <a:off x="0" y="566400"/>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0" y="1138664"/>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0" y="2283193"/>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0" y="2855457"/>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0" y="3427721"/>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0" y="3999985"/>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0" y="4572249"/>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0" y="1710928"/>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 name="Google Shape;17;p1"/>
          <p:cNvSpPr txBox="1">
            <a:spLocks noGrp="1"/>
          </p:cNvSpPr>
          <p:nvPr>
            <p:ph type="title"/>
          </p:nvPr>
        </p:nvSpPr>
        <p:spPr>
          <a:xfrm>
            <a:off x="1028375" y="662026"/>
            <a:ext cx="7087200" cy="5502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1pPr>
            <a:lvl2pPr lvl="1"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2pPr>
            <a:lvl3pPr lvl="2"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3pPr>
            <a:lvl4pPr lvl="3"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4pPr>
            <a:lvl5pPr lvl="4"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5pPr>
            <a:lvl6pPr lvl="5"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6pPr>
            <a:lvl7pPr lvl="6"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7pPr>
            <a:lvl8pPr lvl="7"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8pPr>
            <a:lvl9pPr lvl="8"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9pPr>
          </a:lstStyle>
          <a:p>
            <a:endParaRPr/>
          </a:p>
        </p:txBody>
      </p:sp>
      <p:sp>
        <p:nvSpPr>
          <p:cNvPr id="18" name="Google Shape;18;p1"/>
          <p:cNvSpPr txBox="1">
            <a:spLocks noGrp="1"/>
          </p:cNvSpPr>
          <p:nvPr>
            <p:ph type="sldNum" idx="12"/>
          </p:nvPr>
        </p:nvSpPr>
        <p:spPr>
          <a:xfrm>
            <a:off x="4297625" y="4749850"/>
            <a:ext cx="548700" cy="276900"/>
          </a:xfrm>
          <a:prstGeom prst="rect">
            <a:avLst/>
          </a:prstGeom>
          <a:noFill/>
          <a:ln>
            <a:noFill/>
          </a:ln>
        </p:spPr>
        <p:txBody>
          <a:bodyPr spcFirstLastPara="1" wrap="square" lIns="0" tIns="0" rIns="0" bIns="0" anchor="ctr" anchorCtr="0">
            <a:noAutofit/>
          </a:bodyPr>
          <a:lstStyle>
            <a:lvl1pPr lvl="0" algn="ctr" rtl="0">
              <a:buNone/>
              <a:defRPr sz="1000">
                <a:solidFill>
                  <a:schemeClr val="dk2"/>
                </a:solidFill>
                <a:latin typeface="Quicksand"/>
                <a:ea typeface="Quicksand"/>
                <a:cs typeface="Quicksand"/>
                <a:sym typeface="Quicksand"/>
              </a:defRPr>
            </a:lvl1pPr>
            <a:lvl2pPr lvl="1" algn="ctr" rtl="0">
              <a:buNone/>
              <a:defRPr sz="1000">
                <a:solidFill>
                  <a:schemeClr val="dk2"/>
                </a:solidFill>
                <a:latin typeface="Quicksand"/>
                <a:ea typeface="Quicksand"/>
                <a:cs typeface="Quicksand"/>
                <a:sym typeface="Quicksand"/>
              </a:defRPr>
            </a:lvl2pPr>
            <a:lvl3pPr lvl="2" algn="ctr" rtl="0">
              <a:buNone/>
              <a:defRPr sz="1000">
                <a:solidFill>
                  <a:schemeClr val="dk2"/>
                </a:solidFill>
                <a:latin typeface="Quicksand"/>
                <a:ea typeface="Quicksand"/>
                <a:cs typeface="Quicksand"/>
                <a:sym typeface="Quicksand"/>
              </a:defRPr>
            </a:lvl3pPr>
            <a:lvl4pPr lvl="3" algn="ctr" rtl="0">
              <a:buNone/>
              <a:defRPr sz="1000">
                <a:solidFill>
                  <a:schemeClr val="dk2"/>
                </a:solidFill>
                <a:latin typeface="Quicksand"/>
                <a:ea typeface="Quicksand"/>
                <a:cs typeface="Quicksand"/>
                <a:sym typeface="Quicksand"/>
              </a:defRPr>
            </a:lvl4pPr>
            <a:lvl5pPr lvl="4" algn="ctr" rtl="0">
              <a:buNone/>
              <a:defRPr sz="1000">
                <a:solidFill>
                  <a:schemeClr val="dk2"/>
                </a:solidFill>
                <a:latin typeface="Quicksand"/>
                <a:ea typeface="Quicksand"/>
                <a:cs typeface="Quicksand"/>
                <a:sym typeface="Quicksand"/>
              </a:defRPr>
            </a:lvl5pPr>
            <a:lvl6pPr lvl="5" algn="ctr" rtl="0">
              <a:buNone/>
              <a:defRPr sz="1000">
                <a:solidFill>
                  <a:schemeClr val="dk2"/>
                </a:solidFill>
                <a:latin typeface="Quicksand"/>
                <a:ea typeface="Quicksand"/>
                <a:cs typeface="Quicksand"/>
                <a:sym typeface="Quicksand"/>
              </a:defRPr>
            </a:lvl6pPr>
            <a:lvl7pPr lvl="6" algn="ctr" rtl="0">
              <a:buNone/>
              <a:defRPr sz="1000">
                <a:solidFill>
                  <a:schemeClr val="dk2"/>
                </a:solidFill>
                <a:latin typeface="Quicksand"/>
                <a:ea typeface="Quicksand"/>
                <a:cs typeface="Quicksand"/>
                <a:sym typeface="Quicksand"/>
              </a:defRPr>
            </a:lvl7pPr>
            <a:lvl8pPr lvl="7" algn="ctr" rtl="0">
              <a:buNone/>
              <a:defRPr sz="1000">
                <a:solidFill>
                  <a:schemeClr val="dk2"/>
                </a:solidFill>
                <a:latin typeface="Quicksand"/>
                <a:ea typeface="Quicksand"/>
                <a:cs typeface="Quicksand"/>
                <a:sym typeface="Quicksand"/>
              </a:defRPr>
            </a:lvl8pPr>
            <a:lvl9pPr lvl="8" algn="ctr" rtl="0">
              <a:buNone/>
              <a:defRPr sz="1000">
                <a:solidFill>
                  <a:schemeClr val="dk2"/>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
              <a:t>‹Nº›</a:t>
            </a:fld>
            <a:endParaRPr/>
          </a:p>
        </p:txBody>
      </p:sp>
      <p:sp>
        <p:nvSpPr>
          <p:cNvPr id="19" name="Google Shape;19;p1"/>
          <p:cNvSpPr txBox="1">
            <a:spLocks noGrp="1"/>
          </p:cNvSpPr>
          <p:nvPr>
            <p:ph type="body" idx="1"/>
          </p:nvPr>
        </p:nvSpPr>
        <p:spPr>
          <a:xfrm>
            <a:off x="1028375" y="1327952"/>
            <a:ext cx="7087200" cy="2683200"/>
          </a:xfrm>
          <a:prstGeom prst="rect">
            <a:avLst/>
          </a:prstGeom>
          <a:noFill/>
          <a:ln>
            <a:noFill/>
          </a:ln>
        </p:spPr>
        <p:txBody>
          <a:bodyPr spcFirstLastPara="1" wrap="square" lIns="0" tIns="0" rIns="0" bIns="0" anchor="t" anchorCtr="0">
            <a:noAutofit/>
          </a:bodyPr>
          <a:lstStyle>
            <a:lvl1pPr marL="457200" lvl="0" indent="-342900" rtl="0">
              <a:lnSpc>
                <a:spcPct val="115000"/>
              </a:lnSpc>
              <a:spcBef>
                <a:spcPts val="60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1pPr>
            <a:lvl2pPr marL="914400" lvl="1"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2pPr>
            <a:lvl3pPr marL="1371600" lvl="2"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3pPr>
            <a:lvl4pPr marL="1828800" lvl="3"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4pPr>
            <a:lvl5pPr marL="2286000" lvl="4"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5pPr>
            <a:lvl6pPr marL="2743200" lvl="5"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6pPr>
            <a:lvl7pPr marL="3200400" lvl="6"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7pPr>
            <a:lvl8pPr marL="3657600" lvl="7"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8pPr>
            <a:lvl9pPr marL="4114800" lvl="8"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13"/>
          <p:cNvSpPr txBox="1">
            <a:spLocks noGrp="1"/>
          </p:cNvSpPr>
          <p:nvPr>
            <p:ph type="ctrTitle"/>
          </p:nvPr>
        </p:nvSpPr>
        <p:spPr>
          <a:xfrm>
            <a:off x="1719351" y="1669250"/>
            <a:ext cx="5705297" cy="1804999"/>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7200" dirty="0">
                <a:solidFill>
                  <a:schemeClr val="tx1"/>
                </a:solidFill>
              </a:rPr>
              <a:t>ECUACIONES LINEALES CON UNA INCÓGNITA</a:t>
            </a:r>
            <a:endParaRPr sz="7200" dirty="0">
              <a:solidFill>
                <a:schemeClr val="tx1"/>
              </a:solidFill>
            </a:endParaRPr>
          </a:p>
        </p:txBody>
      </p:sp>
      <p:sp>
        <p:nvSpPr>
          <p:cNvPr id="2" name="Rectángulo: esquina doblada 1">
            <a:extLst>
              <a:ext uri="{FF2B5EF4-FFF2-40B4-BE49-F238E27FC236}">
                <a16:creationId xmlns:a16="http://schemas.microsoft.com/office/drawing/2014/main" id="{B421BE7F-0807-4F8E-B9D4-FCBA4443B238}"/>
              </a:ext>
            </a:extLst>
          </p:cNvPr>
          <p:cNvSpPr/>
          <p:nvPr/>
        </p:nvSpPr>
        <p:spPr>
          <a:xfrm>
            <a:off x="1064793" y="3567101"/>
            <a:ext cx="7664115" cy="1233499"/>
          </a:xfrm>
          <a:prstGeom prst="foldedCorner">
            <a:avLst/>
          </a:prstGeom>
          <a:gradFill flip="none" rotWithShape="1">
            <a:gsLst>
              <a:gs pos="0">
                <a:schemeClr val="dk1">
                  <a:tint val="66000"/>
                  <a:satMod val="160000"/>
                </a:schemeClr>
              </a:gs>
              <a:gs pos="50000">
                <a:schemeClr val="dk1">
                  <a:tint val="44500"/>
                  <a:satMod val="160000"/>
                </a:schemeClr>
              </a:gs>
              <a:gs pos="100000">
                <a:schemeClr val="dk1">
                  <a:tint val="23500"/>
                  <a:satMod val="160000"/>
                </a:schemeClr>
              </a:gs>
            </a:gsLst>
            <a:lin ang="16200000" scaled="1"/>
            <a:tileRect/>
          </a:gradFill>
          <a:ln>
            <a:solidFill>
              <a:schemeClr val="bg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a:p>
        </p:txBody>
      </p:sp>
      <p:sp>
        <p:nvSpPr>
          <p:cNvPr id="4" name="Rectángulo: esquina doblada 3">
            <a:extLst>
              <a:ext uri="{FF2B5EF4-FFF2-40B4-BE49-F238E27FC236}">
                <a16:creationId xmlns:a16="http://schemas.microsoft.com/office/drawing/2014/main" id="{BD2C8C84-4A9E-47AC-9666-B25A5D63FD47}"/>
              </a:ext>
            </a:extLst>
          </p:cNvPr>
          <p:cNvSpPr/>
          <p:nvPr/>
        </p:nvSpPr>
        <p:spPr>
          <a:xfrm>
            <a:off x="1217194" y="3719502"/>
            <a:ext cx="7365238" cy="924688"/>
          </a:xfrm>
          <a:prstGeom prst="foldedCorner">
            <a:avLst/>
          </a:prstGeom>
          <a:gradFill flip="none" rotWithShape="1">
            <a:gsLst>
              <a:gs pos="0">
                <a:schemeClr val="tx1">
                  <a:lumMod val="40000"/>
                  <a:lumOff val="60000"/>
                  <a:tint val="66000"/>
                  <a:satMod val="160000"/>
                </a:schemeClr>
              </a:gs>
              <a:gs pos="50000">
                <a:schemeClr val="tx1">
                  <a:lumMod val="40000"/>
                  <a:lumOff val="60000"/>
                  <a:tint val="44500"/>
                  <a:satMod val="160000"/>
                </a:schemeClr>
              </a:gs>
              <a:gs pos="100000">
                <a:schemeClr val="tx1">
                  <a:lumMod val="40000"/>
                  <a:lumOff val="60000"/>
                  <a:tint val="23500"/>
                  <a:satMod val="160000"/>
                </a:schemeClr>
              </a:gs>
            </a:gsLst>
            <a:lin ang="5400000" scaled="1"/>
            <a:tileRect/>
          </a:gradFill>
          <a:ln>
            <a:solidFill>
              <a:schemeClr val="bg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nSpc>
                <a:spcPct val="170000"/>
              </a:lnSpc>
            </a:pPr>
            <a:r>
              <a:rPr lang="es-CL" sz="1200" b="1" dirty="0">
                <a:solidFill>
                  <a:schemeClr val="tx1"/>
                </a:solidFill>
                <a:latin typeface="Quicksand" panose="020B0604020202020204" charset="0"/>
              </a:rPr>
              <a:t>PROFESORES: ANGELA BUSTAMANTE – FRANCO CABEZAS – RENATA ROJAS</a:t>
            </a:r>
          </a:p>
          <a:p>
            <a:pPr>
              <a:lnSpc>
                <a:spcPct val="170000"/>
              </a:lnSpc>
            </a:pPr>
            <a:r>
              <a:rPr lang="es-CL" sz="1200" b="1" dirty="0">
                <a:solidFill>
                  <a:schemeClr val="tx1"/>
                </a:solidFill>
                <a:latin typeface="Quicksand" panose="020B0604020202020204" charset="0"/>
              </a:rPr>
              <a:t>ASIGNATURA: MATEMÁTICA</a:t>
            </a:r>
          </a:p>
          <a:p>
            <a:pPr>
              <a:lnSpc>
                <a:spcPct val="170000"/>
              </a:lnSpc>
            </a:pPr>
            <a:r>
              <a:rPr lang="es-CL" sz="1200" b="1" dirty="0">
                <a:solidFill>
                  <a:schemeClr val="tx1"/>
                </a:solidFill>
                <a:latin typeface="Quicksand" panose="020B0604020202020204" charset="0"/>
              </a:rPr>
              <a:t>CURSO: 2° MEDIO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5"/>
          <p:cNvSpPr txBox="1">
            <a:spLocks noGrp="1"/>
          </p:cNvSpPr>
          <p:nvPr>
            <p:ph type="ctrTitle" idx="4294967295"/>
          </p:nvPr>
        </p:nvSpPr>
        <p:spPr>
          <a:xfrm>
            <a:off x="1549474" y="178457"/>
            <a:ext cx="6593700" cy="86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s-CL" sz="6000" dirty="0">
                <a:solidFill>
                  <a:schemeClr val="accent3"/>
                </a:solidFill>
              </a:rPr>
              <a:t>COMPROBAR SOLUCIÓN</a:t>
            </a:r>
            <a:endParaRPr sz="6000" dirty="0">
              <a:solidFill>
                <a:schemeClr val="accent3"/>
              </a:solidFill>
            </a:endParaRPr>
          </a:p>
        </p:txBody>
      </p:sp>
      <p:sp>
        <p:nvSpPr>
          <p:cNvPr id="709" name="Google Shape;709;p15"/>
          <p:cNvSpPr txBox="1">
            <a:spLocks noGrp="1"/>
          </p:cNvSpPr>
          <p:nvPr>
            <p:ph type="subTitle" idx="4294967295"/>
          </p:nvPr>
        </p:nvSpPr>
        <p:spPr>
          <a:xfrm>
            <a:off x="922191" y="1638887"/>
            <a:ext cx="7848267" cy="3110963"/>
          </a:xfrm>
          <a:prstGeom prst="rect">
            <a:avLst/>
          </a:prstGeom>
        </p:spPr>
        <p:txBody>
          <a:bodyPr spcFirstLastPara="1" wrap="square" lIns="0" tIns="0" rIns="0" bIns="0" anchor="t" anchorCtr="0">
            <a:noAutofit/>
          </a:bodyPr>
          <a:lstStyle/>
          <a:p>
            <a:pPr marL="114300" indent="0">
              <a:buNone/>
            </a:pPr>
            <a:endParaRPr lang="es-CL" dirty="0"/>
          </a:p>
          <a:p>
            <a:pPr marL="0" lvl="0" indent="0" algn="ctr" rtl="0">
              <a:spcBef>
                <a:spcPts val="0"/>
              </a:spcBef>
              <a:spcAft>
                <a:spcPts val="0"/>
              </a:spcAft>
              <a:buNone/>
            </a:pPr>
            <a:endParaRPr sz="1800" b="1" dirty="0"/>
          </a:p>
        </p:txBody>
      </p:sp>
      <p:sp>
        <p:nvSpPr>
          <p:cNvPr id="711" name="Google Shape;711;p1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mc:AlternateContent xmlns:mc="http://schemas.openxmlformats.org/markup-compatibility/2006" xmlns:a14="http://schemas.microsoft.com/office/drawing/2010/main">
        <mc:Choice Requires="a14">
          <p:sp>
            <p:nvSpPr>
              <p:cNvPr id="2" name="Google Shape;709;p15">
                <a:extLst>
                  <a:ext uri="{FF2B5EF4-FFF2-40B4-BE49-F238E27FC236}">
                    <a16:creationId xmlns:a16="http://schemas.microsoft.com/office/drawing/2014/main" id="{42281A1C-40BD-4521-BA78-7CA3CA53CAEF}"/>
                  </a:ext>
                </a:extLst>
              </p:cNvPr>
              <p:cNvSpPr txBox="1">
                <a:spLocks/>
              </p:cNvSpPr>
              <p:nvPr/>
            </p:nvSpPr>
            <p:spPr>
              <a:xfrm>
                <a:off x="541421" y="1039457"/>
                <a:ext cx="8229037" cy="311096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600"/>
                  </a:spcBef>
                  <a:spcAft>
                    <a:spcPts val="0"/>
                  </a:spcAft>
                  <a:buClr>
                    <a:schemeClr val="dk2"/>
                  </a:buClr>
                  <a:buSzPts val="1800"/>
                  <a:buFont typeface="Quicksand"/>
                  <a:buChar char="✘"/>
                  <a:defRPr sz="2400" b="0" i="0" u="none" strike="noStrike" cap="none">
                    <a:solidFill>
                      <a:schemeClr val="dk1"/>
                    </a:solidFill>
                    <a:latin typeface="Quicksand"/>
                    <a:ea typeface="Quicksand"/>
                    <a:cs typeface="Quicksand"/>
                    <a:sym typeface="Quicksand"/>
                  </a:defRPr>
                </a:lvl1pPr>
                <a:lvl2pPr marL="914400" marR="0" lvl="1" indent="-342900" algn="l" rtl="0">
                  <a:lnSpc>
                    <a:spcPct val="115000"/>
                  </a:lnSpc>
                  <a:spcBef>
                    <a:spcPts val="0"/>
                  </a:spcBef>
                  <a:spcAft>
                    <a:spcPts val="0"/>
                  </a:spcAft>
                  <a:buClr>
                    <a:schemeClr val="dk2"/>
                  </a:buClr>
                  <a:buSzPts val="1800"/>
                  <a:buFont typeface="Quicksand"/>
                  <a:buChar char="✗"/>
                  <a:defRPr sz="2400" b="0" i="0" u="none" strike="noStrike" cap="none">
                    <a:solidFill>
                      <a:schemeClr val="dk1"/>
                    </a:solidFill>
                    <a:latin typeface="Quicksand"/>
                    <a:ea typeface="Quicksand"/>
                    <a:cs typeface="Quicksand"/>
                    <a:sym typeface="Quicksand"/>
                  </a:defRPr>
                </a:lvl2pPr>
                <a:lvl3pPr marL="1371600" marR="0" lvl="2" indent="-342900" algn="l" rtl="0">
                  <a:lnSpc>
                    <a:spcPct val="115000"/>
                  </a:lnSpc>
                  <a:spcBef>
                    <a:spcPts val="0"/>
                  </a:spcBef>
                  <a:spcAft>
                    <a:spcPts val="0"/>
                  </a:spcAft>
                  <a:buClr>
                    <a:schemeClr val="dk2"/>
                  </a:buClr>
                  <a:buSzPts val="1800"/>
                  <a:buFont typeface="Quicksand"/>
                  <a:buChar char="✗"/>
                  <a:defRPr sz="2400" b="0" i="0" u="none" strike="noStrike" cap="none">
                    <a:solidFill>
                      <a:schemeClr val="dk1"/>
                    </a:solidFill>
                    <a:latin typeface="Quicksand"/>
                    <a:ea typeface="Quicksand"/>
                    <a:cs typeface="Quicksand"/>
                    <a:sym typeface="Quicksand"/>
                  </a:defRPr>
                </a:lvl3pPr>
                <a:lvl4pPr marL="1828800" marR="0" lvl="3" indent="-342900" algn="l" rtl="0">
                  <a:lnSpc>
                    <a:spcPct val="115000"/>
                  </a:lnSpc>
                  <a:spcBef>
                    <a:spcPts val="0"/>
                  </a:spcBef>
                  <a:spcAft>
                    <a:spcPts val="0"/>
                  </a:spcAft>
                  <a:buClr>
                    <a:schemeClr val="dk2"/>
                  </a:buClr>
                  <a:buSzPts val="1800"/>
                  <a:buFont typeface="Quicksand"/>
                  <a:buChar char="✗"/>
                  <a:defRPr sz="2400" b="0" i="0" u="none" strike="noStrike" cap="none">
                    <a:solidFill>
                      <a:schemeClr val="dk1"/>
                    </a:solidFill>
                    <a:latin typeface="Quicksand"/>
                    <a:ea typeface="Quicksand"/>
                    <a:cs typeface="Quicksand"/>
                    <a:sym typeface="Quicksand"/>
                  </a:defRPr>
                </a:lvl4pPr>
                <a:lvl5pPr marL="2286000" marR="0" lvl="4"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5pPr>
                <a:lvl6pPr marL="2743200" marR="0" lvl="5"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6pPr>
                <a:lvl7pPr marL="3200400" marR="0" lvl="6"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7pPr>
                <a:lvl8pPr marL="3657600" marR="0" lvl="7"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8pPr>
                <a:lvl9pPr marL="4114800" marR="0" lvl="8"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9pPr>
              </a:lstStyle>
              <a:p>
                <a:pPr marL="114300" indent="0">
                  <a:buNone/>
                </a:pPr>
                <a:r>
                  <a:rPr lang="es-CL" sz="1800" dirty="0"/>
                  <a:t>Para comprobar que</a:t>
                </a:r>
                <a14:m>
                  <m:oMath xmlns:m="http://schemas.openxmlformats.org/officeDocument/2006/math">
                    <m:r>
                      <a:rPr lang="es-CL" sz="1800" i="1" dirty="0" smtClean="0">
                        <a:latin typeface="Cambria Math" panose="02040503050406030204" pitchFamily="18" charset="0"/>
                      </a:rPr>
                      <m:t> </m:t>
                    </m:r>
                    <m:r>
                      <a:rPr lang="es-CL" sz="1800" b="0" i="1" dirty="0" smtClean="0">
                        <a:latin typeface="Cambria Math" panose="02040503050406030204" pitchFamily="18" charset="0"/>
                      </a:rPr>
                      <m:t>4</m:t>
                    </m:r>
                  </m:oMath>
                </a14:m>
                <a:r>
                  <a:rPr lang="es-CL" sz="1800" dirty="0"/>
                  <a:t> es solución de la ecuación, debemos reemplazar este valor en </a:t>
                </a:r>
                <a14:m>
                  <m:oMath xmlns:m="http://schemas.openxmlformats.org/officeDocument/2006/math">
                    <m:r>
                      <a:rPr lang="es-CL" sz="1800" i="1">
                        <a:solidFill>
                          <a:schemeClr val="tx1"/>
                        </a:solidFill>
                        <a:latin typeface="Cambria Math" panose="02040503050406030204" pitchFamily="18" charset="0"/>
                      </a:rPr>
                      <m:t>3(</m:t>
                    </m:r>
                    <m:r>
                      <a:rPr lang="es-CL" sz="1800" i="1">
                        <a:solidFill>
                          <a:schemeClr val="tx1"/>
                        </a:solidFill>
                        <a:latin typeface="Cambria Math" panose="02040503050406030204" pitchFamily="18" charset="0"/>
                      </a:rPr>
                      <m:t>𝑥</m:t>
                    </m:r>
                    <m:r>
                      <a:rPr lang="es-CL" sz="1800" i="1">
                        <a:solidFill>
                          <a:schemeClr val="tx1"/>
                        </a:solidFill>
                        <a:latin typeface="Cambria Math" panose="02040503050406030204" pitchFamily="18" charset="0"/>
                      </a:rPr>
                      <m:t>−6)=2(9−3</m:t>
                    </m:r>
                    <m:r>
                      <a:rPr lang="es-CL" sz="1800" i="1">
                        <a:solidFill>
                          <a:schemeClr val="tx1"/>
                        </a:solidFill>
                        <a:latin typeface="Cambria Math" panose="02040503050406030204" pitchFamily="18" charset="0"/>
                      </a:rPr>
                      <m:t>𝑥</m:t>
                    </m:r>
                    <m:r>
                      <a:rPr lang="es-CL" sz="1800" i="1">
                        <a:solidFill>
                          <a:schemeClr val="tx1"/>
                        </a:solidFill>
                        <a:latin typeface="Cambria Math" panose="02040503050406030204" pitchFamily="18" charset="0"/>
                      </a:rPr>
                      <m:t>)</m:t>
                    </m:r>
                  </m:oMath>
                </a14:m>
                <a:r>
                  <a:rPr lang="es-CL" sz="1800" dirty="0">
                    <a:solidFill>
                      <a:schemeClr val="tx1"/>
                    </a:solidFill>
                  </a:rPr>
                  <a:t> , es decir, reemplazamos a </a:t>
                </a:r>
                <a14:m>
                  <m:oMath xmlns:m="http://schemas.openxmlformats.org/officeDocument/2006/math">
                    <m:r>
                      <a:rPr lang="es-CL" sz="1800" b="0" i="1" smtClean="0">
                        <a:solidFill>
                          <a:schemeClr val="tx1"/>
                        </a:solidFill>
                        <a:latin typeface="Cambria Math" panose="02040503050406030204" pitchFamily="18" charset="0"/>
                      </a:rPr>
                      <m:t>𝑥</m:t>
                    </m:r>
                  </m:oMath>
                </a14:m>
                <a:r>
                  <a:rPr lang="es-CL" sz="1800" dirty="0">
                    <a:solidFill>
                      <a:schemeClr val="tx1"/>
                    </a:solidFill>
                  </a:rPr>
                  <a:t> por 4</a:t>
                </a:r>
                <a:r>
                  <a:rPr lang="es-CL" sz="1800" dirty="0"/>
                  <a:t> .</a:t>
                </a:r>
              </a:p>
              <a:p>
                <a:pPr marL="114300" indent="0">
                  <a:buFont typeface="Quicksand"/>
                  <a:buNone/>
                </a:pPr>
                <a:endParaRPr lang="es-CL" sz="2000" dirty="0"/>
              </a:p>
              <a:p>
                <a:pPr marL="114300" indent="0">
                  <a:buFont typeface="Quicksand"/>
                  <a:buNone/>
                </a:pPr>
                <a:endParaRPr lang="es-CL" sz="2000" dirty="0"/>
              </a:p>
              <a:p>
                <a:pPr marL="114300" indent="0">
                  <a:buFont typeface="Quicksand"/>
                  <a:buNone/>
                </a:pPr>
                <a:endParaRPr lang="es-CL" sz="2000" dirty="0"/>
              </a:p>
              <a:p>
                <a:pPr marL="114300" indent="0">
                  <a:buFont typeface="Quicksand"/>
                  <a:buNone/>
                </a:pPr>
                <a:endParaRPr lang="es-CL" sz="2000" dirty="0"/>
              </a:p>
              <a:p>
                <a:pPr marL="114300" indent="0">
                  <a:buFont typeface="Quicksand"/>
                  <a:buNone/>
                </a:pPr>
                <a:endParaRPr lang="es-CL" sz="2000" dirty="0"/>
              </a:p>
              <a:p>
                <a:pPr marL="114300" indent="0">
                  <a:buFont typeface="Quicksand"/>
                  <a:buNone/>
                </a:pPr>
                <a:r>
                  <a:rPr lang="es-CL" sz="1800" dirty="0"/>
                  <a:t>Notemos que al reemplazar el valor se cumple la igualdad, por lo tanto, podemos afirmar que </a:t>
                </a:r>
                <a14:m>
                  <m:oMath xmlns:m="http://schemas.openxmlformats.org/officeDocument/2006/math">
                    <m:r>
                      <m:rPr>
                        <m:sty m:val="p"/>
                      </m:rPr>
                      <a:rPr lang="es-CL" sz="1800" b="0" i="0" smtClean="0">
                        <a:solidFill>
                          <a:schemeClr val="tx1"/>
                        </a:solidFill>
                        <a:latin typeface="Cambria Math" panose="02040503050406030204" pitchFamily="18" charset="0"/>
                      </a:rPr>
                      <m:t>x</m:t>
                    </m:r>
                    <m:r>
                      <a:rPr lang="es-CL" sz="1800" i="1">
                        <a:solidFill>
                          <a:schemeClr val="tx1"/>
                        </a:solidFill>
                        <a:latin typeface="Cambria Math" panose="02040503050406030204" pitchFamily="18" charset="0"/>
                      </a:rPr>
                      <m:t>=</m:t>
                    </m:r>
                    <m:r>
                      <a:rPr lang="es-CL" sz="1800" b="0" i="1" smtClean="0">
                        <a:solidFill>
                          <a:schemeClr val="tx1"/>
                        </a:solidFill>
                        <a:latin typeface="Cambria Math" panose="02040503050406030204" pitchFamily="18" charset="0"/>
                      </a:rPr>
                      <m:t>4</m:t>
                    </m:r>
                  </m:oMath>
                </a14:m>
                <a:r>
                  <a:rPr lang="es-CL" sz="1800" dirty="0"/>
                  <a:t> o bien, </a:t>
                </a:r>
                <a14:m>
                  <m:oMath xmlns:m="http://schemas.openxmlformats.org/officeDocument/2006/math">
                    <m:r>
                      <a:rPr lang="es-CL" sz="1800" i="1">
                        <a:solidFill>
                          <a:schemeClr val="tx1"/>
                        </a:solidFill>
                        <a:latin typeface="Cambria Math" panose="02040503050406030204" pitchFamily="18" charset="0"/>
                      </a:rPr>
                      <m:t>4</m:t>
                    </m:r>
                  </m:oMath>
                </a14:m>
                <a:r>
                  <a:rPr lang="es-CL" sz="1800" dirty="0"/>
                  <a:t> es solución de la ecuación.</a:t>
                </a:r>
              </a:p>
              <a:p>
                <a:pPr marL="114300" indent="0">
                  <a:buFont typeface="Quicksand"/>
                  <a:buNone/>
                </a:pPr>
                <a:endParaRPr lang="es-CL" dirty="0"/>
              </a:p>
            </p:txBody>
          </p:sp>
        </mc:Choice>
        <mc:Fallback xmlns="">
          <p:sp>
            <p:nvSpPr>
              <p:cNvPr id="2" name="Google Shape;709;p15">
                <a:extLst>
                  <a:ext uri="{FF2B5EF4-FFF2-40B4-BE49-F238E27FC236}">
                    <a16:creationId xmlns:a16="http://schemas.microsoft.com/office/drawing/2014/main" id="{42281A1C-40BD-4521-BA78-7CA3CA53CAEF}"/>
                  </a:ext>
                </a:extLst>
              </p:cNvPr>
              <p:cNvSpPr txBox="1">
                <a:spLocks noRot="1" noChangeAspect="1" noMove="1" noResize="1" noEditPoints="1" noAdjustHandles="1" noChangeArrowheads="1" noChangeShapeType="1" noTextEdit="1"/>
              </p:cNvSpPr>
              <p:nvPr/>
            </p:nvSpPr>
            <p:spPr>
              <a:xfrm>
                <a:off x="541421" y="1039457"/>
                <a:ext cx="8229037" cy="3110963"/>
              </a:xfrm>
              <a:prstGeom prst="rect">
                <a:avLst/>
              </a:prstGeom>
              <a:blipFill>
                <a:blip r:embed="rId3"/>
                <a:stretch>
                  <a:fillRect l="-370" r="-1778" b="-17843"/>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graphicFrame>
            <p:nvGraphicFramePr>
              <p:cNvPr id="4" name="Tabla 5">
                <a:extLst>
                  <a:ext uri="{FF2B5EF4-FFF2-40B4-BE49-F238E27FC236}">
                    <a16:creationId xmlns:a16="http://schemas.microsoft.com/office/drawing/2014/main" id="{C7E6AA55-D765-43B3-B42A-6E0E88901212}"/>
                  </a:ext>
                </a:extLst>
              </p:cNvPr>
              <p:cNvGraphicFramePr>
                <a:graphicFrameLocks noGrp="1"/>
              </p:cNvGraphicFramePr>
              <p:nvPr>
                <p:extLst>
                  <p:ext uri="{D42A27DB-BD31-4B8C-83A1-F6EECF244321}">
                    <p14:modId xmlns:p14="http://schemas.microsoft.com/office/powerpoint/2010/main" val="2151423406"/>
                  </p:ext>
                </p:extLst>
              </p:nvPr>
            </p:nvGraphicFramePr>
            <p:xfrm>
              <a:off x="922192" y="2008741"/>
              <a:ext cx="7848266" cy="1785446"/>
            </p:xfrm>
            <a:graphic>
              <a:graphicData uri="http://schemas.openxmlformats.org/drawingml/2006/table">
                <a:tbl>
                  <a:tblPr firstRow="1" bandRow="1">
                    <a:tableStyleId>{DA878A68-379F-483A-8778-C6B6AC8C036A}</a:tableStyleId>
                  </a:tblPr>
                  <a:tblGrid>
                    <a:gridCol w="2552815">
                      <a:extLst>
                        <a:ext uri="{9D8B030D-6E8A-4147-A177-3AD203B41FA5}">
                          <a16:colId xmlns:a16="http://schemas.microsoft.com/office/drawing/2014/main" val="1513763708"/>
                        </a:ext>
                      </a:extLst>
                    </a:gridCol>
                    <a:gridCol w="5295451">
                      <a:extLst>
                        <a:ext uri="{9D8B030D-6E8A-4147-A177-3AD203B41FA5}">
                          <a16:colId xmlns:a16="http://schemas.microsoft.com/office/drawing/2014/main" val="1583712509"/>
                        </a:ext>
                      </a:extLst>
                    </a:gridCol>
                  </a:tblGrid>
                  <a:tr h="370840">
                    <a:tc>
                      <a:txBody>
                        <a:bodyPr/>
                        <a:lstStyle/>
                        <a:p>
                          <a14:m>
                            <m:oMath xmlns:m="http://schemas.openxmlformats.org/officeDocument/2006/math">
                              <m:r>
                                <a:rPr lang="es-CL" sz="1400" b="1" i="1" smtClean="0">
                                  <a:solidFill>
                                    <a:schemeClr val="tx1"/>
                                  </a:solidFill>
                                  <a:latin typeface="Cambria Math" panose="02040503050406030204" pitchFamily="18" charset="0"/>
                                </a:rPr>
                                <m:t>𝟑</m:t>
                              </m:r>
                              <m:r>
                                <a:rPr lang="es-CL" sz="1400" b="1" i="1" smtClean="0">
                                  <a:solidFill>
                                    <a:schemeClr val="tx1"/>
                                  </a:solidFill>
                                  <a:latin typeface="Cambria Math" panose="02040503050406030204" pitchFamily="18" charset="0"/>
                                </a:rPr>
                                <m:t>(</m:t>
                              </m:r>
                              <m:r>
                                <a:rPr lang="es-CL" sz="1400" b="1" i="1" smtClean="0">
                                  <a:solidFill>
                                    <a:schemeClr val="tx1"/>
                                  </a:solidFill>
                                  <a:latin typeface="Cambria Math" panose="02040503050406030204" pitchFamily="18" charset="0"/>
                                </a:rPr>
                                <m:t>𝒙</m:t>
                              </m:r>
                              <m:r>
                                <a:rPr lang="es-CL" sz="1400" b="1" i="1" smtClean="0">
                                  <a:solidFill>
                                    <a:schemeClr val="tx1"/>
                                  </a:solidFill>
                                  <a:latin typeface="Cambria Math" panose="02040503050406030204" pitchFamily="18" charset="0"/>
                                </a:rPr>
                                <m:t>−</m:t>
                              </m:r>
                              <m:r>
                                <a:rPr lang="es-CL" sz="1400" b="1" i="1" smtClean="0">
                                  <a:solidFill>
                                    <a:schemeClr val="tx1"/>
                                  </a:solidFill>
                                  <a:latin typeface="Cambria Math" panose="02040503050406030204" pitchFamily="18" charset="0"/>
                                </a:rPr>
                                <m:t>𝟔</m:t>
                              </m:r>
                              <m:r>
                                <a:rPr lang="es-CL" sz="1400" b="1" i="1" smtClean="0">
                                  <a:solidFill>
                                    <a:schemeClr val="tx1"/>
                                  </a:solidFill>
                                  <a:latin typeface="Cambria Math" panose="02040503050406030204" pitchFamily="18" charset="0"/>
                                </a:rPr>
                                <m:t>)=</m:t>
                              </m:r>
                              <m:r>
                                <a:rPr lang="es-CL" sz="1400" b="1" i="1" smtClean="0">
                                  <a:solidFill>
                                    <a:schemeClr val="tx1"/>
                                  </a:solidFill>
                                  <a:latin typeface="Cambria Math" panose="02040503050406030204" pitchFamily="18" charset="0"/>
                                </a:rPr>
                                <m:t>𝟐</m:t>
                              </m:r>
                              <m:r>
                                <a:rPr lang="es-CL" sz="1400" b="1" i="1" smtClean="0">
                                  <a:solidFill>
                                    <a:schemeClr val="tx1"/>
                                  </a:solidFill>
                                  <a:latin typeface="Cambria Math" panose="02040503050406030204" pitchFamily="18" charset="0"/>
                                </a:rPr>
                                <m:t>(</m:t>
                              </m:r>
                              <m:r>
                                <a:rPr lang="es-CL" sz="1400" b="1" i="1" smtClean="0">
                                  <a:solidFill>
                                    <a:schemeClr val="tx1"/>
                                  </a:solidFill>
                                  <a:latin typeface="Cambria Math" panose="02040503050406030204" pitchFamily="18" charset="0"/>
                                </a:rPr>
                                <m:t>𝟗</m:t>
                              </m:r>
                              <m:r>
                                <a:rPr lang="es-CL" sz="1400" b="1" i="1" smtClean="0">
                                  <a:solidFill>
                                    <a:schemeClr val="tx1"/>
                                  </a:solidFill>
                                  <a:latin typeface="Cambria Math" panose="02040503050406030204" pitchFamily="18" charset="0"/>
                                </a:rPr>
                                <m:t>−</m:t>
                              </m:r>
                              <m:r>
                                <a:rPr lang="es-CL" sz="1400" b="1" i="1" smtClean="0">
                                  <a:solidFill>
                                    <a:schemeClr val="tx1"/>
                                  </a:solidFill>
                                  <a:latin typeface="Cambria Math" panose="02040503050406030204" pitchFamily="18" charset="0"/>
                                </a:rPr>
                                <m:t>𝟑</m:t>
                              </m:r>
                              <m:r>
                                <a:rPr lang="es-CL" sz="1400" b="1" i="1" smtClean="0">
                                  <a:solidFill>
                                    <a:schemeClr val="tx1"/>
                                  </a:solidFill>
                                  <a:latin typeface="Cambria Math" panose="02040503050406030204" pitchFamily="18" charset="0"/>
                                </a:rPr>
                                <m:t>𝒙</m:t>
                              </m:r>
                              <m:r>
                                <a:rPr lang="es-CL" sz="1400" b="1" i="1" smtClean="0">
                                  <a:solidFill>
                                    <a:schemeClr val="tx1"/>
                                  </a:solidFill>
                                  <a:latin typeface="Cambria Math" panose="02040503050406030204" pitchFamily="18" charset="0"/>
                                </a:rPr>
                                <m:t>)</m:t>
                              </m:r>
                            </m:oMath>
                          </a14:m>
                          <a:r>
                            <a:rPr lang="es-CL" sz="1400" b="1" dirty="0">
                              <a:solidFill>
                                <a:schemeClr val="tx1"/>
                              </a:solidFill>
                              <a:latin typeface="Quicksand" panose="020B0604020202020204" charset="0"/>
                            </a:rPr>
                            <a:t> </a:t>
                          </a:r>
                          <a:endParaRPr lang="es-CL" b="1" dirty="0">
                            <a:solidFill>
                              <a:schemeClr val="tx1"/>
                            </a:solidFill>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s-CL" b="1" dirty="0">
                              <a:solidFill>
                                <a:schemeClr val="tx1"/>
                              </a:solidFill>
                              <a:latin typeface="Quicksand" panose="020B0604020202020204" charset="0"/>
                            </a:rPr>
                            <a:t>\ Reemplazar </a:t>
                          </a:r>
                          <a14:m>
                            <m:oMath xmlns:m="http://schemas.openxmlformats.org/officeDocument/2006/math">
                              <m:r>
                                <a:rPr lang="es-CL" b="1" i="1" dirty="0" smtClean="0">
                                  <a:solidFill>
                                    <a:schemeClr val="tx1"/>
                                  </a:solidFill>
                                  <a:latin typeface="Cambria Math" panose="02040503050406030204" pitchFamily="18" charset="0"/>
                                </a:rPr>
                                <m:t>𝒙</m:t>
                              </m:r>
                              <m:r>
                                <a:rPr lang="es-CL" b="1" i="1" dirty="0" smtClean="0">
                                  <a:solidFill>
                                    <a:schemeClr val="tx1"/>
                                  </a:solidFill>
                                  <a:latin typeface="Cambria Math" panose="02040503050406030204" pitchFamily="18" charset="0"/>
                                </a:rPr>
                                <m:t> </m:t>
                              </m:r>
                            </m:oMath>
                          </a14:m>
                          <a:r>
                            <a:rPr lang="es-CL" b="1" dirty="0">
                              <a:solidFill>
                                <a:schemeClr val="tx1"/>
                              </a:solidFill>
                              <a:latin typeface="Quicksand" panose="020B0604020202020204" charset="0"/>
                            </a:rPr>
                            <a:t>por </a:t>
                          </a:r>
                          <a14:m>
                            <m:oMath xmlns:m="http://schemas.openxmlformats.org/officeDocument/2006/math">
                              <m:r>
                                <a:rPr lang="es-CL" b="1" i="1" dirty="0" smtClean="0">
                                  <a:solidFill>
                                    <a:schemeClr val="tx1"/>
                                  </a:solidFill>
                                  <a:latin typeface="Cambria Math" panose="02040503050406030204" pitchFamily="18" charset="0"/>
                                </a:rPr>
                                <m:t>𝟒</m:t>
                              </m:r>
                              <m:r>
                                <a:rPr lang="es-CL" b="1" i="1" dirty="0" smtClean="0">
                                  <a:solidFill>
                                    <a:schemeClr val="tx1"/>
                                  </a:solidFill>
                                  <a:latin typeface="Cambria Math" panose="02040503050406030204" pitchFamily="18" charset="0"/>
                                </a:rPr>
                                <m:t> </m:t>
                              </m:r>
                            </m:oMath>
                          </a14:m>
                          <a:endParaRPr lang="es-CL" b="1" dirty="0">
                            <a:solidFill>
                              <a:schemeClr val="tx1"/>
                            </a:solidFill>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89409527"/>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r>
                                <a:rPr lang="es-CL" sz="1400" b="1" i="1" smtClean="0">
                                  <a:solidFill>
                                    <a:schemeClr val="tx1"/>
                                  </a:solidFill>
                                  <a:latin typeface="Cambria Math" panose="02040503050406030204" pitchFamily="18" charset="0"/>
                                </a:rPr>
                                <m:t>𝟑</m:t>
                              </m:r>
                              <m:r>
                                <a:rPr lang="es-CL" sz="1400" b="1" i="1" smtClean="0">
                                  <a:solidFill>
                                    <a:schemeClr val="tx1"/>
                                  </a:solidFill>
                                  <a:latin typeface="Cambria Math" panose="02040503050406030204" pitchFamily="18" charset="0"/>
                                </a:rPr>
                                <m:t>(</m:t>
                              </m:r>
                              <m:r>
                                <a:rPr lang="es-CL" sz="1400" b="1" i="1" smtClean="0">
                                  <a:solidFill>
                                    <a:schemeClr val="tx1"/>
                                  </a:solidFill>
                                  <a:latin typeface="Cambria Math" panose="02040503050406030204" pitchFamily="18" charset="0"/>
                                </a:rPr>
                                <m:t>𝟒</m:t>
                              </m:r>
                              <m:r>
                                <a:rPr lang="es-CL" sz="1400" b="1" i="1" smtClean="0">
                                  <a:solidFill>
                                    <a:schemeClr val="tx1"/>
                                  </a:solidFill>
                                  <a:latin typeface="Cambria Math" panose="02040503050406030204" pitchFamily="18" charset="0"/>
                                </a:rPr>
                                <m:t>−</m:t>
                              </m:r>
                              <m:r>
                                <a:rPr lang="es-CL" sz="1400" b="1" i="1" smtClean="0">
                                  <a:solidFill>
                                    <a:schemeClr val="tx1"/>
                                  </a:solidFill>
                                  <a:latin typeface="Cambria Math" panose="02040503050406030204" pitchFamily="18" charset="0"/>
                                </a:rPr>
                                <m:t>𝟔</m:t>
                              </m:r>
                              <m:r>
                                <a:rPr lang="es-CL" sz="1400" b="1" i="1" smtClean="0">
                                  <a:solidFill>
                                    <a:schemeClr val="tx1"/>
                                  </a:solidFill>
                                  <a:latin typeface="Cambria Math" panose="02040503050406030204" pitchFamily="18" charset="0"/>
                                </a:rPr>
                                <m:t>)=</m:t>
                              </m:r>
                              <m:r>
                                <a:rPr lang="es-CL" sz="1400" b="1" i="1" smtClean="0">
                                  <a:solidFill>
                                    <a:schemeClr val="tx1"/>
                                  </a:solidFill>
                                  <a:latin typeface="Cambria Math" panose="02040503050406030204" pitchFamily="18" charset="0"/>
                                </a:rPr>
                                <m:t>𝟐</m:t>
                              </m:r>
                              <m:r>
                                <a:rPr lang="es-CL" sz="1400" b="1" i="1" smtClean="0">
                                  <a:solidFill>
                                    <a:schemeClr val="tx1"/>
                                  </a:solidFill>
                                  <a:latin typeface="Cambria Math" panose="02040503050406030204" pitchFamily="18" charset="0"/>
                                </a:rPr>
                                <m:t>(</m:t>
                              </m:r>
                              <m:r>
                                <a:rPr lang="es-CL" sz="1400" b="1" i="1" smtClean="0">
                                  <a:solidFill>
                                    <a:schemeClr val="tx1"/>
                                  </a:solidFill>
                                  <a:latin typeface="Cambria Math" panose="02040503050406030204" pitchFamily="18" charset="0"/>
                                </a:rPr>
                                <m:t>𝟗</m:t>
                              </m:r>
                              <m:r>
                                <a:rPr lang="es-CL" sz="1400" b="1" i="1" smtClean="0">
                                  <a:solidFill>
                                    <a:schemeClr val="tx1"/>
                                  </a:solidFill>
                                  <a:latin typeface="Cambria Math" panose="02040503050406030204" pitchFamily="18" charset="0"/>
                                </a:rPr>
                                <m:t>−</m:t>
                              </m:r>
                              <m:r>
                                <a:rPr lang="es-CL" sz="1400" b="1" i="1" smtClean="0">
                                  <a:solidFill>
                                    <a:schemeClr val="tx1"/>
                                  </a:solidFill>
                                  <a:latin typeface="Cambria Math" panose="02040503050406030204" pitchFamily="18" charset="0"/>
                                </a:rPr>
                                <m:t>𝟑</m:t>
                              </m:r>
                              <m:r>
                                <a:rPr lang="es-CL" sz="1400" b="1" i="1" smtClean="0">
                                  <a:solidFill>
                                    <a:schemeClr val="tx1"/>
                                  </a:solidFill>
                                  <a:latin typeface="Cambria Math" panose="02040503050406030204" pitchFamily="18" charset="0"/>
                                  <a:ea typeface="Cambria Math" panose="02040503050406030204" pitchFamily="18" charset="0"/>
                                </a:rPr>
                                <m:t>∙</m:t>
                              </m:r>
                              <m:r>
                                <a:rPr lang="es-CL" sz="1400" b="1" i="1" smtClean="0">
                                  <a:solidFill>
                                    <a:schemeClr val="tx1"/>
                                  </a:solidFill>
                                  <a:latin typeface="Cambria Math" panose="02040503050406030204" pitchFamily="18" charset="0"/>
                                  <a:ea typeface="Cambria Math" panose="02040503050406030204" pitchFamily="18" charset="0"/>
                                </a:rPr>
                                <m:t>𝟒</m:t>
                              </m:r>
                              <m:r>
                                <a:rPr lang="es-CL" sz="1400" b="1" i="1" smtClean="0">
                                  <a:solidFill>
                                    <a:schemeClr val="tx1"/>
                                  </a:solidFill>
                                  <a:latin typeface="Cambria Math" panose="02040503050406030204" pitchFamily="18" charset="0"/>
                                </a:rPr>
                                <m:t>)</m:t>
                              </m:r>
                            </m:oMath>
                          </a14:m>
                          <a:r>
                            <a:rPr lang="es-CL" sz="1400" b="1" dirty="0">
                              <a:solidFill>
                                <a:schemeClr val="tx1"/>
                              </a:solidFill>
                              <a:latin typeface="Quicksand" panose="020B0604020202020204" charset="0"/>
                            </a:rPr>
                            <a:t> </a:t>
                          </a:r>
                          <a:endParaRPr lang="es-CL" b="1" dirty="0">
                            <a:solidFill>
                              <a:schemeClr val="tx1"/>
                            </a:solidFill>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b="1" dirty="0">
                              <a:solidFill>
                                <a:schemeClr val="tx1"/>
                              </a:solidFill>
                              <a:latin typeface="Quicksand" panose="020B0604020202020204" charset="0"/>
                            </a:rPr>
                            <a:t>\ Resolver las operaciones al interior de cada paréntesis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437185516"/>
                      </a:ext>
                    </a:extLst>
                  </a:tr>
                  <a:tr h="34505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r>
                                <a:rPr lang="es-CL" sz="1400" b="1" i="1" smtClean="0">
                                  <a:solidFill>
                                    <a:schemeClr val="tx1"/>
                                  </a:solidFill>
                                  <a:latin typeface="Cambria Math" panose="02040503050406030204" pitchFamily="18" charset="0"/>
                                </a:rPr>
                                <m:t>    </m:t>
                              </m:r>
                              <m:r>
                                <a:rPr lang="es-CL" sz="1400" b="1" i="1" smtClean="0">
                                  <a:solidFill>
                                    <a:schemeClr val="tx1"/>
                                  </a:solidFill>
                                  <a:latin typeface="Cambria Math" panose="02040503050406030204" pitchFamily="18" charset="0"/>
                                </a:rPr>
                                <m:t>𝟑</m:t>
                              </m:r>
                              <m:r>
                                <a:rPr lang="es-CL" sz="1400" b="1" i="1" smtClean="0">
                                  <a:solidFill>
                                    <a:schemeClr val="tx1"/>
                                  </a:solidFill>
                                  <a:latin typeface="Cambria Math" panose="02040503050406030204" pitchFamily="18" charset="0"/>
                                </a:rPr>
                                <m:t>(−</m:t>
                              </m:r>
                              <m:r>
                                <a:rPr lang="es-CL" sz="1400" b="1" i="1" smtClean="0">
                                  <a:solidFill>
                                    <a:schemeClr val="tx1"/>
                                  </a:solidFill>
                                  <a:latin typeface="Cambria Math" panose="02040503050406030204" pitchFamily="18" charset="0"/>
                                </a:rPr>
                                <m:t>𝟐</m:t>
                              </m:r>
                              <m:r>
                                <a:rPr lang="es-CL" sz="1400" b="1" i="1" smtClean="0">
                                  <a:solidFill>
                                    <a:schemeClr val="tx1"/>
                                  </a:solidFill>
                                  <a:latin typeface="Cambria Math" panose="02040503050406030204" pitchFamily="18" charset="0"/>
                                </a:rPr>
                                <m:t>)=</m:t>
                              </m:r>
                              <m:r>
                                <a:rPr lang="es-CL" sz="1400" b="1" i="1" smtClean="0">
                                  <a:solidFill>
                                    <a:schemeClr val="tx1"/>
                                  </a:solidFill>
                                  <a:latin typeface="Cambria Math" panose="02040503050406030204" pitchFamily="18" charset="0"/>
                                </a:rPr>
                                <m:t>𝟐</m:t>
                              </m:r>
                              <m:r>
                                <a:rPr lang="es-CL" sz="1400" b="1" i="1" smtClean="0">
                                  <a:solidFill>
                                    <a:schemeClr val="tx1"/>
                                  </a:solidFill>
                                  <a:latin typeface="Cambria Math" panose="02040503050406030204" pitchFamily="18" charset="0"/>
                                </a:rPr>
                                <m:t>(</m:t>
                              </m:r>
                              <m:r>
                                <a:rPr lang="es-CL" sz="1400" b="1" i="1" smtClean="0">
                                  <a:solidFill>
                                    <a:schemeClr val="tx1"/>
                                  </a:solidFill>
                                  <a:latin typeface="Cambria Math" panose="02040503050406030204" pitchFamily="18" charset="0"/>
                                </a:rPr>
                                <m:t>𝟗</m:t>
                              </m:r>
                              <m:r>
                                <a:rPr lang="es-CL" sz="1400" b="1" i="1" smtClean="0">
                                  <a:solidFill>
                                    <a:schemeClr val="tx1"/>
                                  </a:solidFill>
                                  <a:latin typeface="Cambria Math" panose="02040503050406030204" pitchFamily="18" charset="0"/>
                                </a:rPr>
                                <m:t>−</m:t>
                              </m:r>
                              <m:r>
                                <a:rPr lang="es-CL" sz="1400" b="1" i="1" smtClean="0">
                                  <a:solidFill>
                                    <a:schemeClr val="tx1"/>
                                  </a:solidFill>
                                  <a:latin typeface="Cambria Math" panose="02040503050406030204" pitchFamily="18" charset="0"/>
                                </a:rPr>
                                <m:t>𝟏𝟐</m:t>
                              </m:r>
                              <m:r>
                                <a:rPr lang="es-CL" sz="1400" b="1" i="1" smtClean="0">
                                  <a:solidFill>
                                    <a:schemeClr val="tx1"/>
                                  </a:solidFill>
                                  <a:latin typeface="Cambria Math" panose="02040503050406030204" pitchFamily="18" charset="0"/>
                                </a:rPr>
                                <m:t>)</m:t>
                              </m:r>
                            </m:oMath>
                          </a14:m>
                          <a:r>
                            <a:rPr lang="es-CL" sz="1400" b="1" dirty="0">
                              <a:solidFill>
                                <a:schemeClr val="tx1"/>
                              </a:solidFill>
                              <a:latin typeface="Quicksand" panose="020B0604020202020204" charset="0"/>
                            </a:rPr>
                            <a:t> </a:t>
                          </a:r>
                          <a:endParaRPr lang="es-CL" b="1" dirty="0">
                            <a:solidFill>
                              <a:schemeClr val="tx1"/>
                            </a:solidFill>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b="1" dirty="0">
                              <a:solidFill>
                                <a:schemeClr val="tx1"/>
                              </a:solidFill>
                              <a:latin typeface="Quicksand" panose="020B0604020202020204" charset="0"/>
                            </a:rPr>
                            <a:t>\ Resolver las operaciones al interior de cada paréntesis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28003220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r>
                                <a:rPr lang="es-CL" sz="1400" b="1" i="1" smtClean="0">
                                  <a:solidFill>
                                    <a:schemeClr val="tx1"/>
                                  </a:solidFill>
                                  <a:latin typeface="Cambria Math" panose="02040503050406030204" pitchFamily="18" charset="0"/>
                                </a:rPr>
                                <m:t>    </m:t>
                              </m:r>
                              <m:r>
                                <a:rPr lang="es-CL" sz="1400" b="1" i="1" smtClean="0">
                                  <a:solidFill>
                                    <a:schemeClr val="tx1"/>
                                  </a:solidFill>
                                  <a:latin typeface="Cambria Math" panose="02040503050406030204" pitchFamily="18" charset="0"/>
                                </a:rPr>
                                <m:t>𝟑</m:t>
                              </m:r>
                              <m:r>
                                <a:rPr lang="es-CL" sz="1400" b="1" i="1" smtClean="0">
                                  <a:solidFill>
                                    <a:schemeClr val="tx1"/>
                                  </a:solidFill>
                                  <a:latin typeface="Cambria Math" panose="02040503050406030204" pitchFamily="18" charset="0"/>
                                </a:rPr>
                                <m:t>(−</m:t>
                              </m:r>
                              <m:r>
                                <a:rPr lang="es-CL" sz="1400" b="1" i="1" smtClean="0">
                                  <a:solidFill>
                                    <a:schemeClr val="tx1"/>
                                  </a:solidFill>
                                  <a:latin typeface="Cambria Math" panose="02040503050406030204" pitchFamily="18" charset="0"/>
                                </a:rPr>
                                <m:t>𝟐</m:t>
                              </m:r>
                              <m:r>
                                <a:rPr lang="es-CL" sz="1400" b="1" i="1" smtClean="0">
                                  <a:solidFill>
                                    <a:schemeClr val="tx1"/>
                                  </a:solidFill>
                                  <a:latin typeface="Cambria Math" panose="02040503050406030204" pitchFamily="18" charset="0"/>
                                </a:rPr>
                                <m:t>)=</m:t>
                              </m:r>
                              <m:r>
                                <a:rPr lang="es-CL" sz="1400" b="1" i="1" smtClean="0">
                                  <a:solidFill>
                                    <a:schemeClr val="tx1"/>
                                  </a:solidFill>
                                  <a:latin typeface="Cambria Math" panose="02040503050406030204" pitchFamily="18" charset="0"/>
                                </a:rPr>
                                <m:t>𝟐</m:t>
                              </m:r>
                              <m:r>
                                <a:rPr lang="es-CL" sz="1400" b="1" i="1" smtClean="0">
                                  <a:solidFill>
                                    <a:schemeClr val="tx1"/>
                                  </a:solidFill>
                                  <a:latin typeface="Cambria Math" panose="02040503050406030204" pitchFamily="18" charset="0"/>
                                </a:rPr>
                                <m:t>(−</m:t>
                              </m:r>
                              <m:r>
                                <a:rPr lang="es-CL" sz="1400" b="1" i="1" smtClean="0">
                                  <a:solidFill>
                                    <a:schemeClr val="tx1"/>
                                  </a:solidFill>
                                  <a:latin typeface="Cambria Math" panose="02040503050406030204" pitchFamily="18" charset="0"/>
                                </a:rPr>
                                <m:t>𝟑</m:t>
                              </m:r>
                              <m:r>
                                <a:rPr lang="es-CL" sz="1400" b="1" i="1" smtClean="0">
                                  <a:solidFill>
                                    <a:schemeClr val="tx1"/>
                                  </a:solidFill>
                                  <a:latin typeface="Cambria Math" panose="02040503050406030204" pitchFamily="18" charset="0"/>
                                </a:rPr>
                                <m:t>)</m:t>
                              </m:r>
                            </m:oMath>
                          </a14:m>
                          <a:r>
                            <a:rPr lang="es-CL" sz="1400" b="1" dirty="0">
                              <a:solidFill>
                                <a:schemeClr val="tx1"/>
                              </a:solidFill>
                              <a:latin typeface="Quicksand" panose="020B0604020202020204" charset="0"/>
                            </a:rPr>
                            <a:t> </a:t>
                          </a:r>
                          <a:endParaRPr lang="es-CL" b="1" dirty="0">
                            <a:solidFill>
                              <a:schemeClr val="tx1"/>
                            </a:solidFill>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b="1" dirty="0">
                              <a:solidFill>
                                <a:schemeClr val="tx1"/>
                              </a:solidFill>
                              <a:latin typeface="Quicksand" panose="020B0604020202020204" charset="0"/>
                            </a:rPr>
                            <a:t>\ Multiplicar factores según corresponda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49868262"/>
                      </a:ext>
                    </a:extLst>
                  </a:tr>
                  <a:tr h="3278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400" b="1" dirty="0">
                              <a:solidFill>
                                <a:schemeClr val="tx1"/>
                              </a:solidFill>
                              <a:latin typeface="Quicksand" panose="020B0604020202020204" charset="0"/>
                            </a:rPr>
                            <a:t>        </a:t>
                          </a:r>
                          <a14:m>
                            <m:oMath xmlns:m="http://schemas.openxmlformats.org/officeDocument/2006/math">
                              <m:r>
                                <a:rPr lang="es-CL" sz="1400" b="1" i="1" smtClean="0">
                                  <a:solidFill>
                                    <a:schemeClr val="tx1"/>
                                  </a:solidFill>
                                  <a:latin typeface="Cambria Math" panose="02040503050406030204" pitchFamily="18" charset="0"/>
                                </a:rPr>
                                <m:t>−</m:t>
                              </m:r>
                              <m:r>
                                <a:rPr lang="es-CL" sz="1400" b="1" i="1" smtClean="0">
                                  <a:solidFill>
                                    <a:schemeClr val="tx1"/>
                                  </a:solidFill>
                                  <a:latin typeface="Cambria Math" panose="02040503050406030204" pitchFamily="18" charset="0"/>
                                </a:rPr>
                                <m:t>𝟔</m:t>
                              </m:r>
                              <m:r>
                                <a:rPr lang="es-CL" sz="1400" b="1" i="1" smtClean="0">
                                  <a:solidFill>
                                    <a:schemeClr val="tx1"/>
                                  </a:solidFill>
                                  <a:latin typeface="Cambria Math" panose="02040503050406030204" pitchFamily="18" charset="0"/>
                                </a:rPr>
                                <m:t>=−</m:t>
                              </m:r>
                              <m:r>
                                <a:rPr lang="es-CL" sz="1400" b="1" i="1" smtClean="0">
                                  <a:solidFill>
                                    <a:schemeClr val="tx1"/>
                                  </a:solidFill>
                                  <a:latin typeface="Cambria Math" panose="02040503050406030204" pitchFamily="18" charset="0"/>
                                </a:rPr>
                                <m:t>𝟔</m:t>
                              </m:r>
                            </m:oMath>
                          </a14:m>
                          <a:r>
                            <a:rPr lang="es-CL" sz="1400" b="1" dirty="0">
                              <a:solidFill>
                                <a:schemeClr val="tx1"/>
                              </a:solidFill>
                              <a:latin typeface="Quicksand" panose="020B0604020202020204" charset="0"/>
                            </a:rPr>
                            <a:t> </a:t>
                          </a:r>
                          <a:endParaRPr lang="es-CL" b="1" dirty="0">
                            <a:solidFill>
                              <a:schemeClr val="tx1"/>
                            </a:solidFill>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s-CL" b="1" dirty="0">
                            <a:solidFill>
                              <a:schemeClr val="tx1"/>
                            </a:solidFill>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131234847"/>
                      </a:ext>
                    </a:extLst>
                  </a:tr>
                </a:tbl>
              </a:graphicData>
            </a:graphic>
          </p:graphicFrame>
        </mc:Choice>
        <mc:Fallback xmlns="">
          <p:graphicFrame>
            <p:nvGraphicFramePr>
              <p:cNvPr id="4" name="Tabla 5">
                <a:extLst>
                  <a:ext uri="{FF2B5EF4-FFF2-40B4-BE49-F238E27FC236}">
                    <a16:creationId xmlns:a16="http://schemas.microsoft.com/office/drawing/2014/main" id="{C7E6AA55-D765-43B3-B42A-6E0E88901212}"/>
                  </a:ext>
                </a:extLst>
              </p:cNvPr>
              <p:cNvGraphicFramePr>
                <a:graphicFrameLocks noGrp="1"/>
              </p:cNvGraphicFramePr>
              <p:nvPr>
                <p:extLst>
                  <p:ext uri="{D42A27DB-BD31-4B8C-83A1-F6EECF244321}">
                    <p14:modId xmlns:p14="http://schemas.microsoft.com/office/powerpoint/2010/main" val="2151423406"/>
                  </p:ext>
                </p:extLst>
              </p:nvPr>
            </p:nvGraphicFramePr>
            <p:xfrm>
              <a:off x="922192" y="2008741"/>
              <a:ext cx="7848266" cy="1785446"/>
            </p:xfrm>
            <a:graphic>
              <a:graphicData uri="http://schemas.openxmlformats.org/drawingml/2006/table">
                <a:tbl>
                  <a:tblPr firstRow="1" bandRow="1">
                    <a:tableStyleId>{DA878A68-379F-483A-8778-C6B6AC8C036A}</a:tableStyleId>
                  </a:tblPr>
                  <a:tblGrid>
                    <a:gridCol w="2552815">
                      <a:extLst>
                        <a:ext uri="{9D8B030D-6E8A-4147-A177-3AD203B41FA5}">
                          <a16:colId xmlns:a16="http://schemas.microsoft.com/office/drawing/2014/main" val="1513763708"/>
                        </a:ext>
                      </a:extLst>
                    </a:gridCol>
                    <a:gridCol w="5295451">
                      <a:extLst>
                        <a:ext uri="{9D8B030D-6E8A-4147-A177-3AD203B41FA5}">
                          <a16:colId xmlns:a16="http://schemas.microsoft.com/office/drawing/2014/main" val="1583712509"/>
                        </a:ext>
                      </a:extLst>
                    </a:gridCol>
                  </a:tblGrid>
                  <a:tr h="370840">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1639" r="-207399" b="-381967"/>
                          </a:stretch>
                        </a:blipFill>
                      </a:tcPr>
                    </a:tc>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l="-48216" t="-1639" b="-381967"/>
                          </a:stretch>
                        </a:blipFill>
                      </a:tcPr>
                    </a:tc>
                    <a:extLst>
                      <a:ext uri="{0D108BD9-81ED-4DB2-BD59-A6C34878D82A}">
                        <a16:rowId xmlns:a16="http://schemas.microsoft.com/office/drawing/2014/main" val="189409527"/>
                      </a:ext>
                    </a:extLst>
                  </a:tr>
                  <a:tr h="370840">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101639" r="-207399" b="-281967"/>
                          </a:stretch>
                        </a:blip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b="1" dirty="0">
                              <a:solidFill>
                                <a:schemeClr val="tx1"/>
                              </a:solidFill>
                              <a:latin typeface="Quicksand" panose="020B0604020202020204" charset="0"/>
                            </a:rPr>
                            <a:t>\ Resolver las operaciones al interior de cada paréntesis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437185516"/>
                      </a:ext>
                    </a:extLst>
                  </a:tr>
                  <a:tr h="345051">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215789" r="-207399" b="-201754"/>
                          </a:stretch>
                        </a:blip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b="1" dirty="0">
                              <a:solidFill>
                                <a:schemeClr val="tx1"/>
                              </a:solidFill>
                              <a:latin typeface="Quicksand" panose="020B0604020202020204" charset="0"/>
                            </a:rPr>
                            <a:t>\ Resolver las operaciones al interior de cada paréntesis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280032201"/>
                      </a:ext>
                    </a:extLst>
                  </a:tr>
                  <a:tr h="370840">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295082" r="-207399" b="-88525"/>
                          </a:stretch>
                        </a:blip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b="1" dirty="0">
                              <a:solidFill>
                                <a:schemeClr val="tx1"/>
                              </a:solidFill>
                              <a:latin typeface="Quicksand" panose="020B0604020202020204" charset="0"/>
                            </a:rPr>
                            <a:t>\ Multiplicar factores según corresponda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49868262"/>
                      </a:ext>
                    </a:extLst>
                  </a:tr>
                  <a:tr h="327875">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446296" r="-207399"/>
                          </a:stretch>
                        </a:blipFill>
                      </a:tcPr>
                    </a:tc>
                    <a:tc>
                      <a:txBody>
                        <a:bodyPr/>
                        <a:lstStyle/>
                        <a:p>
                          <a:endParaRPr lang="es-CL" b="1" dirty="0">
                            <a:solidFill>
                              <a:schemeClr val="tx1"/>
                            </a:solidFill>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131234847"/>
                      </a:ext>
                    </a:extLst>
                  </a:tr>
                </a:tbl>
              </a:graphicData>
            </a:graphic>
          </p:graphicFrame>
        </mc:Fallback>
      </mc:AlternateContent>
    </p:spTree>
    <p:extLst>
      <p:ext uri="{BB962C8B-B14F-4D97-AF65-F5344CB8AC3E}">
        <p14:creationId xmlns:p14="http://schemas.microsoft.com/office/powerpoint/2010/main" val="2078919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5"/>
          <p:cNvSpPr txBox="1">
            <a:spLocks noGrp="1"/>
          </p:cNvSpPr>
          <p:nvPr>
            <p:ph type="ctrTitle" idx="4294967295"/>
          </p:nvPr>
        </p:nvSpPr>
        <p:spPr>
          <a:xfrm>
            <a:off x="1275125" y="255200"/>
            <a:ext cx="6593700" cy="86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dirty="0">
                <a:solidFill>
                  <a:schemeClr val="accent3"/>
                </a:solidFill>
              </a:rPr>
              <a:t>COMPROBAR UNA SOLUCIÓN</a:t>
            </a:r>
            <a:endParaRPr sz="6000" dirty="0">
              <a:solidFill>
                <a:schemeClr val="accent3"/>
              </a:solidFill>
            </a:endParaRPr>
          </a:p>
        </p:txBody>
      </p:sp>
      <p:sp>
        <p:nvSpPr>
          <p:cNvPr id="709" name="Google Shape;709;p15"/>
          <p:cNvSpPr txBox="1">
            <a:spLocks noGrp="1"/>
          </p:cNvSpPr>
          <p:nvPr>
            <p:ph type="subTitle" idx="4294967295"/>
          </p:nvPr>
        </p:nvSpPr>
        <p:spPr>
          <a:xfrm>
            <a:off x="922191" y="1280963"/>
            <a:ext cx="7848267" cy="4010482"/>
          </a:xfrm>
          <a:prstGeom prst="rect">
            <a:avLst/>
          </a:prstGeom>
        </p:spPr>
        <p:txBody>
          <a:bodyPr spcFirstLastPara="1" wrap="square" lIns="0" tIns="0" rIns="0" bIns="0" anchor="t" anchorCtr="0">
            <a:noAutofit/>
          </a:bodyPr>
          <a:lstStyle/>
          <a:p>
            <a:r>
              <a:rPr lang="es-CL" sz="3200" dirty="0"/>
              <a:t>Cuando reemplazas el valor de tu solución en la ecuación y no se cumple la igualdad, podemos decir, que ese valor no es solución de la ecuación, por lo tanto, se debe revisar la estrategia de resolución utilizada.</a:t>
            </a:r>
            <a:endParaRPr lang="es-CL" sz="3200" b="1" dirty="0">
              <a:solidFill>
                <a:schemeClr val="tx1"/>
              </a:solidFill>
            </a:endParaRPr>
          </a:p>
          <a:p>
            <a:endParaRPr lang="es-CL" dirty="0"/>
          </a:p>
          <a:p>
            <a:endParaRPr lang="es-CL" sz="2800" dirty="0">
              <a:solidFill>
                <a:schemeClr val="tx1"/>
              </a:solidFill>
            </a:endParaRPr>
          </a:p>
          <a:p>
            <a:pPr marL="114300" indent="0">
              <a:buNone/>
            </a:pPr>
            <a:endParaRPr lang="es-CL" dirty="0"/>
          </a:p>
          <a:p>
            <a:pPr marL="0" lvl="0" indent="0" algn="ctr" rtl="0">
              <a:spcBef>
                <a:spcPts val="0"/>
              </a:spcBef>
              <a:spcAft>
                <a:spcPts val="0"/>
              </a:spcAft>
              <a:buNone/>
            </a:pPr>
            <a:endParaRPr sz="1800" b="1" dirty="0"/>
          </a:p>
        </p:txBody>
      </p:sp>
      <p:sp>
        <p:nvSpPr>
          <p:cNvPr id="711" name="Google Shape;711;p1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1655802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5"/>
          <p:cNvSpPr txBox="1">
            <a:spLocks noGrp="1"/>
          </p:cNvSpPr>
          <p:nvPr>
            <p:ph type="ctrTitle" idx="4294967295"/>
          </p:nvPr>
        </p:nvSpPr>
        <p:spPr>
          <a:xfrm>
            <a:off x="1275125" y="255200"/>
            <a:ext cx="6593700" cy="86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dirty="0">
                <a:solidFill>
                  <a:schemeClr val="accent3"/>
                </a:solidFill>
              </a:rPr>
              <a:t>COMPROBAR UNA SOLUCIÓN</a:t>
            </a:r>
            <a:endParaRPr sz="6000" dirty="0">
              <a:solidFill>
                <a:schemeClr val="accent3"/>
              </a:solidFill>
            </a:endParaRPr>
          </a:p>
        </p:txBody>
      </p:sp>
      <mc:AlternateContent xmlns:mc="http://schemas.openxmlformats.org/markup-compatibility/2006" xmlns:a14="http://schemas.microsoft.com/office/drawing/2010/main">
        <mc:Choice Requires="a14">
          <p:sp>
            <p:nvSpPr>
              <p:cNvPr id="709" name="Google Shape;709;p15"/>
              <p:cNvSpPr txBox="1">
                <a:spLocks noGrp="1"/>
              </p:cNvSpPr>
              <p:nvPr>
                <p:ph type="subTitle" idx="4294967295"/>
              </p:nvPr>
            </p:nvSpPr>
            <p:spPr>
              <a:xfrm>
                <a:off x="801876" y="1016268"/>
                <a:ext cx="7848267" cy="1555482"/>
              </a:xfrm>
              <a:prstGeom prst="rect">
                <a:avLst/>
              </a:prstGeom>
            </p:spPr>
            <p:txBody>
              <a:bodyPr spcFirstLastPara="1" wrap="square" lIns="0" tIns="0" rIns="0" bIns="0" anchor="t" anchorCtr="0">
                <a:noAutofit/>
              </a:bodyPr>
              <a:lstStyle/>
              <a:p>
                <a:r>
                  <a:rPr lang="es-CL" sz="2200" dirty="0"/>
                  <a:t>Por ejemplo, digamos que la solución de </a:t>
                </a:r>
                <a14:m>
                  <m:oMath xmlns:m="http://schemas.openxmlformats.org/officeDocument/2006/math">
                    <m:r>
                      <a:rPr lang="es-CL" sz="2200" b="1" i="1">
                        <a:solidFill>
                          <a:schemeClr val="tx1"/>
                        </a:solidFill>
                        <a:latin typeface="Cambria Math" panose="02040503050406030204" pitchFamily="18" charset="0"/>
                      </a:rPr>
                      <m:t>−</m:t>
                    </m:r>
                    <m:r>
                      <a:rPr lang="es-CL" sz="2200" b="1" i="1">
                        <a:solidFill>
                          <a:schemeClr val="tx1"/>
                        </a:solidFill>
                        <a:latin typeface="Cambria Math" panose="02040503050406030204" pitchFamily="18" charset="0"/>
                      </a:rPr>
                      <m:t>𝟑</m:t>
                    </m:r>
                    <m:r>
                      <a:rPr lang="es-CL" sz="2200" b="1" i="1">
                        <a:solidFill>
                          <a:schemeClr val="tx1"/>
                        </a:solidFill>
                        <a:latin typeface="Cambria Math" panose="02040503050406030204" pitchFamily="18" charset="0"/>
                      </a:rPr>
                      <m:t>𝒙</m:t>
                    </m:r>
                    <m:r>
                      <a:rPr lang="es-CL" sz="2200" b="1" i="1">
                        <a:solidFill>
                          <a:schemeClr val="tx1"/>
                        </a:solidFill>
                        <a:latin typeface="Cambria Math" panose="02040503050406030204" pitchFamily="18" charset="0"/>
                      </a:rPr>
                      <m:t>+</m:t>
                    </m:r>
                    <m:r>
                      <a:rPr lang="es-CL" sz="2200" b="1" i="1">
                        <a:solidFill>
                          <a:schemeClr val="tx1"/>
                        </a:solidFill>
                        <a:latin typeface="Cambria Math" panose="02040503050406030204" pitchFamily="18" charset="0"/>
                      </a:rPr>
                      <m:t>𝟏</m:t>
                    </m:r>
                    <m:r>
                      <a:rPr lang="es-CL" sz="2200" b="1" i="1">
                        <a:solidFill>
                          <a:schemeClr val="tx1"/>
                        </a:solidFill>
                        <a:latin typeface="Cambria Math" panose="02040503050406030204" pitchFamily="18" charset="0"/>
                      </a:rPr>
                      <m:t>=</m:t>
                    </m:r>
                    <m:r>
                      <a:rPr lang="es-CL" sz="2200" b="1" i="1">
                        <a:solidFill>
                          <a:schemeClr val="tx1"/>
                        </a:solidFill>
                        <a:latin typeface="Cambria Math" panose="02040503050406030204" pitchFamily="18" charset="0"/>
                      </a:rPr>
                      <m:t>𝟒</m:t>
                    </m:r>
                  </m:oMath>
                </a14:m>
                <a:r>
                  <a:rPr lang="es-CL" sz="2200" b="1" dirty="0">
                    <a:solidFill>
                      <a:schemeClr val="tx1"/>
                    </a:solidFill>
                  </a:rPr>
                  <a:t> </a:t>
                </a:r>
                <a:r>
                  <a:rPr lang="es-CL" sz="2200" dirty="0">
                    <a:solidFill>
                      <a:schemeClr val="tx1"/>
                    </a:solidFill>
                  </a:rPr>
                  <a:t>es</a:t>
                </a:r>
                <a14:m>
                  <m:oMath xmlns:m="http://schemas.openxmlformats.org/officeDocument/2006/math">
                    <m:r>
                      <a:rPr lang="es-CL" sz="2200" b="1" i="0" smtClean="0">
                        <a:solidFill>
                          <a:schemeClr val="tx1"/>
                        </a:solidFill>
                        <a:latin typeface="Cambria Math" panose="02040503050406030204" pitchFamily="18" charset="0"/>
                      </a:rPr>
                      <m:t>  </m:t>
                    </m:r>
                    <m:r>
                      <a:rPr lang="es-CL" sz="2200" b="1" i="0" smtClean="0">
                        <a:solidFill>
                          <a:schemeClr val="tx1"/>
                        </a:solidFill>
                        <a:latin typeface="Cambria Math" panose="02040503050406030204" pitchFamily="18" charset="0"/>
                      </a:rPr>
                      <m:t>𝐱</m:t>
                    </m:r>
                    <m:r>
                      <a:rPr lang="es-CL" sz="2200" b="1" i="0" smtClean="0">
                        <a:solidFill>
                          <a:schemeClr val="tx1"/>
                        </a:solidFill>
                        <a:latin typeface="Cambria Math" panose="02040503050406030204" pitchFamily="18" charset="0"/>
                      </a:rPr>
                      <m:t>=</m:t>
                    </m:r>
                    <m:r>
                      <a:rPr lang="es-CL" sz="2200" b="1" i="0" smtClean="0">
                        <a:solidFill>
                          <a:schemeClr val="tx1"/>
                        </a:solidFill>
                        <a:latin typeface="Cambria Math" panose="02040503050406030204" pitchFamily="18" charset="0"/>
                      </a:rPr>
                      <m:t>𝟑</m:t>
                    </m:r>
                  </m:oMath>
                </a14:m>
                <a:r>
                  <a:rPr lang="es-CL" sz="2200" dirty="0">
                    <a:solidFill>
                      <a:schemeClr val="tx1"/>
                    </a:solidFill>
                  </a:rPr>
                  <a:t>.</a:t>
                </a:r>
              </a:p>
              <a:p>
                <a:r>
                  <a:rPr lang="es-CL" sz="2200" dirty="0">
                    <a:solidFill>
                      <a:schemeClr val="tx1"/>
                    </a:solidFill>
                  </a:rPr>
                  <a:t> Al comprobar obtenemos que: </a:t>
                </a:r>
              </a:p>
              <a:p>
                <a:endParaRPr lang="es-CL" dirty="0">
                  <a:solidFill>
                    <a:schemeClr val="tx1"/>
                  </a:solidFill>
                </a:endParaRPr>
              </a:p>
              <a:p>
                <a:endParaRPr lang="es-CL" dirty="0">
                  <a:solidFill>
                    <a:schemeClr val="tx1"/>
                  </a:solidFill>
                </a:endParaRPr>
              </a:p>
              <a:p>
                <a:endParaRPr lang="es-CL" dirty="0">
                  <a:solidFill>
                    <a:schemeClr val="tx1"/>
                  </a:solidFill>
                </a:endParaRPr>
              </a:p>
              <a:p>
                <a:r>
                  <a:rPr lang="es-CL" sz="2200" dirty="0">
                    <a:solidFill>
                      <a:schemeClr val="tx1"/>
                    </a:solidFill>
                  </a:rPr>
                  <a:t>Como </a:t>
                </a:r>
                <a14:m>
                  <m:oMath xmlns:m="http://schemas.openxmlformats.org/officeDocument/2006/math">
                    <m:r>
                      <a:rPr lang="es-CL" sz="2200" b="1" i="1">
                        <a:solidFill>
                          <a:schemeClr val="tx1"/>
                        </a:solidFill>
                        <a:latin typeface="Cambria Math" panose="02040503050406030204" pitchFamily="18" charset="0"/>
                      </a:rPr>
                      <m:t>−</m:t>
                    </m:r>
                    <m:r>
                      <a:rPr lang="es-CL" sz="2200" b="1" i="1" smtClean="0">
                        <a:solidFill>
                          <a:schemeClr val="tx1"/>
                        </a:solidFill>
                        <a:latin typeface="Cambria Math" panose="02040503050406030204" pitchFamily="18" charset="0"/>
                      </a:rPr>
                      <m:t>𝟔</m:t>
                    </m:r>
                  </m:oMath>
                </a14:m>
                <a:r>
                  <a:rPr lang="es-CL" sz="2200" b="1" dirty="0">
                    <a:solidFill>
                      <a:schemeClr val="tx1"/>
                    </a:solidFill>
                  </a:rPr>
                  <a:t> </a:t>
                </a:r>
                <a:r>
                  <a:rPr lang="es-CL" sz="2200" dirty="0">
                    <a:solidFill>
                      <a:schemeClr val="tx1"/>
                    </a:solidFill>
                  </a:rPr>
                  <a:t>no es igual a </a:t>
                </a:r>
                <a14:m>
                  <m:oMath xmlns:m="http://schemas.openxmlformats.org/officeDocument/2006/math">
                    <m:r>
                      <a:rPr lang="es-CL" sz="2200" b="1" i="1">
                        <a:solidFill>
                          <a:schemeClr val="tx1"/>
                        </a:solidFill>
                        <a:latin typeface="Cambria Math" panose="02040503050406030204" pitchFamily="18" charset="0"/>
                      </a:rPr>
                      <m:t>𝟒</m:t>
                    </m:r>
                  </m:oMath>
                </a14:m>
                <a:r>
                  <a:rPr lang="es-CL" sz="2200" dirty="0">
                    <a:solidFill>
                      <a:schemeClr val="tx1"/>
                    </a:solidFill>
                  </a:rPr>
                  <a:t>, podemos concluir que </a:t>
                </a:r>
                <a14:m>
                  <m:oMath xmlns:m="http://schemas.openxmlformats.org/officeDocument/2006/math">
                    <m:r>
                      <a:rPr lang="es-CL" sz="2200" b="1" i="1" smtClean="0">
                        <a:solidFill>
                          <a:schemeClr val="tx1"/>
                        </a:solidFill>
                        <a:latin typeface="Cambria Math" panose="02040503050406030204" pitchFamily="18" charset="0"/>
                      </a:rPr>
                      <m:t>𝟑</m:t>
                    </m:r>
                  </m:oMath>
                </a14:m>
                <a:r>
                  <a:rPr lang="es-CL" sz="2200" b="1" dirty="0">
                    <a:solidFill>
                      <a:schemeClr val="tx1"/>
                    </a:solidFill>
                  </a:rPr>
                  <a:t> </a:t>
                </a:r>
                <a:r>
                  <a:rPr lang="es-CL" sz="2200" dirty="0">
                    <a:solidFill>
                      <a:schemeClr val="tx1"/>
                    </a:solidFill>
                  </a:rPr>
                  <a:t>no es solución de la ecuación.</a:t>
                </a:r>
                <a:endParaRPr lang="es-CL" sz="2200" b="1" dirty="0">
                  <a:solidFill>
                    <a:schemeClr val="tx1"/>
                  </a:solidFill>
                </a:endParaRPr>
              </a:p>
              <a:p>
                <a:pPr marL="114300" indent="0">
                  <a:buNone/>
                </a:pPr>
                <a:endParaRPr lang="es-CL" dirty="0">
                  <a:solidFill>
                    <a:schemeClr val="tx1"/>
                  </a:solidFill>
                </a:endParaRPr>
              </a:p>
              <a:p>
                <a:endParaRPr lang="es-CL" b="1" dirty="0">
                  <a:solidFill>
                    <a:schemeClr val="tx1"/>
                  </a:solidFill>
                </a:endParaRPr>
              </a:p>
              <a:p>
                <a:endParaRPr lang="es-CL" dirty="0"/>
              </a:p>
              <a:p>
                <a:endParaRPr lang="es-CL" sz="2800" dirty="0">
                  <a:solidFill>
                    <a:schemeClr val="tx1"/>
                  </a:solidFill>
                </a:endParaRPr>
              </a:p>
              <a:p>
                <a:pPr marL="114300" indent="0">
                  <a:buNone/>
                </a:pPr>
                <a:endParaRPr lang="es-CL" dirty="0"/>
              </a:p>
              <a:p>
                <a:pPr marL="0" lvl="0" indent="0" algn="ctr" rtl="0">
                  <a:spcBef>
                    <a:spcPts val="0"/>
                  </a:spcBef>
                  <a:spcAft>
                    <a:spcPts val="0"/>
                  </a:spcAft>
                  <a:buNone/>
                </a:pPr>
                <a:endParaRPr sz="1800" b="1" dirty="0"/>
              </a:p>
            </p:txBody>
          </p:sp>
        </mc:Choice>
        <mc:Fallback xmlns="">
          <p:sp>
            <p:nvSpPr>
              <p:cNvPr id="709" name="Google Shape;709;p15"/>
              <p:cNvSpPr txBox="1">
                <a:spLocks noGrp="1" noRot="1" noChangeAspect="1" noMove="1" noResize="1" noEditPoints="1" noAdjustHandles="1" noChangeArrowheads="1" noChangeShapeType="1" noTextEdit="1"/>
              </p:cNvSpPr>
              <p:nvPr>
                <p:ph type="subTitle" idx="4294967295"/>
              </p:nvPr>
            </p:nvSpPr>
            <p:spPr>
              <a:xfrm>
                <a:off x="801876" y="1016268"/>
                <a:ext cx="7848267" cy="1555482"/>
              </a:xfrm>
              <a:prstGeom prst="rect">
                <a:avLst/>
              </a:prstGeom>
              <a:blipFill>
                <a:blip r:embed="rId3"/>
                <a:stretch>
                  <a:fillRect l="-544" r="-311" b="-143529"/>
                </a:stretch>
              </a:blipFill>
            </p:spPr>
            <p:txBody>
              <a:bodyPr/>
              <a:lstStyle/>
              <a:p>
                <a:r>
                  <a:rPr lang="es-CL">
                    <a:noFill/>
                  </a:rPr>
                  <a:t> </a:t>
                </a:r>
              </a:p>
            </p:txBody>
          </p:sp>
        </mc:Fallback>
      </mc:AlternateContent>
      <p:sp>
        <p:nvSpPr>
          <p:cNvPr id="711" name="Google Shape;711;p1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mc:AlternateContent xmlns:mc="http://schemas.openxmlformats.org/markup-compatibility/2006" xmlns:a14="http://schemas.microsoft.com/office/drawing/2010/main">
        <mc:Choice Requires="a14">
          <p:graphicFrame>
            <p:nvGraphicFramePr>
              <p:cNvPr id="2" name="Tabla 3">
                <a:extLst>
                  <a:ext uri="{FF2B5EF4-FFF2-40B4-BE49-F238E27FC236}">
                    <a16:creationId xmlns:a16="http://schemas.microsoft.com/office/drawing/2014/main" id="{D96E7713-4C22-42D3-B888-F4A5224DD33F}"/>
                  </a:ext>
                </a:extLst>
              </p:cNvPr>
              <p:cNvGraphicFramePr>
                <a:graphicFrameLocks noGrp="1"/>
              </p:cNvGraphicFramePr>
              <p:nvPr>
                <p:extLst>
                  <p:ext uri="{D42A27DB-BD31-4B8C-83A1-F6EECF244321}">
                    <p14:modId xmlns:p14="http://schemas.microsoft.com/office/powerpoint/2010/main" val="3042825507"/>
                  </p:ext>
                </p:extLst>
              </p:nvPr>
            </p:nvGraphicFramePr>
            <p:xfrm>
              <a:off x="1223288" y="2418256"/>
              <a:ext cx="7246074" cy="1540534"/>
            </p:xfrm>
            <a:graphic>
              <a:graphicData uri="http://schemas.openxmlformats.org/drawingml/2006/table">
                <a:tbl>
                  <a:tblPr firstRow="1" bandRow="1">
                    <a:tableStyleId>{DA878A68-379F-483A-8778-C6B6AC8C036A}</a:tableStyleId>
                  </a:tblPr>
                  <a:tblGrid>
                    <a:gridCol w="2541726">
                      <a:extLst>
                        <a:ext uri="{9D8B030D-6E8A-4147-A177-3AD203B41FA5}">
                          <a16:colId xmlns:a16="http://schemas.microsoft.com/office/drawing/2014/main" val="3185862755"/>
                        </a:ext>
                      </a:extLst>
                    </a:gridCol>
                    <a:gridCol w="4704348">
                      <a:extLst>
                        <a:ext uri="{9D8B030D-6E8A-4147-A177-3AD203B41FA5}">
                          <a16:colId xmlns:a16="http://schemas.microsoft.com/office/drawing/2014/main" val="828860700"/>
                        </a:ext>
                      </a:extLst>
                    </a:gridCol>
                  </a:tblGrid>
                  <a:tr h="370840">
                    <a:tc>
                      <a:txBody>
                        <a:bodyPr/>
                        <a:lstStyle/>
                        <a:p>
                          <a:pPr/>
                          <a14:m>
                            <m:oMathPara xmlns:m="http://schemas.openxmlformats.org/officeDocument/2006/math">
                              <m:oMathParaPr>
                                <m:jc m:val="centerGroup"/>
                              </m:oMathParaPr>
                              <m:oMath xmlns:m="http://schemas.openxmlformats.org/officeDocument/2006/math">
                                <m:r>
                                  <a:rPr lang="es-CL" sz="1600" b="1" i="1" smtClean="0">
                                    <a:solidFill>
                                      <a:schemeClr val="tx1"/>
                                    </a:solidFill>
                                    <a:latin typeface="Cambria Math" panose="02040503050406030204" pitchFamily="18" charset="0"/>
                                  </a:rPr>
                                  <m:t>−</m:t>
                                </m:r>
                                <m:r>
                                  <a:rPr lang="es-CL" sz="1600" b="1" i="1" smtClean="0">
                                    <a:solidFill>
                                      <a:schemeClr val="tx1"/>
                                    </a:solidFill>
                                    <a:latin typeface="Cambria Math" panose="02040503050406030204" pitchFamily="18" charset="0"/>
                                  </a:rPr>
                                  <m:t>𝟑</m:t>
                                </m:r>
                                <m:r>
                                  <a:rPr lang="es-CL" sz="1600" b="1" i="1" smtClean="0">
                                    <a:solidFill>
                                      <a:schemeClr val="tx1"/>
                                    </a:solidFill>
                                    <a:latin typeface="Cambria Math" panose="02040503050406030204" pitchFamily="18" charset="0"/>
                                  </a:rPr>
                                  <m:t>𝒙</m:t>
                                </m:r>
                                <m:r>
                                  <a:rPr lang="es-CL" sz="1600" b="1" i="1" smtClean="0">
                                    <a:solidFill>
                                      <a:schemeClr val="tx1"/>
                                    </a:solidFill>
                                    <a:latin typeface="Cambria Math" panose="02040503050406030204" pitchFamily="18" charset="0"/>
                                  </a:rPr>
                                  <m:t>+</m:t>
                                </m:r>
                                <m:r>
                                  <a:rPr lang="es-CL" sz="1600" b="1" i="1" smtClean="0">
                                    <a:solidFill>
                                      <a:schemeClr val="tx1"/>
                                    </a:solidFill>
                                    <a:latin typeface="Cambria Math" panose="02040503050406030204" pitchFamily="18" charset="0"/>
                                  </a:rPr>
                                  <m:t>𝟏</m:t>
                                </m:r>
                                <m:r>
                                  <a:rPr lang="es-CL" sz="1600" b="1" i="1" smtClean="0">
                                    <a:solidFill>
                                      <a:schemeClr val="tx1"/>
                                    </a:solidFill>
                                    <a:latin typeface="Cambria Math" panose="02040503050406030204" pitchFamily="18" charset="0"/>
                                  </a:rPr>
                                  <m:t>=</m:t>
                                </m:r>
                                <m:r>
                                  <a:rPr lang="es-CL" sz="1600" b="1" i="1" smtClean="0">
                                    <a:solidFill>
                                      <a:schemeClr val="tx1"/>
                                    </a:solidFill>
                                    <a:latin typeface="Cambria Math" panose="02040503050406030204" pitchFamily="18" charset="0"/>
                                  </a:rPr>
                                  <m:t>𝟒</m:t>
                                </m:r>
                                <m:r>
                                  <a:rPr lang="es-CL" sz="1600" b="1" i="1" smtClean="0">
                                    <a:solidFill>
                                      <a:schemeClr val="tx1"/>
                                    </a:solidFill>
                                    <a:latin typeface="Cambria Math" panose="02040503050406030204" pitchFamily="18" charset="0"/>
                                  </a:rPr>
                                  <m:t>       </m:t>
                                </m:r>
                              </m:oMath>
                            </m:oMathPara>
                          </a14:m>
                          <a:endParaRPr lang="es-CL" sz="1600" b="1" dirty="0">
                            <a:solidFill>
                              <a:schemeClr val="tx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s-CL" sz="1600" b="1" dirty="0">
                              <a:solidFill>
                                <a:schemeClr val="tx1"/>
                              </a:solidFill>
                            </a:rPr>
                            <a:t>\ Reemplazar x por 3 </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5870427"/>
                      </a:ext>
                    </a:extLst>
                  </a:tr>
                  <a:tr h="370840">
                    <a:tc>
                      <a:txBody>
                        <a:bodyPr/>
                        <a:lstStyle/>
                        <a:p>
                          <a:pPr/>
                          <a14:m>
                            <m:oMathPara xmlns:m="http://schemas.openxmlformats.org/officeDocument/2006/math">
                              <m:oMathParaPr>
                                <m:jc m:val="centerGroup"/>
                              </m:oMathParaPr>
                              <m:oMath xmlns:m="http://schemas.openxmlformats.org/officeDocument/2006/math">
                                <m:r>
                                  <a:rPr lang="es-CL" sz="1600" b="1" i="1" smtClean="0">
                                    <a:solidFill>
                                      <a:schemeClr val="tx1"/>
                                    </a:solidFill>
                                    <a:latin typeface="Cambria Math" panose="02040503050406030204" pitchFamily="18" charset="0"/>
                                  </a:rPr>
                                  <m:t>−</m:t>
                                </m:r>
                                <m:r>
                                  <a:rPr lang="es-CL" sz="1600" b="1" i="1" smtClean="0">
                                    <a:solidFill>
                                      <a:schemeClr val="tx1"/>
                                    </a:solidFill>
                                    <a:latin typeface="Cambria Math" panose="02040503050406030204" pitchFamily="18" charset="0"/>
                                  </a:rPr>
                                  <m:t>𝟑</m:t>
                                </m:r>
                                <m:r>
                                  <a:rPr lang="es-CL" sz="1600" b="1" i="1" smtClean="0">
                                    <a:solidFill>
                                      <a:schemeClr val="tx1"/>
                                    </a:solidFill>
                                    <a:latin typeface="Cambria Math" panose="02040503050406030204" pitchFamily="18" charset="0"/>
                                    <a:ea typeface="Cambria Math" panose="02040503050406030204" pitchFamily="18" charset="0"/>
                                  </a:rPr>
                                  <m:t>∙(</m:t>
                                </m:r>
                                <m:r>
                                  <a:rPr lang="es-CL" sz="1600" b="1" i="1" smtClean="0">
                                    <a:solidFill>
                                      <a:schemeClr val="tx1"/>
                                    </a:solidFill>
                                    <a:latin typeface="Cambria Math" panose="02040503050406030204" pitchFamily="18" charset="0"/>
                                    <a:ea typeface="Cambria Math" panose="02040503050406030204" pitchFamily="18" charset="0"/>
                                  </a:rPr>
                                  <m:t>𝟑</m:t>
                                </m:r>
                                <m:r>
                                  <a:rPr lang="es-CL" sz="1600" b="1" i="1" smtClean="0">
                                    <a:solidFill>
                                      <a:schemeClr val="tx1"/>
                                    </a:solidFill>
                                    <a:latin typeface="Cambria Math" panose="02040503050406030204" pitchFamily="18" charset="0"/>
                                    <a:ea typeface="Cambria Math" panose="02040503050406030204" pitchFamily="18" charset="0"/>
                                  </a:rPr>
                                  <m:t>)+</m:t>
                                </m:r>
                                <m:r>
                                  <a:rPr lang="es-CL" sz="1600" b="1" i="1" smtClean="0">
                                    <a:solidFill>
                                      <a:schemeClr val="tx1"/>
                                    </a:solidFill>
                                    <a:latin typeface="Cambria Math" panose="02040503050406030204" pitchFamily="18" charset="0"/>
                                  </a:rPr>
                                  <m:t>𝟏</m:t>
                                </m:r>
                                <m:r>
                                  <a:rPr lang="es-CL" sz="1600" b="1" i="1" smtClean="0">
                                    <a:solidFill>
                                      <a:schemeClr val="tx1"/>
                                    </a:solidFill>
                                    <a:latin typeface="Cambria Math" panose="02040503050406030204" pitchFamily="18" charset="0"/>
                                  </a:rPr>
                                  <m:t>=</m:t>
                                </m:r>
                                <m:r>
                                  <a:rPr lang="es-CL" sz="1600" b="1" i="1" smtClean="0">
                                    <a:solidFill>
                                      <a:schemeClr val="tx1"/>
                                    </a:solidFill>
                                    <a:latin typeface="Cambria Math" panose="02040503050406030204" pitchFamily="18" charset="0"/>
                                  </a:rPr>
                                  <m:t>𝟒</m:t>
                                </m:r>
                                <m:r>
                                  <a:rPr lang="es-CL" sz="1600" b="1" i="1" smtClean="0">
                                    <a:solidFill>
                                      <a:schemeClr val="tx1"/>
                                    </a:solidFill>
                                    <a:latin typeface="Cambria Math" panose="02040503050406030204" pitchFamily="18" charset="0"/>
                                  </a:rPr>
                                  <m:t> </m:t>
                                </m:r>
                              </m:oMath>
                            </m:oMathPara>
                          </a14:m>
                          <a:endParaRPr lang="es-CL" sz="1600" b="1" dirty="0">
                            <a:solidFill>
                              <a:schemeClr val="tx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s-CL" sz="1600" b="1" dirty="0">
                              <a:solidFill>
                                <a:schemeClr val="tx1"/>
                              </a:solidFill>
                            </a:rPr>
                            <a:t>\ Multiplicar los factores según corresponda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55903119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sz="1600" b="1" i="1" smtClean="0">
                                    <a:solidFill>
                                      <a:schemeClr val="tx1"/>
                                    </a:solidFill>
                                    <a:latin typeface="Cambria Math" panose="02040503050406030204" pitchFamily="18" charset="0"/>
                                  </a:rPr>
                                  <m:t>−</m:t>
                                </m:r>
                                <m:r>
                                  <a:rPr lang="es-CL" sz="1600" b="1" i="1" smtClean="0">
                                    <a:solidFill>
                                      <a:schemeClr val="tx1"/>
                                    </a:solidFill>
                                    <a:latin typeface="Cambria Math" panose="02040503050406030204" pitchFamily="18" charset="0"/>
                                  </a:rPr>
                                  <m:t>𝟗</m:t>
                                </m:r>
                                <m:r>
                                  <a:rPr lang="es-CL" sz="1600" b="1" i="1" smtClean="0">
                                    <a:solidFill>
                                      <a:schemeClr val="tx1"/>
                                    </a:solidFill>
                                    <a:latin typeface="Cambria Math" panose="02040503050406030204" pitchFamily="18" charset="0"/>
                                  </a:rPr>
                                  <m:t>+</m:t>
                                </m:r>
                                <m:r>
                                  <a:rPr lang="es-CL" sz="1600" b="1" i="1" smtClean="0">
                                    <a:solidFill>
                                      <a:schemeClr val="tx1"/>
                                    </a:solidFill>
                                    <a:latin typeface="Cambria Math" panose="02040503050406030204" pitchFamily="18" charset="0"/>
                                  </a:rPr>
                                  <m:t>𝟑</m:t>
                                </m:r>
                                <m:r>
                                  <a:rPr lang="es-CL" sz="1600" b="1" i="1" smtClean="0">
                                    <a:solidFill>
                                      <a:schemeClr val="tx1"/>
                                    </a:solidFill>
                                    <a:latin typeface="Cambria Math" panose="02040503050406030204" pitchFamily="18" charset="0"/>
                                  </a:rPr>
                                  <m:t>=</m:t>
                                </m:r>
                                <m:r>
                                  <a:rPr lang="es-CL" sz="1600" b="1" i="1" smtClean="0">
                                    <a:solidFill>
                                      <a:schemeClr val="tx1"/>
                                    </a:solidFill>
                                    <a:latin typeface="Cambria Math" panose="02040503050406030204" pitchFamily="18" charset="0"/>
                                  </a:rPr>
                                  <m:t>𝟒</m:t>
                                </m:r>
                                <m:r>
                                  <a:rPr lang="es-CL" sz="1600" b="1" i="1" smtClean="0">
                                    <a:solidFill>
                                      <a:schemeClr val="tx1"/>
                                    </a:solidFill>
                                    <a:latin typeface="Cambria Math" panose="02040503050406030204" pitchFamily="18" charset="0"/>
                                  </a:rPr>
                                  <m:t> </m:t>
                                </m:r>
                              </m:oMath>
                            </m:oMathPara>
                          </a14:m>
                          <a:endParaRPr lang="es-CL" sz="1600" b="1" dirty="0">
                            <a:solidFill>
                              <a:schemeClr val="tx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s-CL" sz="1600" b="1" dirty="0">
                              <a:solidFill>
                                <a:schemeClr val="tx1"/>
                              </a:solidFill>
                            </a:rPr>
                            <a:t>\ Resolver</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28169738"/>
                      </a:ext>
                    </a:extLst>
                  </a:tr>
                  <a:tr h="42801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sz="1600" b="1" i="1" smtClean="0">
                                    <a:solidFill>
                                      <a:schemeClr val="tx1"/>
                                    </a:solidFill>
                                    <a:latin typeface="Cambria Math" panose="02040503050406030204" pitchFamily="18" charset="0"/>
                                  </a:rPr>
                                  <m:t>−</m:t>
                                </m:r>
                                <m:r>
                                  <a:rPr lang="es-CL" sz="1600" b="1" i="1" smtClean="0">
                                    <a:solidFill>
                                      <a:schemeClr val="tx1"/>
                                    </a:solidFill>
                                    <a:latin typeface="Cambria Math" panose="02040503050406030204" pitchFamily="18" charset="0"/>
                                  </a:rPr>
                                  <m:t>𝟔</m:t>
                                </m:r>
                                <m:r>
                                  <a:rPr lang="es-CL" sz="1600" b="1" i="1" smtClean="0">
                                    <a:solidFill>
                                      <a:schemeClr val="tx1"/>
                                    </a:solidFill>
                                    <a:latin typeface="Cambria Math" panose="02040503050406030204" pitchFamily="18" charset="0"/>
                                  </a:rPr>
                                  <m:t>=</m:t>
                                </m:r>
                                <m:r>
                                  <a:rPr lang="es-CL" sz="1600" b="1" i="1" smtClean="0">
                                    <a:solidFill>
                                      <a:schemeClr val="tx1"/>
                                    </a:solidFill>
                                    <a:latin typeface="Cambria Math" panose="02040503050406030204" pitchFamily="18" charset="0"/>
                                  </a:rPr>
                                  <m:t>𝟒</m:t>
                                </m:r>
                                <m:r>
                                  <a:rPr lang="es-CL" sz="1600" b="1" i="1" smtClean="0">
                                    <a:solidFill>
                                      <a:schemeClr val="tx1"/>
                                    </a:solidFill>
                                    <a:latin typeface="Cambria Math" panose="02040503050406030204" pitchFamily="18" charset="0"/>
                                  </a:rPr>
                                  <m:t> </m:t>
                                </m:r>
                              </m:oMath>
                            </m:oMathPara>
                          </a14:m>
                          <a:endParaRPr lang="es-CL" sz="1600" b="1" dirty="0">
                            <a:solidFill>
                              <a:schemeClr val="tx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s-CL" sz="1600" b="1" dirty="0">
                              <a:solidFill>
                                <a:schemeClr val="tx1"/>
                              </a:solidFill>
                            </a:rPr>
                            <a:t>\ No se cumple la igualdad. </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807389257"/>
                      </a:ext>
                    </a:extLst>
                  </a:tr>
                </a:tbl>
              </a:graphicData>
            </a:graphic>
          </p:graphicFrame>
        </mc:Choice>
        <mc:Fallback xmlns="">
          <p:graphicFrame>
            <p:nvGraphicFramePr>
              <p:cNvPr id="2" name="Tabla 3">
                <a:extLst>
                  <a:ext uri="{FF2B5EF4-FFF2-40B4-BE49-F238E27FC236}">
                    <a16:creationId xmlns:a16="http://schemas.microsoft.com/office/drawing/2014/main" id="{D96E7713-4C22-42D3-B888-F4A5224DD33F}"/>
                  </a:ext>
                </a:extLst>
              </p:cNvPr>
              <p:cNvGraphicFramePr>
                <a:graphicFrameLocks noGrp="1"/>
              </p:cNvGraphicFramePr>
              <p:nvPr>
                <p:extLst>
                  <p:ext uri="{D42A27DB-BD31-4B8C-83A1-F6EECF244321}">
                    <p14:modId xmlns:p14="http://schemas.microsoft.com/office/powerpoint/2010/main" val="3042825507"/>
                  </p:ext>
                </p:extLst>
              </p:nvPr>
            </p:nvGraphicFramePr>
            <p:xfrm>
              <a:off x="1223288" y="2418256"/>
              <a:ext cx="7246074" cy="1540534"/>
            </p:xfrm>
            <a:graphic>
              <a:graphicData uri="http://schemas.openxmlformats.org/drawingml/2006/table">
                <a:tbl>
                  <a:tblPr firstRow="1" bandRow="1">
                    <a:tableStyleId>{DA878A68-379F-483A-8778-C6B6AC8C036A}</a:tableStyleId>
                  </a:tblPr>
                  <a:tblGrid>
                    <a:gridCol w="2541726">
                      <a:extLst>
                        <a:ext uri="{9D8B030D-6E8A-4147-A177-3AD203B41FA5}">
                          <a16:colId xmlns:a16="http://schemas.microsoft.com/office/drawing/2014/main" val="3185862755"/>
                        </a:ext>
                      </a:extLst>
                    </a:gridCol>
                    <a:gridCol w="4704348">
                      <a:extLst>
                        <a:ext uri="{9D8B030D-6E8A-4147-A177-3AD203B41FA5}">
                          <a16:colId xmlns:a16="http://schemas.microsoft.com/office/drawing/2014/main" val="828860700"/>
                        </a:ext>
                      </a:extLst>
                    </a:gridCol>
                  </a:tblGrid>
                  <a:tr h="370840">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3279" r="-185372" b="-316393"/>
                          </a:stretch>
                        </a:blipFill>
                      </a:tcPr>
                    </a:tc>
                    <a:tc>
                      <a:txBody>
                        <a:bodyPr/>
                        <a:lstStyle/>
                        <a:p>
                          <a:r>
                            <a:rPr lang="es-CL" sz="1600" b="1" dirty="0">
                              <a:solidFill>
                                <a:schemeClr val="tx1"/>
                              </a:solidFill>
                            </a:rPr>
                            <a:t>\ Reemplazar x por 3 </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5870427"/>
                      </a:ext>
                    </a:extLst>
                  </a:tr>
                  <a:tr h="370840">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103279" r="-185372" b="-216393"/>
                          </a:stretch>
                        </a:blipFill>
                      </a:tcPr>
                    </a:tc>
                    <a:tc>
                      <a:txBody>
                        <a:bodyPr/>
                        <a:lstStyle/>
                        <a:p>
                          <a:r>
                            <a:rPr lang="es-CL" sz="1600" b="1" dirty="0">
                              <a:solidFill>
                                <a:schemeClr val="tx1"/>
                              </a:solidFill>
                            </a:rPr>
                            <a:t>\ Multiplicar los factores según corresponda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559031192"/>
                      </a:ext>
                    </a:extLst>
                  </a:tr>
                  <a:tr h="370840">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203279" r="-185372" b="-116393"/>
                          </a:stretch>
                        </a:blipFill>
                      </a:tcPr>
                    </a:tc>
                    <a:tc>
                      <a:txBody>
                        <a:bodyPr/>
                        <a:lstStyle/>
                        <a:p>
                          <a:r>
                            <a:rPr lang="es-CL" sz="1600" b="1" dirty="0">
                              <a:solidFill>
                                <a:schemeClr val="tx1"/>
                              </a:solidFill>
                            </a:rPr>
                            <a:t>\ Resolver</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28169738"/>
                      </a:ext>
                    </a:extLst>
                  </a:tr>
                  <a:tr h="428014">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260563" r="-185372"/>
                          </a:stretch>
                        </a:blipFill>
                      </a:tcPr>
                    </a:tc>
                    <a:tc>
                      <a:txBody>
                        <a:bodyPr/>
                        <a:lstStyle/>
                        <a:p>
                          <a:r>
                            <a:rPr lang="es-CL" sz="1600" b="1" dirty="0">
                              <a:solidFill>
                                <a:schemeClr val="tx1"/>
                              </a:solidFill>
                            </a:rPr>
                            <a:t>\ No se cumple la igualdad. </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807389257"/>
                      </a:ext>
                    </a:extLst>
                  </a:tr>
                </a:tbl>
              </a:graphicData>
            </a:graphic>
          </p:graphicFrame>
        </mc:Fallback>
      </mc:AlternateContent>
    </p:spTree>
    <p:extLst>
      <p:ext uri="{BB962C8B-B14F-4D97-AF65-F5344CB8AC3E}">
        <p14:creationId xmlns:p14="http://schemas.microsoft.com/office/powerpoint/2010/main" val="1506138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5"/>
          <p:cNvSpPr txBox="1">
            <a:spLocks noGrp="1"/>
          </p:cNvSpPr>
          <p:nvPr>
            <p:ph type="ctrTitle" idx="4294967295"/>
          </p:nvPr>
        </p:nvSpPr>
        <p:spPr>
          <a:xfrm>
            <a:off x="1275125" y="564783"/>
            <a:ext cx="6593700" cy="86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dirty="0">
                <a:solidFill>
                  <a:schemeClr val="accent3"/>
                </a:solidFill>
              </a:rPr>
              <a:t>TIPOS DE SOLUCIONES</a:t>
            </a:r>
            <a:endParaRPr sz="6000" dirty="0">
              <a:solidFill>
                <a:schemeClr val="accent3"/>
              </a:solidFill>
            </a:endParaRPr>
          </a:p>
        </p:txBody>
      </p:sp>
      <p:sp>
        <p:nvSpPr>
          <p:cNvPr id="709" name="Google Shape;709;p15"/>
          <p:cNvSpPr txBox="1">
            <a:spLocks noGrp="1"/>
          </p:cNvSpPr>
          <p:nvPr>
            <p:ph type="subTitle" idx="4294967295"/>
          </p:nvPr>
        </p:nvSpPr>
        <p:spPr>
          <a:xfrm>
            <a:off x="922191" y="1777337"/>
            <a:ext cx="7848267" cy="3110963"/>
          </a:xfrm>
          <a:prstGeom prst="rect">
            <a:avLst/>
          </a:prstGeom>
        </p:spPr>
        <p:txBody>
          <a:bodyPr spcFirstLastPara="1" wrap="square" lIns="0" tIns="0" rIns="0" bIns="0" anchor="t" anchorCtr="0">
            <a:noAutofit/>
          </a:bodyPr>
          <a:lstStyle/>
          <a:p>
            <a:r>
              <a:rPr lang="es-CL" sz="2800" dirty="0"/>
              <a:t>Generalmente una ecuación de primer grado tiene una única solución, sin embargo, puede existir el caso de que no exista o que existan infinitas. </a:t>
            </a:r>
          </a:p>
          <a:p>
            <a:endParaRPr lang="es-CL" sz="2800" dirty="0">
              <a:solidFill>
                <a:schemeClr val="tx1"/>
              </a:solidFill>
            </a:endParaRPr>
          </a:p>
          <a:p>
            <a:pPr marL="114300" indent="0">
              <a:buNone/>
            </a:pPr>
            <a:endParaRPr lang="es-CL" dirty="0"/>
          </a:p>
          <a:p>
            <a:pPr marL="0" lvl="0" indent="0" algn="ctr" rtl="0">
              <a:spcBef>
                <a:spcPts val="0"/>
              </a:spcBef>
              <a:spcAft>
                <a:spcPts val="0"/>
              </a:spcAft>
              <a:buNone/>
            </a:pPr>
            <a:endParaRPr sz="1800" b="1" dirty="0"/>
          </a:p>
        </p:txBody>
      </p:sp>
      <p:sp>
        <p:nvSpPr>
          <p:cNvPr id="711" name="Google Shape;711;p1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1445849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5"/>
          <p:cNvSpPr txBox="1">
            <a:spLocks noGrp="1"/>
          </p:cNvSpPr>
          <p:nvPr>
            <p:ph type="ctrTitle" idx="4294967295"/>
          </p:nvPr>
        </p:nvSpPr>
        <p:spPr>
          <a:xfrm>
            <a:off x="1275125" y="564783"/>
            <a:ext cx="6593700" cy="86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dirty="0">
                <a:solidFill>
                  <a:schemeClr val="accent3"/>
                </a:solidFill>
              </a:rPr>
              <a:t>UNICA SOLUCIÓN</a:t>
            </a:r>
            <a:endParaRPr sz="6000" dirty="0">
              <a:solidFill>
                <a:schemeClr val="accent3"/>
              </a:solidFill>
            </a:endParaRPr>
          </a:p>
        </p:txBody>
      </p:sp>
      <p:sp>
        <p:nvSpPr>
          <p:cNvPr id="709" name="Google Shape;709;p15"/>
          <p:cNvSpPr txBox="1">
            <a:spLocks noGrp="1"/>
          </p:cNvSpPr>
          <p:nvPr>
            <p:ph type="subTitle" idx="4294967295"/>
          </p:nvPr>
        </p:nvSpPr>
        <p:spPr>
          <a:xfrm>
            <a:off x="922191" y="1777337"/>
            <a:ext cx="7848267" cy="3110963"/>
          </a:xfrm>
          <a:prstGeom prst="rect">
            <a:avLst/>
          </a:prstGeom>
        </p:spPr>
        <p:txBody>
          <a:bodyPr spcFirstLastPara="1" wrap="square" lIns="0" tIns="0" rIns="0" bIns="0" anchor="t" anchorCtr="0">
            <a:noAutofit/>
          </a:bodyPr>
          <a:lstStyle/>
          <a:p>
            <a:r>
              <a:rPr lang="es-CL" sz="2800" dirty="0"/>
              <a:t>Todos los ejemplos que vimos anteriormente son ecuaciones que poseen una única solución.</a:t>
            </a:r>
          </a:p>
          <a:p>
            <a:endParaRPr lang="es-CL" sz="2800" dirty="0">
              <a:solidFill>
                <a:schemeClr val="tx1"/>
              </a:solidFill>
            </a:endParaRPr>
          </a:p>
          <a:p>
            <a:pPr marL="114300" indent="0">
              <a:buNone/>
            </a:pPr>
            <a:endParaRPr lang="es-CL" dirty="0"/>
          </a:p>
          <a:p>
            <a:pPr marL="0" lvl="0" indent="0" algn="ctr" rtl="0">
              <a:spcBef>
                <a:spcPts val="0"/>
              </a:spcBef>
              <a:spcAft>
                <a:spcPts val="0"/>
              </a:spcAft>
              <a:buNone/>
            </a:pPr>
            <a:endParaRPr sz="1800" b="1" dirty="0"/>
          </a:p>
        </p:txBody>
      </p:sp>
      <p:sp>
        <p:nvSpPr>
          <p:cNvPr id="711" name="Google Shape;711;p1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743719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5"/>
          <p:cNvSpPr txBox="1">
            <a:spLocks noGrp="1"/>
          </p:cNvSpPr>
          <p:nvPr>
            <p:ph type="ctrTitle" idx="4294967295"/>
          </p:nvPr>
        </p:nvSpPr>
        <p:spPr>
          <a:xfrm>
            <a:off x="1455598" y="27731"/>
            <a:ext cx="6593700" cy="86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dirty="0">
                <a:solidFill>
                  <a:schemeClr val="accent3"/>
                </a:solidFill>
              </a:rPr>
              <a:t>INFINITAS SOLUCIONES</a:t>
            </a:r>
            <a:endParaRPr sz="6000" dirty="0">
              <a:solidFill>
                <a:schemeClr val="accent3"/>
              </a:solidFill>
            </a:endParaRPr>
          </a:p>
        </p:txBody>
      </p:sp>
      <mc:AlternateContent xmlns:mc="http://schemas.openxmlformats.org/markup-compatibility/2006" xmlns:a14="http://schemas.microsoft.com/office/drawing/2010/main">
        <mc:Choice Requires="a14">
          <p:sp>
            <p:nvSpPr>
              <p:cNvPr id="709" name="Google Shape;709;p15"/>
              <p:cNvSpPr txBox="1">
                <a:spLocks noGrp="1"/>
              </p:cNvSpPr>
              <p:nvPr>
                <p:ph type="subTitle" idx="4294967295"/>
              </p:nvPr>
            </p:nvSpPr>
            <p:spPr>
              <a:xfrm>
                <a:off x="922191" y="1016268"/>
                <a:ext cx="7848267" cy="4010482"/>
              </a:xfrm>
              <a:prstGeom prst="rect">
                <a:avLst/>
              </a:prstGeom>
            </p:spPr>
            <p:txBody>
              <a:bodyPr spcFirstLastPara="1" wrap="square" lIns="0" tIns="0" rIns="0" bIns="0" anchor="t" anchorCtr="0">
                <a:noAutofit/>
              </a:bodyPr>
              <a:lstStyle/>
              <a:p>
                <a:pPr marL="114300" indent="0">
                  <a:buNone/>
                </a:pPr>
                <a:r>
                  <a:rPr lang="es-CL" sz="2200" dirty="0"/>
                  <a:t>Ejemplo de una ecuación con infinitas soluciones es la siguiente:</a:t>
                </a:r>
              </a:p>
              <a:p>
                <a:pPr marL="114300" indent="0">
                  <a:buNone/>
                </a:pPr>
                <a14:m>
                  <m:oMathPara xmlns:m="http://schemas.openxmlformats.org/officeDocument/2006/math">
                    <m:oMathParaPr>
                      <m:jc m:val="centerGroup"/>
                    </m:oMathParaPr>
                    <m:oMath xmlns:m="http://schemas.openxmlformats.org/officeDocument/2006/math">
                      <m:r>
                        <a:rPr lang="es-CL" sz="2200" b="0" i="1" smtClean="0">
                          <a:solidFill>
                            <a:schemeClr val="tx1"/>
                          </a:solidFill>
                          <a:latin typeface="Cambria Math" panose="02040503050406030204" pitchFamily="18" charset="0"/>
                        </a:rPr>
                        <m:t>𝑥</m:t>
                      </m:r>
                      <m:r>
                        <a:rPr lang="es-CL" sz="2200" b="0" i="1" smtClean="0">
                          <a:solidFill>
                            <a:schemeClr val="tx1"/>
                          </a:solidFill>
                          <a:latin typeface="Cambria Math" panose="02040503050406030204" pitchFamily="18" charset="0"/>
                        </a:rPr>
                        <m:t>+6+</m:t>
                      </m:r>
                      <m:r>
                        <a:rPr lang="es-CL" sz="2200" b="0" i="1" smtClean="0">
                          <a:solidFill>
                            <a:schemeClr val="tx1"/>
                          </a:solidFill>
                          <a:latin typeface="Cambria Math" panose="02040503050406030204" pitchFamily="18" charset="0"/>
                        </a:rPr>
                        <m:t>𝑥</m:t>
                      </m:r>
                      <m:r>
                        <a:rPr lang="es-CL" sz="2200" b="0" i="1" smtClean="0">
                          <a:solidFill>
                            <a:schemeClr val="tx1"/>
                          </a:solidFill>
                          <a:latin typeface="Cambria Math" panose="02040503050406030204" pitchFamily="18" charset="0"/>
                        </a:rPr>
                        <m:t>=2</m:t>
                      </m:r>
                      <m:r>
                        <a:rPr lang="es-CL" sz="2200" b="0" i="1" smtClean="0">
                          <a:solidFill>
                            <a:schemeClr val="tx1"/>
                          </a:solidFill>
                          <a:latin typeface="Cambria Math" panose="02040503050406030204" pitchFamily="18" charset="0"/>
                        </a:rPr>
                        <m:t>𝑥</m:t>
                      </m:r>
                      <m:r>
                        <a:rPr lang="es-CL" sz="2200" b="0" i="1" smtClean="0">
                          <a:solidFill>
                            <a:schemeClr val="tx1"/>
                          </a:solidFill>
                          <a:latin typeface="Cambria Math" panose="02040503050406030204" pitchFamily="18" charset="0"/>
                        </a:rPr>
                        <m:t>+4+2</m:t>
                      </m:r>
                    </m:oMath>
                  </m:oMathPara>
                </a14:m>
                <a:endParaRPr lang="es-CL" sz="2200" dirty="0">
                  <a:solidFill>
                    <a:schemeClr val="tx1"/>
                  </a:solidFill>
                </a:endParaRPr>
              </a:p>
              <a:p>
                <a:pPr marL="114300" indent="0">
                  <a:buNone/>
                </a:pPr>
                <a:r>
                  <a:rPr lang="es-CL" sz="2200" dirty="0"/>
                  <a:t>Donde si agrupamos términos semejantes y operamos obtenemos:</a:t>
                </a:r>
              </a:p>
              <a:p>
                <a:pPr marL="114300" indent="0">
                  <a:buNone/>
                </a:pPr>
                <a14:m>
                  <m:oMathPara xmlns:m="http://schemas.openxmlformats.org/officeDocument/2006/math">
                    <m:oMathParaPr>
                      <m:jc m:val="centerGroup"/>
                    </m:oMathParaPr>
                    <m:oMath xmlns:m="http://schemas.openxmlformats.org/officeDocument/2006/math">
                      <m:r>
                        <a:rPr lang="es-CL" sz="2200" i="1">
                          <a:solidFill>
                            <a:schemeClr val="tx1"/>
                          </a:solidFill>
                          <a:latin typeface="Cambria Math" panose="02040503050406030204" pitchFamily="18" charset="0"/>
                        </a:rPr>
                        <m:t>𝑥</m:t>
                      </m:r>
                      <m:r>
                        <a:rPr lang="es-CL" sz="2200" i="1">
                          <a:solidFill>
                            <a:schemeClr val="tx1"/>
                          </a:solidFill>
                          <a:latin typeface="Cambria Math" panose="02040503050406030204" pitchFamily="18" charset="0"/>
                        </a:rPr>
                        <m:t>+</m:t>
                      </m:r>
                      <m:r>
                        <a:rPr lang="es-CL" sz="2200" i="1">
                          <a:solidFill>
                            <a:schemeClr val="tx1"/>
                          </a:solidFill>
                          <a:latin typeface="Cambria Math" panose="02040503050406030204" pitchFamily="18" charset="0"/>
                        </a:rPr>
                        <m:t>𝑥</m:t>
                      </m:r>
                      <m:r>
                        <a:rPr lang="es-CL" sz="2200" b="0" i="1" smtClean="0">
                          <a:solidFill>
                            <a:schemeClr val="tx1"/>
                          </a:solidFill>
                          <a:latin typeface="Cambria Math" panose="02040503050406030204" pitchFamily="18" charset="0"/>
                        </a:rPr>
                        <m:t>+6</m:t>
                      </m:r>
                      <m:r>
                        <a:rPr lang="es-CL" sz="2200" i="1">
                          <a:solidFill>
                            <a:schemeClr val="tx1"/>
                          </a:solidFill>
                          <a:latin typeface="Cambria Math" panose="02040503050406030204" pitchFamily="18" charset="0"/>
                        </a:rPr>
                        <m:t>=2</m:t>
                      </m:r>
                      <m:r>
                        <a:rPr lang="es-CL" sz="2200" i="1">
                          <a:solidFill>
                            <a:schemeClr val="tx1"/>
                          </a:solidFill>
                          <a:latin typeface="Cambria Math" panose="02040503050406030204" pitchFamily="18" charset="0"/>
                        </a:rPr>
                        <m:t>𝑥</m:t>
                      </m:r>
                      <m:r>
                        <a:rPr lang="es-CL" sz="2200" i="1">
                          <a:solidFill>
                            <a:schemeClr val="tx1"/>
                          </a:solidFill>
                          <a:latin typeface="Cambria Math" panose="02040503050406030204" pitchFamily="18" charset="0"/>
                        </a:rPr>
                        <m:t>+4+2</m:t>
                      </m:r>
                    </m:oMath>
                  </m:oMathPara>
                </a14:m>
                <a:endParaRPr lang="es-CL" sz="2200" dirty="0">
                  <a:solidFill>
                    <a:schemeClr val="tx1"/>
                  </a:solidFill>
                </a:endParaRPr>
              </a:p>
              <a:p>
                <a:pPr marL="114300" indent="0">
                  <a:buNone/>
                </a:pPr>
                <a14:m>
                  <m:oMathPara xmlns:m="http://schemas.openxmlformats.org/officeDocument/2006/math">
                    <m:oMathParaPr>
                      <m:jc m:val="centerGroup"/>
                    </m:oMathParaPr>
                    <m:oMath xmlns:m="http://schemas.openxmlformats.org/officeDocument/2006/math">
                      <m:r>
                        <a:rPr lang="es-CL" sz="2200" b="0" i="1" smtClean="0">
                          <a:solidFill>
                            <a:schemeClr val="tx1"/>
                          </a:solidFill>
                          <a:latin typeface="Cambria Math" panose="02040503050406030204" pitchFamily="18" charset="0"/>
                        </a:rPr>
                        <m:t>2</m:t>
                      </m:r>
                      <m:r>
                        <a:rPr lang="es-CL" sz="2200" i="1">
                          <a:solidFill>
                            <a:schemeClr val="tx1"/>
                          </a:solidFill>
                          <a:latin typeface="Cambria Math" panose="02040503050406030204" pitchFamily="18" charset="0"/>
                        </a:rPr>
                        <m:t>𝑥</m:t>
                      </m:r>
                      <m:r>
                        <a:rPr lang="es-CL" sz="2200" i="1">
                          <a:solidFill>
                            <a:schemeClr val="tx1"/>
                          </a:solidFill>
                          <a:latin typeface="Cambria Math" panose="02040503050406030204" pitchFamily="18" charset="0"/>
                        </a:rPr>
                        <m:t>+6=2</m:t>
                      </m:r>
                      <m:r>
                        <a:rPr lang="es-CL" sz="2200" i="1">
                          <a:solidFill>
                            <a:schemeClr val="tx1"/>
                          </a:solidFill>
                          <a:latin typeface="Cambria Math" panose="02040503050406030204" pitchFamily="18" charset="0"/>
                        </a:rPr>
                        <m:t>𝑥</m:t>
                      </m:r>
                      <m:r>
                        <a:rPr lang="es-CL" sz="2200" i="1">
                          <a:solidFill>
                            <a:schemeClr val="tx1"/>
                          </a:solidFill>
                          <a:latin typeface="Cambria Math" panose="02040503050406030204" pitchFamily="18" charset="0"/>
                        </a:rPr>
                        <m:t>+6</m:t>
                      </m:r>
                    </m:oMath>
                  </m:oMathPara>
                </a14:m>
                <a:endParaRPr lang="es-CL" sz="2200" dirty="0">
                  <a:solidFill>
                    <a:schemeClr val="tx1"/>
                  </a:solidFill>
                </a:endParaRPr>
              </a:p>
              <a:p>
                <a:pPr marL="114300" indent="0">
                  <a:buNone/>
                </a:pPr>
                <a:r>
                  <a:rPr lang="es-CL" sz="2200" dirty="0">
                    <a:solidFill>
                      <a:schemeClr val="tx1"/>
                    </a:solidFill>
                  </a:rPr>
                  <a:t>Cualquier valor que tome </a:t>
                </a:r>
                <a14:m>
                  <m:oMath xmlns:m="http://schemas.openxmlformats.org/officeDocument/2006/math">
                    <m:r>
                      <a:rPr lang="es-CL" sz="2200" i="1">
                        <a:solidFill>
                          <a:schemeClr val="tx1"/>
                        </a:solidFill>
                        <a:latin typeface="Cambria Math" panose="02040503050406030204" pitchFamily="18" charset="0"/>
                      </a:rPr>
                      <m:t>𝑥</m:t>
                    </m:r>
                  </m:oMath>
                </a14:m>
                <a:r>
                  <a:rPr lang="es-CL" sz="2200" dirty="0">
                    <a:solidFill>
                      <a:schemeClr val="tx1"/>
                    </a:solidFill>
                  </a:rPr>
                  <a:t> es solución de la ecuación.</a:t>
                </a:r>
              </a:p>
              <a:p>
                <a:pPr marL="114300" indent="0" algn="ctr">
                  <a:buNone/>
                </a:pPr>
                <a:r>
                  <a:rPr lang="es-CL" sz="2200" b="1" dirty="0">
                    <a:solidFill>
                      <a:schemeClr val="tx1"/>
                    </a:solidFill>
                  </a:rPr>
                  <a:t>Si no lo crees, compruébalo tu mismo. </a:t>
                </a:r>
              </a:p>
              <a:p>
                <a:pPr marL="114300" indent="0">
                  <a:buNone/>
                </a:pPr>
                <a:endParaRPr lang="es-CL" dirty="0">
                  <a:solidFill>
                    <a:schemeClr val="tx1"/>
                  </a:solidFill>
                </a:endParaRPr>
              </a:p>
              <a:p>
                <a:pPr marL="114300" indent="0">
                  <a:buNone/>
                </a:pPr>
                <a:endParaRPr lang="es-CL" dirty="0"/>
              </a:p>
              <a:p>
                <a:pPr marL="0" lvl="0" indent="0" algn="ctr" rtl="0">
                  <a:spcBef>
                    <a:spcPts val="0"/>
                  </a:spcBef>
                  <a:spcAft>
                    <a:spcPts val="0"/>
                  </a:spcAft>
                  <a:buNone/>
                </a:pPr>
                <a:endParaRPr sz="1800" b="1" dirty="0"/>
              </a:p>
            </p:txBody>
          </p:sp>
        </mc:Choice>
        <mc:Fallback xmlns="">
          <p:sp>
            <p:nvSpPr>
              <p:cNvPr id="709" name="Google Shape;709;p15"/>
              <p:cNvSpPr txBox="1">
                <a:spLocks noGrp="1" noRot="1" noChangeAspect="1" noMove="1" noResize="1" noEditPoints="1" noAdjustHandles="1" noChangeArrowheads="1" noChangeShapeType="1" noTextEdit="1"/>
              </p:cNvSpPr>
              <p:nvPr>
                <p:ph type="subTitle" idx="4294967295"/>
              </p:nvPr>
            </p:nvSpPr>
            <p:spPr>
              <a:xfrm>
                <a:off x="922191" y="1016268"/>
                <a:ext cx="7848267" cy="4010482"/>
              </a:xfrm>
              <a:prstGeom prst="rect">
                <a:avLst/>
              </a:prstGeom>
              <a:blipFill>
                <a:blip r:embed="rId3"/>
                <a:stretch>
                  <a:fillRect l="-699"/>
                </a:stretch>
              </a:blipFill>
            </p:spPr>
            <p:txBody>
              <a:bodyPr/>
              <a:lstStyle/>
              <a:p>
                <a:r>
                  <a:rPr lang="es-CL">
                    <a:noFill/>
                  </a:rPr>
                  <a:t> </a:t>
                </a:r>
              </a:p>
            </p:txBody>
          </p:sp>
        </mc:Fallback>
      </mc:AlternateContent>
      <p:sp>
        <p:nvSpPr>
          <p:cNvPr id="711" name="Google Shape;711;p1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3744593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5"/>
          <p:cNvSpPr txBox="1">
            <a:spLocks noGrp="1"/>
          </p:cNvSpPr>
          <p:nvPr>
            <p:ph type="ctrTitle" idx="4294967295"/>
          </p:nvPr>
        </p:nvSpPr>
        <p:spPr>
          <a:xfrm>
            <a:off x="1275125" y="392949"/>
            <a:ext cx="6593700" cy="86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s-CL" sz="6000" dirty="0">
                <a:solidFill>
                  <a:schemeClr val="accent3"/>
                </a:solidFill>
              </a:rPr>
              <a:t>NO EXISTE SOLUCIÓN</a:t>
            </a:r>
            <a:endParaRPr sz="6000" dirty="0">
              <a:solidFill>
                <a:schemeClr val="accent3"/>
              </a:solidFill>
            </a:endParaRPr>
          </a:p>
        </p:txBody>
      </p:sp>
      <mc:AlternateContent xmlns:mc="http://schemas.openxmlformats.org/markup-compatibility/2006" xmlns:a14="http://schemas.microsoft.com/office/drawing/2010/main">
        <mc:Choice Requires="a14">
          <p:sp>
            <p:nvSpPr>
              <p:cNvPr id="709" name="Google Shape;709;p15"/>
              <p:cNvSpPr txBox="1">
                <a:spLocks noGrp="1"/>
              </p:cNvSpPr>
              <p:nvPr>
                <p:ph type="subTitle" idx="4294967295"/>
              </p:nvPr>
            </p:nvSpPr>
            <p:spPr>
              <a:xfrm>
                <a:off x="647866" y="1253949"/>
                <a:ext cx="7848267" cy="3110963"/>
              </a:xfrm>
              <a:prstGeom prst="rect">
                <a:avLst/>
              </a:prstGeom>
            </p:spPr>
            <p:txBody>
              <a:bodyPr spcFirstLastPara="1" wrap="square" lIns="0" tIns="0" rIns="0" bIns="0" anchor="t" anchorCtr="0">
                <a:noAutofit/>
              </a:bodyPr>
              <a:lstStyle/>
              <a:p>
                <a:r>
                  <a:rPr lang="es-CL" sz="2000" dirty="0"/>
                  <a:t>Ejemplo de una ecuación que no tiene solución es la siguiente:</a:t>
                </a:r>
              </a:p>
              <a:p>
                <a:endParaRPr lang="es-CL" sz="2000" dirty="0"/>
              </a:p>
              <a:p>
                <a:endParaRPr lang="es-CL" sz="2000" dirty="0"/>
              </a:p>
              <a:p>
                <a:endParaRPr lang="es-CL" sz="2000" dirty="0"/>
              </a:p>
              <a:p>
                <a:endParaRPr lang="es-CL" sz="2000" dirty="0"/>
              </a:p>
              <a:p>
                <a:endParaRPr lang="es-CL" sz="2000" dirty="0"/>
              </a:p>
              <a:p>
                <a:r>
                  <a:rPr lang="es-CL" sz="2000" dirty="0"/>
                  <a:t>Notemos que resolvimos la ecuación pero obtuvimos que </a:t>
                </a:r>
                <a14:m>
                  <m:oMath xmlns:m="http://schemas.openxmlformats.org/officeDocument/2006/math">
                    <m:r>
                      <a:rPr lang="es-CL" sz="2000" b="1" smtClean="0">
                        <a:solidFill>
                          <a:schemeClr val="tx1"/>
                        </a:solidFill>
                        <a:latin typeface="Cambria Math" panose="02040503050406030204" pitchFamily="18" charset="0"/>
                      </a:rPr>
                      <m:t>𝟎</m:t>
                    </m:r>
                  </m:oMath>
                </a14:m>
                <a:r>
                  <a:rPr lang="es-CL" sz="2000" dirty="0"/>
                  <a:t> es igual a </a:t>
                </a:r>
                <a14:m>
                  <m:oMath xmlns:m="http://schemas.openxmlformats.org/officeDocument/2006/math">
                    <m:r>
                      <a:rPr lang="es-CL" sz="2000" b="1" i="1">
                        <a:solidFill>
                          <a:schemeClr val="tx1"/>
                        </a:solidFill>
                        <a:latin typeface="Cambria Math" panose="02040503050406030204" pitchFamily="18" charset="0"/>
                      </a:rPr>
                      <m:t>−</m:t>
                    </m:r>
                    <m:r>
                      <a:rPr lang="es-CL" sz="2000" b="1" i="1">
                        <a:solidFill>
                          <a:schemeClr val="tx1"/>
                        </a:solidFill>
                        <a:latin typeface="Cambria Math" panose="02040503050406030204" pitchFamily="18" charset="0"/>
                      </a:rPr>
                      <m:t>𝟖</m:t>
                    </m:r>
                  </m:oMath>
                </a14:m>
                <a:r>
                  <a:rPr lang="es-CL" sz="2000" dirty="0"/>
                  <a:t> lo que no puede ser posible, por lo tanto, no existe solución para esta ecuación.</a:t>
                </a:r>
              </a:p>
              <a:p>
                <a:pPr marL="114300" indent="0">
                  <a:buNone/>
                </a:pPr>
                <a:r>
                  <a:rPr lang="es-CL" sz="2800" dirty="0"/>
                  <a:t> </a:t>
                </a:r>
              </a:p>
              <a:p>
                <a:endParaRPr lang="es-CL" sz="2800" dirty="0">
                  <a:solidFill>
                    <a:schemeClr val="tx1"/>
                  </a:solidFill>
                </a:endParaRPr>
              </a:p>
              <a:p>
                <a:pPr marL="114300" indent="0">
                  <a:buNone/>
                </a:pPr>
                <a:endParaRPr lang="es-CL" dirty="0"/>
              </a:p>
              <a:p>
                <a:pPr marL="0" lvl="0" indent="0" algn="ctr" rtl="0">
                  <a:spcBef>
                    <a:spcPts val="0"/>
                  </a:spcBef>
                  <a:spcAft>
                    <a:spcPts val="0"/>
                  </a:spcAft>
                  <a:buNone/>
                </a:pPr>
                <a:endParaRPr sz="1800" b="1" dirty="0"/>
              </a:p>
            </p:txBody>
          </p:sp>
        </mc:Choice>
        <mc:Fallback xmlns="">
          <p:sp>
            <p:nvSpPr>
              <p:cNvPr id="709" name="Google Shape;709;p15"/>
              <p:cNvSpPr txBox="1">
                <a:spLocks noGrp="1" noRot="1" noChangeAspect="1" noMove="1" noResize="1" noEditPoints="1" noAdjustHandles="1" noChangeArrowheads="1" noChangeShapeType="1" noTextEdit="1"/>
              </p:cNvSpPr>
              <p:nvPr>
                <p:ph type="subTitle" idx="4294967295"/>
              </p:nvPr>
            </p:nvSpPr>
            <p:spPr>
              <a:xfrm>
                <a:off x="647866" y="1253949"/>
                <a:ext cx="7848267" cy="3110963"/>
              </a:xfrm>
              <a:prstGeom prst="rect">
                <a:avLst/>
              </a:prstGeom>
              <a:blipFill>
                <a:blip r:embed="rId3"/>
                <a:stretch>
                  <a:fillRect l="-543" r="-1320" b="-22745"/>
                </a:stretch>
              </a:blipFill>
            </p:spPr>
            <p:txBody>
              <a:bodyPr/>
              <a:lstStyle/>
              <a:p>
                <a:r>
                  <a:rPr lang="es-CL">
                    <a:noFill/>
                  </a:rPr>
                  <a:t> </a:t>
                </a:r>
              </a:p>
            </p:txBody>
          </p:sp>
        </mc:Fallback>
      </mc:AlternateContent>
      <p:sp>
        <p:nvSpPr>
          <p:cNvPr id="711" name="Google Shape;711;p1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mc:AlternateContent xmlns:mc="http://schemas.openxmlformats.org/markup-compatibility/2006" xmlns:a14="http://schemas.microsoft.com/office/drawing/2010/main">
        <mc:Choice Requires="a14">
          <p:graphicFrame>
            <p:nvGraphicFramePr>
              <p:cNvPr id="3" name="Tabla 3">
                <a:extLst>
                  <a:ext uri="{FF2B5EF4-FFF2-40B4-BE49-F238E27FC236}">
                    <a16:creationId xmlns:a16="http://schemas.microsoft.com/office/drawing/2014/main" id="{F997980E-4BF1-4D76-A52E-02051359033C}"/>
                  </a:ext>
                </a:extLst>
              </p:cNvPr>
              <p:cNvGraphicFramePr>
                <a:graphicFrameLocks noGrp="1"/>
              </p:cNvGraphicFramePr>
              <p:nvPr>
                <p:extLst>
                  <p:ext uri="{D42A27DB-BD31-4B8C-83A1-F6EECF244321}">
                    <p14:modId xmlns:p14="http://schemas.microsoft.com/office/powerpoint/2010/main" val="2313033132"/>
                  </p:ext>
                </p:extLst>
              </p:nvPr>
            </p:nvGraphicFramePr>
            <p:xfrm>
              <a:off x="895789" y="1844566"/>
              <a:ext cx="7600344" cy="2044985"/>
            </p:xfrm>
            <a:graphic>
              <a:graphicData uri="http://schemas.openxmlformats.org/drawingml/2006/table">
                <a:tbl>
                  <a:tblPr firstRow="1" bandRow="1">
                    <a:tableStyleId>{DA878A68-379F-483A-8778-C6B6AC8C036A}</a:tableStyleId>
                  </a:tblPr>
                  <a:tblGrid>
                    <a:gridCol w="3800172">
                      <a:extLst>
                        <a:ext uri="{9D8B030D-6E8A-4147-A177-3AD203B41FA5}">
                          <a16:colId xmlns:a16="http://schemas.microsoft.com/office/drawing/2014/main" val="3283253471"/>
                        </a:ext>
                      </a:extLst>
                    </a:gridCol>
                    <a:gridCol w="3800172">
                      <a:extLst>
                        <a:ext uri="{9D8B030D-6E8A-4147-A177-3AD203B41FA5}">
                          <a16:colId xmlns:a16="http://schemas.microsoft.com/office/drawing/2014/main" val="1142072655"/>
                        </a:ext>
                      </a:extLst>
                    </a:gridCol>
                  </a:tblGrid>
                  <a:tr h="408890">
                    <a:tc>
                      <a:txBody>
                        <a:bodyPr/>
                        <a:lstStyle/>
                        <a:p>
                          <a:pPr/>
                          <a14:m>
                            <m:oMathPara xmlns:m="http://schemas.openxmlformats.org/officeDocument/2006/math">
                              <m:oMathParaPr>
                                <m:jc m:val="centerGroup"/>
                              </m:oMathParaPr>
                              <m:oMath xmlns:m="http://schemas.openxmlformats.org/officeDocument/2006/math">
                                <m:r>
                                  <a:rPr lang="es-CL" sz="1800" b="1" i="1" smtClean="0">
                                    <a:solidFill>
                                      <a:schemeClr val="tx1"/>
                                    </a:solidFill>
                                    <a:latin typeface="Cambria Math" panose="02040503050406030204" pitchFamily="18" charset="0"/>
                                  </a:rPr>
                                  <m:t>𝒙</m:t>
                                </m:r>
                                <m:r>
                                  <a:rPr lang="es-CL" sz="1800" b="1" i="1" smtClean="0">
                                    <a:solidFill>
                                      <a:schemeClr val="tx1"/>
                                    </a:solidFill>
                                    <a:latin typeface="Cambria Math" panose="02040503050406030204" pitchFamily="18" charset="0"/>
                                  </a:rPr>
                                  <m:t>+</m:t>
                                </m:r>
                                <m:r>
                                  <a:rPr lang="es-CL" sz="1800" b="1" i="1" smtClean="0">
                                    <a:solidFill>
                                      <a:schemeClr val="tx1"/>
                                    </a:solidFill>
                                    <a:latin typeface="Cambria Math" panose="02040503050406030204" pitchFamily="18" charset="0"/>
                                  </a:rPr>
                                  <m:t>𝟓</m:t>
                                </m:r>
                                <m:r>
                                  <a:rPr lang="es-CL" sz="1800" b="1" i="1" smtClean="0">
                                    <a:solidFill>
                                      <a:schemeClr val="tx1"/>
                                    </a:solidFill>
                                    <a:latin typeface="Cambria Math" panose="02040503050406030204" pitchFamily="18" charset="0"/>
                                  </a:rPr>
                                  <m:t>=</m:t>
                                </m:r>
                                <m:r>
                                  <a:rPr lang="es-CL" sz="1800" b="1" i="1" smtClean="0">
                                    <a:solidFill>
                                      <a:schemeClr val="tx1"/>
                                    </a:solidFill>
                                    <a:latin typeface="Cambria Math" panose="02040503050406030204" pitchFamily="18" charset="0"/>
                                  </a:rPr>
                                  <m:t>𝒙</m:t>
                                </m:r>
                                <m:r>
                                  <a:rPr lang="es-CL" sz="1800" b="1" i="1" smtClean="0">
                                    <a:solidFill>
                                      <a:schemeClr val="tx1"/>
                                    </a:solidFill>
                                    <a:latin typeface="Cambria Math" panose="02040503050406030204" pitchFamily="18" charset="0"/>
                                  </a:rPr>
                                  <m:t>−</m:t>
                                </m:r>
                                <m:r>
                                  <a:rPr lang="es-CL" sz="1800" b="1" i="1" smtClean="0">
                                    <a:solidFill>
                                      <a:schemeClr val="tx1"/>
                                    </a:solidFill>
                                    <a:latin typeface="Cambria Math" panose="02040503050406030204" pitchFamily="18" charset="0"/>
                                  </a:rPr>
                                  <m:t>𝟑</m:t>
                                </m:r>
                              </m:oMath>
                            </m:oMathPara>
                          </a14:m>
                          <a:endParaRPr lang="es-CL" sz="1800" b="1" dirty="0">
                            <a:solidFill>
                              <a:schemeClr val="tx1"/>
                            </a:solidFill>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s-CL" sz="1800" b="1" dirty="0">
                              <a:solidFill>
                                <a:schemeClr val="tx1"/>
                              </a:solidFill>
                              <a:latin typeface="Quicksand" panose="020B0604020202020204" charset="0"/>
                            </a:rPr>
                            <a:t>\ Restar </a:t>
                          </a:r>
                          <a14:m>
                            <m:oMath xmlns:m="http://schemas.openxmlformats.org/officeDocument/2006/math">
                              <m:r>
                                <a:rPr lang="es-CL" sz="1800" b="1" i="1" smtClean="0">
                                  <a:solidFill>
                                    <a:schemeClr val="tx1"/>
                                  </a:solidFill>
                                  <a:latin typeface="Cambria Math" panose="02040503050406030204" pitchFamily="18" charset="0"/>
                                </a:rPr>
                                <m:t>𝟓</m:t>
                              </m:r>
                            </m:oMath>
                          </a14:m>
                          <a:r>
                            <a:rPr lang="es-CL" sz="1800" b="1" dirty="0">
                              <a:solidFill>
                                <a:schemeClr val="tx1"/>
                              </a:solidFill>
                              <a:latin typeface="Quicksand" panose="020B0604020202020204" charset="0"/>
                            </a:rPr>
                            <a:t> en ambos lados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82203769"/>
                      </a:ext>
                    </a:extLst>
                  </a:tr>
                  <a:tr h="40889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sz="1800" b="1" i="1" smtClean="0">
                                    <a:solidFill>
                                      <a:schemeClr val="tx1"/>
                                    </a:solidFill>
                                    <a:latin typeface="Cambria Math" panose="02040503050406030204" pitchFamily="18" charset="0"/>
                                  </a:rPr>
                                  <m:t>𝒙</m:t>
                                </m:r>
                                <m:r>
                                  <a:rPr lang="es-CL" sz="1800" b="1" i="1" smtClean="0">
                                    <a:solidFill>
                                      <a:schemeClr val="tx1"/>
                                    </a:solidFill>
                                    <a:latin typeface="Cambria Math" panose="02040503050406030204" pitchFamily="18" charset="0"/>
                                  </a:rPr>
                                  <m:t>+</m:t>
                                </m:r>
                                <m:r>
                                  <a:rPr lang="es-CL" sz="1800" b="1" i="1" smtClean="0">
                                    <a:solidFill>
                                      <a:schemeClr val="tx1"/>
                                    </a:solidFill>
                                    <a:latin typeface="Cambria Math" panose="02040503050406030204" pitchFamily="18" charset="0"/>
                                  </a:rPr>
                                  <m:t>𝟓</m:t>
                                </m:r>
                                <m:r>
                                  <a:rPr lang="es-CL" sz="1800" b="1" i="1" smtClean="0">
                                    <a:solidFill>
                                      <a:schemeClr val="tx1"/>
                                    </a:solidFill>
                                    <a:latin typeface="Cambria Math" panose="02040503050406030204" pitchFamily="18" charset="0"/>
                                  </a:rPr>
                                  <m:t> −</m:t>
                                </m:r>
                                <m:r>
                                  <a:rPr lang="es-CL" sz="1800" b="1" i="1" smtClean="0">
                                    <a:solidFill>
                                      <a:schemeClr val="tx1"/>
                                    </a:solidFill>
                                    <a:latin typeface="Cambria Math" panose="02040503050406030204" pitchFamily="18" charset="0"/>
                                  </a:rPr>
                                  <m:t>𝟓</m:t>
                                </m:r>
                                <m:r>
                                  <a:rPr lang="es-CL" sz="1800" b="1" i="1" smtClean="0">
                                    <a:solidFill>
                                      <a:schemeClr val="tx1"/>
                                    </a:solidFill>
                                    <a:latin typeface="Cambria Math" panose="02040503050406030204" pitchFamily="18" charset="0"/>
                                  </a:rPr>
                                  <m:t>=</m:t>
                                </m:r>
                                <m:r>
                                  <a:rPr lang="es-CL" sz="1800" b="1" i="1" smtClean="0">
                                    <a:solidFill>
                                      <a:schemeClr val="tx1"/>
                                    </a:solidFill>
                                    <a:latin typeface="Cambria Math" panose="02040503050406030204" pitchFamily="18" charset="0"/>
                                  </a:rPr>
                                  <m:t>𝒙</m:t>
                                </m:r>
                                <m:r>
                                  <a:rPr lang="es-CL" sz="1800" b="1" i="1" smtClean="0">
                                    <a:solidFill>
                                      <a:schemeClr val="tx1"/>
                                    </a:solidFill>
                                    <a:latin typeface="Cambria Math" panose="02040503050406030204" pitchFamily="18" charset="0"/>
                                  </a:rPr>
                                  <m:t>−</m:t>
                                </m:r>
                                <m:r>
                                  <a:rPr lang="es-CL" sz="1800" b="1" i="1" smtClean="0">
                                    <a:solidFill>
                                      <a:schemeClr val="tx1"/>
                                    </a:solidFill>
                                    <a:latin typeface="Cambria Math" panose="02040503050406030204" pitchFamily="18" charset="0"/>
                                  </a:rPr>
                                  <m:t>𝟑</m:t>
                                </m:r>
                                <m:r>
                                  <a:rPr lang="es-CL" sz="1800" b="1" i="1" smtClean="0">
                                    <a:solidFill>
                                      <a:schemeClr val="tx1"/>
                                    </a:solidFill>
                                    <a:latin typeface="Cambria Math" panose="02040503050406030204" pitchFamily="18" charset="0"/>
                                  </a:rPr>
                                  <m:t>−</m:t>
                                </m:r>
                                <m:r>
                                  <a:rPr lang="es-CL" sz="1800" b="1" i="1" smtClean="0">
                                    <a:solidFill>
                                      <a:schemeClr val="tx1"/>
                                    </a:solidFill>
                                    <a:latin typeface="Cambria Math" panose="02040503050406030204" pitchFamily="18" charset="0"/>
                                  </a:rPr>
                                  <m:t>𝟓</m:t>
                                </m:r>
                              </m:oMath>
                            </m:oMathPara>
                          </a14:m>
                          <a:endParaRPr lang="es-CL" sz="1800" b="1" dirty="0">
                            <a:solidFill>
                              <a:schemeClr val="tx1"/>
                            </a:solidFill>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s-CL" sz="1800" b="1" dirty="0">
                              <a:solidFill>
                                <a:schemeClr val="tx1"/>
                              </a:solidFill>
                              <a:latin typeface="Quicksand" panose="020B0604020202020204" charset="0"/>
                            </a:rPr>
                            <a:t>\ Resolver</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563089242"/>
                      </a:ext>
                    </a:extLst>
                  </a:tr>
                  <a:tr h="40889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800" b="1" dirty="0">
                              <a:solidFill>
                                <a:schemeClr val="tx1"/>
                              </a:solidFill>
                            </a:rPr>
                            <a:t>                        </a:t>
                          </a:r>
                          <a14:m>
                            <m:oMath xmlns:m="http://schemas.openxmlformats.org/officeDocument/2006/math">
                              <m:r>
                                <a:rPr lang="es-CL" sz="1800" b="1" i="1" smtClean="0">
                                  <a:solidFill>
                                    <a:schemeClr val="tx1"/>
                                  </a:solidFill>
                                  <a:latin typeface="Cambria Math" panose="02040503050406030204" pitchFamily="18" charset="0"/>
                                </a:rPr>
                                <m:t>𝒙</m:t>
                              </m:r>
                              <m:r>
                                <a:rPr lang="es-CL" sz="1800" b="1" i="1" smtClean="0">
                                  <a:solidFill>
                                    <a:schemeClr val="tx1"/>
                                  </a:solidFill>
                                  <a:latin typeface="Cambria Math" panose="02040503050406030204" pitchFamily="18" charset="0"/>
                                </a:rPr>
                                <m:t>=</m:t>
                              </m:r>
                              <m:r>
                                <a:rPr lang="es-CL" sz="1800" b="1" i="1" smtClean="0">
                                  <a:solidFill>
                                    <a:schemeClr val="tx1"/>
                                  </a:solidFill>
                                  <a:latin typeface="Cambria Math" panose="02040503050406030204" pitchFamily="18" charset="0"/>
                                </a:rPr>
                                <m:t>𝒙</m:t>
                              </m:r>
                              <m:r>
                                <a:rPr lang="es-CL" sz="1800" b="1" i="1" smtClean="0">
                                  <a:solidFill>
                                    <a:schemeClr val="tx1"/>
                                  </a:solidFill>
                                  <a:latin typeface="Cambria Math" panose="02040503050406030204" pitchFamily="18" charset="0"/>
                                </a:rPr>
                                <m:t>−</m:t>
                              </m:r>
                              <m:r>
                                <a:rPr lang="es-CL" sz="1800" b="1" i="1" smtClean="0">
                                  <a:solidFill>
                                    <a:schemeClr val="tx1"/>
                                  </a:solidFill>
                                  <a:latin typeface="Cambria Math" panose="02040503050406030204" pitchFamily="18" charset="0"/>
                                </a:rPr>
                                <m:t>𝟖</m:t>
                              </m:r>
                            </m:oMath>
                          </a14:m>
                          <a:endParaRPr lang="es-CL" sz="1800" b="1" dirty="0">
                            <a:solidFill>
                              <a:schemeClr val="tx1"/>
                            </a:solidFill>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s-CL" sz="1800" b="1" dirty="0">
                              <a:solidFill>
                                <a:schemeClr val="tx1"/>
                              </a:solidFill>
                              <a:latin typeface="Quicksand" panose="020B0604020202020204" charset="0"/>
                            </a:rPr>
                            <a:t>\ Restar </a:t>
                          </a:r>
                          <a14:m>
                            <m:oMath xmlns:m="http://schemas.openxmlformats.org/officeDocument/2006/math">
                              <m:r>
                                <a:rPr lang="es-CL" sz="1800" b="1" i="1" smtClean="0">
                                  <a:solidFill>
                                    <a:schemeClr val="tx1"/>
                                  </a:solidFill>
                                  <a:latin typeface="Cambria Math" panose="02040503050406030204" pitchFamily="18" charset="0"/>
                                </a:rPr>
                                <m:t>𝒙</m:t>
                              </m:r>
                            </m:oMath>
                          </a14:m>
                          <a:r>
                            <a:rPr lang="es-CL" sz="1800" b="1" dirty="0">
                              <a:solidFill>
                                <a:schemeClr val="tx1"/>
                              </a:solidFill>
                              <a:latin typeface="Quicksand" panose="020B0604020202020204" charset="0"/>
                            </a:rPr>
                            <a:t> en ambos</a:t>
                          </a:r>
                          <a:r>
                            <a:rPr lang="es-CL" sz="1800" b="1" baseline="0" dirty="0">
                              <a:solidFill>
                                <a:schemeClr val="tx1"/>
                              </a:solidFill>
                              <a:latin typeface="Quicksand" panose="020B0604020202020204" charset="0"/>
                            </a:rPr>
                            <a:t> lados</a:t>
                          </a:r>
                          <a:endParaRPr lang="es-CL" sz="1800" b="1" dirty="0">
                            <a:solidFill>
                              <a:schemeClr val="tx1"/>
                            </a:solidFill>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668802762"/>
                      </a:ext>
                    </a:extLst>
                  </a:tr>
                  <a:tr h="40889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800" b="1" dirty="0">
                              <a:solidFill>
                                <a:schemeClr val="tx1"/>
                              </a:solidFill>
                            </a:rPr>
                            <a:t>                  </a:t>
                          </a:r>
                          <a14:m>
                            <m:oMath xmlns:m="http://schemas.openxmlformats.org/officeDocument/2006/math">
                              <m:r>
                                <a:rPr lang="es-CL" sz="1800" b="1" i="1" smtClean="0">
                                  <a:solidFill>
                                    <a:schemeClr val="tx1"/>
                                  </a:solidFill>
                                  <a:latin typeface="Cambria Math" panose="02040503050406030204" pitchFamily="18" charset="0"/>
                                </a:rPr>
                                <m:t>𝒙</m:t>
                              </m:r>
                              <m:r>
                                <a:rPr lang="es-CL" sz="1800" b="1" i="1" smtClean="0">
                                  <a:solidFill>
                                    <a:schemeClr val="tx1"/>
                                  </a:solidFill>
                                  <a:latin typeface="Cambria Math" panose="02040503050406030204" pitchFamily="18" charset="0"/>
                                </a:rPr>
                                <m:t>−</m:t>
                              </m:r>
                              <m:r>
                                <a:rPr lang="es-CL" sz="1800" b="1" i="1" smtClean="0">
                                  <a:solidFill>
                                    <a:schemeClr val="tx1"/>
                                  </a:solidFill>
                                  <a:latin typeface="Cambria Math" panose="02040503050406030204" pitchFamily="18" charset="0"/>
                                </a:rPr>
                                <m:t>𝒙</m:t>
                              </m:r>
                              <m:r>
                                <a:rPr lang="es-CL" sz="1800" b="1" i="1" smtClean="0">
                                  <a:solidFill>
                                    <a:schemeClr val="tx1"/>
                                  </a:solidFill>
                                  <a:latin typeface="Cambria Math" panose="02040503050406030204" pitchFamily="18" charset="0"/>
                                </a:rPr>
                                <m:t>=</m:t>
                              </m:r>
                              <m:r>
                                <a:rPr lang="es-CL" sz="1800" b="1" i="1" smtClean="0">
                                  <a:solidFill>
                                    <a:schemeClr val="tx1"/>
                                  </a:solidFill>
                                  <a:latin typeface="Cambria Math" panose="02040503050406030204" pitchFamily="18" charset="0"/>
                                </a:rPr>
                                <m:t>𝒙</m:t>
                              </m:r>
                              <m:r>
                                <a:rPr lang="es-CL" sz="1800" b="1" i="1" smtClean="0">
                                  <a:solidFill>
                                    <a:schemeClr val="tx1"/>
                                  </a:solidFill>
                                  <a:latin typeface="Cambria Math" panose="02040503050406030204" pitchFamily="18" charset="0"/>
                                </a:rPr>
                                <m:t>−</m:t>
                              </m:r>
                              <m:r>
                                <a:rPr lang="es-CL" sz="1800" b="1" i="1" smtClean="0">
                                  <a:solidFill>
                                    <a:schemeClr val="tx1"/>
                                  </a:solidFill>
                                  <a:latin typeface="Cambria Math" panose="02040503050406030204" pitchFamily="18" charset="0"/>
                                </a:rPr>
                                <m:t>𝟖</m:t>
                              </m:r>
                              <m:r>
                                <a:rPr lang="es-CL" sz="1800" b="1" i="1" smtClean="0">
                                  <a:solidFill>
                                    <a:schemeClr val="tx1"/>
                                  </a:solidFill>
                                  <a:latin typeface="Cambria Math" panose="02040503050406030204" pitchFamily="18" charset="0"/>
                                </a:rPr>
                                <m:t>−</m:t>
                              </m:r>
                              <m:r>
                                <a:rPr lang="es-CL" sz="1800" b="1" i="1" smtClean="0">
                                  <a:solidFill>
                                    <a:schemeClr val="tx1"/>
                                  </a:solidFill>
                                  <a:latin typeface="Cambria Math" panose="02040503050406030204" pitchFamily="18" charset="0"/>
                                </a:rPr>
                                <m:t>𝒙</m:t>
                              </m:r>
                            </m:oMath>
                          </a14:m>
                          <a:endParaRPr lang="es-CL" sz="1800" b="1" dirty="0">
                            <a:solidFill>
                              <a:schemeClr val="tx1"/>
                            </a:solidFill>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s-CL" sz="1800" b="1" dirty="0">
                              <a:solidFill>
                                <a:schemeClr val="tx1"/>
                              </a:solidFill>
                              <a:latin typeface="Quicksand" panose="020B0604020202020204" charset="0"/>
                            </a:rPr>
                            <a:t>\ Resolver</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407864657"/>
                      </a:ext>
                    </a:extLst>
                  </a:tr>
                  <a:tr h="40942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800" b="1" dirty="0">
                              <a:solidFill>
                                <a:schemeClr val="tx1"/>
                              </a:solidFill>
                            </a:rPr>
                            <a:t>                        </a:t>
                          </a:r>
                          <a14:m>
                            <m:oMath xmlns:m="http://schemas.openxmlformats.org/officeDocument/2006/math">
                              <m:r>
                                <a:rPr lang="es-CL" sz="1800" b="1" i="0" smtClean="0">
                                  <a:solidFill>
                                    <a:schemeClr val="tx1"/>
                                  </a:solidFill>
                                  <a:latin typeface="Cambria Math" panose="02040503050406030204" pitchFamily="18" charset="0"/>
                                </a:rPr>
                                <m:t>𝟎</m:t>
                              </m:r>
                              <m:r>
                                <a:rPr lang="es-CL" sz="1800" b="1" i="1" smtClean="0">
                                  <a:solidFill>
                                    <a:schemeClr val="tx1"/>
                                  </a:solidFill>
                                  <a:latin typeface="Cambria Math" panose="02040503050406030204" pitchFamily="18" charset="0"/>
                                </a:rPr>
                                <m:t>=−</m:t>
                              </m:r>
                              <m:r>
                                <a:rPr lang="es-CL" sz="1800" b="1" i="1" smtClean="0">
                                  <a:solidFill>
                                    <a:schemeClr val="tx1"/>
                                  </a:solidFill>
                                  <a:latin typeface="Cambria Math" panose="02040503050406030204" pitchFamily="18" charset="0"/>
                                </a:rPr>
                                <m:t>𝟖</m:t>
                              </m:r>
                            </m:oMath>
                          </a14:m>
                          <a:endParaRPr lang="es-CL" sz="1800" b="1" dirty="0">
                            <a:solidFill>
                              <a:schemeClr val="tx1"/>
                            </a:solidFill>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s-CL" sz="1800" b="1" dirty="0">
                            <a:solidFill>
                              <a:schemeClr val="tx1"/>
                            </a:solidFill>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470447655"/>
                      </a:ext>
                    </a:extLst>
                  </a:tr>
                </a:tbl>
              </a:graphicData>
            </a:graphic>
          </p:graphicFrame>
        </mc:Choice>
        <mc:Fallback xmlns="">
          <p:graphicFrame>
            <p:nvGraphicFramePr>
              <p:cNvPr id="3" name="Tabla 3">
                <a:extLst>
                  <a:ext uri="{FF2B5EF4-FFF2-40B4-BE49-F238E27FC236}">
                    <a16:creationId xmlns:a16="http://schemas.microsoft.com/office/drawing/2014/main" id="{F997980E-4BF1-4D76-A52E-02051359033C}"/>
                  </a:ext>
                </a:extLst>
              </p:cNvPr>
              <p:cNvGraphicFramePr>
                <a:graphicFrameLocks noGrp="1"/>
              </p:cNvGraphicFramePr>
              <p:nvPr>
                <p:extLst>
                  <p:ext uri="{D42A27DB-BD31-4B8C-83A1-F6EECF244321}">
                    <p14:modId xmlns:p14="http://schemas.microsoft.com/office/powerpoint/2010/main" val="2313033132"/>
                  </p:ext>
                </p:extLst>
              </p:nvPr>
            </p:nvGraphicFramePr>
            <p:xfrm>
              <a:off x="895789" y="1844566"/>
              <a:ext cx="7600344" cy="2044985"/>
            </p:xfrm>
            <a:graphic>
              <a:graphicData uri="http://schemas.openxmlformats.org/drawingml/2006/table">
                <a:tbl>
                  <a:tblPr firstRow="1" bandRow="1">
                    <a:tableStyleId>{DA878A68-379F-483A-8778-C6B6AC8C036A}</a:tableStyleId>
                  </a:tblPr>
                  <a:tblGrid>
                    <a:gridCol w="3800172">
                      <a:extLst>
                        <a:ext uri="{9D8B030D-6E8A-4147-A177-3AD203B41FA5}">
                          <a16:colId xmlns:a16="http://schemas.microsoft.com/office/drawing/2014/main" val="3283253471"/>
                        </a:ext>
                      </a:extLst>
                    </a:gridCol>
                    <a:gridCol w="3800172">
                      <a:extLst>
                        <a:ext uri="{9D8B030D-6E8A-4147-A177-3AD203B41FA5}">
                          <a16:colId xmlns:a16="http://schemas.microsoft.com/office/drawing/2014/main" val="1142072655"/>
                        </a:ext>
                      </a:extLst>
                    </a:gridCol>
                  </a:tblGrid>
                  <a:tr h="408890">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7463" r="-100000" b="-402985"/>
                          </a:stretch>
                        </a:blipFill>
                      </a:tcPr>
                    </a:tc>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l="-100000" t="-7463" b="-402985"/>
                          </a:stretch>
                        </a:blipFill>
                      </a:tcPr>
                    </a:tc>
                    <a:extLst>
                      <a:ext uri="{0D108BD9-81ED-4DB2-BD59-A6C34878D82A}">
                        <a16:rowId xmlns:a16="http://schemas.microsoft.com/office/drawing/2014/main" val="482203769"/>
                      </a:ext>
                    </a:extLst>
                  </a:tr>
                  <a:tr h="408890">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105882" r="-100000" b="-297059"/>
                          </a:stretch>
                        </a:blipFill>
                      </a:tcPr>
                    </a:tc>
                    <a:tc>
                      <a:txBody>
                        <a:bodyPr/>
                        <a:lstStyle/>
                        <a:p>
                          <a:r>
                            <a:rPr lang="es-CL" sz="1800" b="1" dirty="0">
                              <a:solidFill>
                                <a:schemeClr val="tx1"/>
                              </a:solidFill>
                              <a:latin typeface="Quicksand" panose="020B0604020202020204" charset="0"/>
                            </a:rPr>
                            <a:t>\ Resolver</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563089242"/>
                      </a:ext>
                    </a:extLst>
                  </a:tr>
                  <a:tr h="408890">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208955" r="-100000" b="-201493"/>
                          </a:stretch>
                        </a:blipFill>
                      </a:tcPr>
                    </a:tc>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l="-100000" t="-208955" b="-201493"/>
                          </a:stretch>
                        </a:blipFill>
                      </a:tcPr>
                    </a:tc>
                    <a:extLst>
                      <a:ext uri="{0D108BD9-81ED-4DB2-BD59-A6C34878D82A}">
                        <a16:rowId xmlns:a16="http://schemas.microsoft.com/office/drawing/2014/main" val="1668802762"/>
                      </a:ext>
                    </a:extLst>
                  </a:tr>
                  <a:tr h="408890">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304412" r="-100000" b="-98529"/>
                          </a:stretch>
                        </a:blipFill>
                      </a:tcPr>
                    </a:tc>
                    <a:tc>
                      <a:txBody>
                        <a:bodyPr/>
                        <a:lstStyle/>
                        <a:p>
                          <a:r>
                            <a:rPr lang="es-CL" sz="1800" b="1" dirty="0">
                              <a:solidFill>
                                <a:schemeClr val="tx1"/>
                              </a:solidFill>
                              <a:latin typeface="Quicksand" panose="020B0604020202020204" charset="0"/>
                            </a:rPr>
                            <a:t>\ Resolver</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407864657"/>
                      </a:ext>
                    </a:extLst>
                  </a:tr>
                  <a:tr h="409425">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410448" r="-100000"/>
                          </a:stretch>
                        </a:blipFill>
                      </a:tcPr>
                    </a:tc>
                    <a:tc>
                      <a:txBody>
                        <a:bodyPr/>
                        <a:lstStyle/>
                        <a:p>
                          <a:endParaRPr lang="es-CL" sz="1800" b="1" dirty="0">
                            <a:solidFill>
                              <a:schemeClr val="tx1"/>
                            </a:solidFill>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470447655"/>
                      </a:ext>
                    </a:extLst>
                  </a:tr>
                </a:tbl>
              </a:graphicData>
            </a:graphic>
          </p:graphicFrame>
        </mc:Fallback>
      </mc:AlternateContent>
    </p:spTree>
    <p:extLst>
      <p:ext uri="{BB962C8B-B14F-4D97-AF65-F5344CB8AC3E}">
        <p14:creationId xmlns:p14="http://schemas.microsoft.com/office/powerpoint/2010/main" val="3877268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5"/>
          <p:cNvSpPr txBox="1">
            <a:spLocks noGrp="1"/>
          </p:cNvSpPr>
          <p:nvPr>
            <p:ph type="ctrTitle" idx="4294967295"/>
          </p:nvPr>
        </p:nvSpPr>
        <p:spPr>
          <a:xfrm>
            <a:off x="721672" y="649705"/>
            <a:ext cx="8025285" cy="3838074"/>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s-CL" sz="4000" dirty="0">
                <a:solidFill>
                  <a:schemeClr val="accent3">
                    <a:lumMod val="75000"/>
                  </a:schemeClr>
                </a:solidFill>
              </a:rPr>
              <a:t>¡Ya puedes resolver la guía correspondiente a este contenido!</a:t>
            </a:r>
            <a:br>
              <a:rPr lang="es-CL" sz="4000" dirty="0">
                <a:solidFill>
                  <a:schemeClr val="accent3">
                    <a:lumMod val="75000"/>
                  </a:schemeClr>
                </a:solidFill>
              </a:rPr>
            </a:br>
            <a:br>
              <a:rPr lang="es-CL" sz="4000" dirty="0">
                <a:solidFill>
                  <a:schemeClr val="accent3">
                    <a:lumMod val="75000"/>
                  </a:schemeClr>
                </a:solidFill>
              </a:rPr>
            </a:br>
            <a:r>
              <a:rPr lang="es-CL" sz="4000" dirty="0">
                <a:solidFill>
                  <a:schemeClr val="accent3">
                    <a:lumMod val="75000"/>
                  </a:schemeClr>
                </a:solidFill>
              </a:rPr>
              <a:t>Recuerda que la evaluación que se realizará en la tercera semana de agosto contemplará los ejercicios propuestos en esta guía, por lo tanto, es muy importante que la desarrolles.</a:t>
            </a:r>
            <a:endParaRPr sz="4000" dirty="0">
              <a:solidFill>
                <a:schemeClr val="accent3">
                  <a:lumMod val="75000"/>
                </a:schemeClr>
              </a:solidFill>
            </a:endParaRPr>
          </a:p>
        </p:txBody>
      </p:sp>
      <p:sp>
        <p:nvSpPr>
          <p:cNvPr id="711" name="Google Shape;711;p1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3379695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5"/>
          <p:cNvSpPr txBox="1">
            <a:spLocks noGrp="1"/>
          </p:cNvSpPr>
          <p:nvPr>
            <p:ph type="ctrTitle" idx="4294967295"/>
          </p:nvPr>
        </p:nvSpPr>
        <p:spPr>
          <a:xfrm>
            <a:off x="1084255" y="393650"/>
            <a:ext cx="6593700" cy="86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dirty="0">
                <a:solidFill>
                  <a:schemeClr val="accent3"/>
                </a:solidFill>
              </a:rPr>
              <a:t>ECUACIÓN</a:t>
            </a:r>
            <a:endParaRPr sz="6000" dirty="0">
              <a:solidFill>
                <a:schemeClr val="accent3"/>
              </a:solidFill>
            </a:endParaRPr>
          </a:p>
        </p:txBody>
      </p:sp>
      <mc:AlternateContent xmlns:mc="http://schemas.openxmlformats.org/markup-compatibility/2006" xmlns:a14="http://schemas.microsoft.com/office/drawing/2010/main">
        <mc:Choice Requires="a14">
          <p:sp>
            <p:nvSpPr>
              <p:cNvPr id="709" name="Google Shape;709;p15"/>
              <p:cNvSpPr txBox="1">
                <a:spLocks noGrp="1"/>
              </p:cNvSpPr>
              <p:nvPr>
                <p:ph type="subTitle" idx="4294967295"/>
              </p:nvPr>
            </p:nvSpPr>
            <p:spPr>
              <a:xfrm>
                <a:off x="847763" y="1254650"/>
                <a:ext cx="7848267" cy="3110963"/>
              </a:xfrm>
              <a:prstGeom prst="rect">
                <a:avLst/>
              </a:prstGeom>
            </p:spPr>
            <p:txBody>
              <a:bodyPr spcFirstLastPara="1" wrap="square" lIns="0" tIns="0" rIns="0" bIns="0" anchor="t" anchorCtr="0">
                <a:noAutofit/>
              </a:bodyPr>
              <a:lstStyle/>
              <a:p>
                <a:r>
                  <a:rPr lang="es-CL" dirty="0">
                    <a:solidFill>
                      <a:schemeClr val="tx1"/>
                    </a:solidFill>
                  </a:rPr>
                  <a:t>Una ecuación es una igualdad de expresiones algebraicas donde existe una o más incógnitas. Los valores que satisfacen esta igualdad son llamadas soluciones de la ecuación.</a:t>
                </a:r>
              </a:p>
              <a:p>
                <a:r>
                  <a:rPr lang="es-CL" dirty="0">
                    <a:solidFill>
                      <a:schemeClr val="tx1"/>
                    </a:solidFill>
                  </a:rPr>
                  <a:t>Por ejemplo:</a:t>
                </a:r>
              </a:p>
              <a:p>
                <a:pPr marL="114300" indent="0">
                  <a:buNone/>
                </a:pPr>
                <a:r>
                  <a:rPr lang="es-CL" sz="2000" dirty="0">
                    <a:solidFill>
                      <a:schemeClr val="tx1"/>
                    </a:solidFill>
                  </a:rPr>
                  <a:t>                                      (1)     </a:t>
                </a:r>
                <a14:m>
                  <m:oMath xmlns:m="http://schemas.openxmlformats.org/officeDocument/2006/math">
                    <m:r>
                      <a:rPr lang="es-CL" sz="2000" i="1">
                        <a:solidFill>
                          <a:schemeClr val="tx1"/>
                        </a:solidFill>
                        <a:latin typeface="Cambria Math" panose="02040503050406030204" pitchFamily="18" charset="0"/>
                      </a:rPr>
                      <m:t>3</m:t>
                    </m:r>
                    <m:r>
                      <a:rPr lang="es-CL" sz="2000" i="1">
                        <a:solidFill>
                          <a:schemeClr val="tx1"/>
                        </a:solidFill>
                        <a:latin typeface="Cambria Math" panose="02040503050406030204" pitchFamily="18" charset="0"/>
                      </a:rPr>
                      <m:t>𝑥</m:t>
                    </m:r>
                    <m:r>
                      <a:rPr lang="es-CL" sz="2000" i="1">
                        <a:solidFill>
                          <a:schemeClr val="tx1"/>
                        </a:solidFill>
                        <a:latin typeface="Cambria Math" panose="02040503050406030204" pitchFamily="18" charset="0"/>
                      </a:rPr>
                      <m:t>+1=4</m:t>
                    </m:r>
                  </m:oMath>
                </a14:m>
                <a:r>
                  <a:rPr lang="es-CL" sz="2000" dirty="0">
                    <a:solidFill>
                      <a:schemeClr val="tx1"/>
                    </a:solidFill>
                  </a:rPr>
                  <a:t> </a:t>
                </a:r>
              </a:p>
              <a:p>
                <a:pPr marL="114300" indent="0">
                  <a:buNone/>
                </a:pPr>
                <a:r>
                  <a:rPr lang="es-CL" sz="2000" dirty="0">
                    <a:solidFill>
                      <a:schemeClr val="tx1"/>
                    </a:solidFill>
                  </a:rPr>
                  <a:t>                                      (2)          </a:t>
                </a:r>
                <a14:m>
                  <m:oMath xmlns:m="http://schemas.openxmlformats.org/officeDocument/2006/math">
                    <m:r>
                      <a:rPr lang="es-CL" sz="2000" i="1">
                        <a:solidFill>
                          <a:schemeClr val="tx1"/>
                        </a:solidFill>
                        <a:latin typeface="Cambria Math" panose="02040503050406030204" pitchFamily="18" charset="0"/>
                      </a:rPr>
                      <m:t>−</m:t>
                    </m:r>
                    <m:r>
                      <a:rPr lang="es-CL" sz="2000" b="0" i="1" smtClean="0">
                        <a:solidFill>
                          <a:schemeClr val="tx1"/>
                        </a:solidFill>
                        <a:latin typeface="Cambria Math" panose="02040503050406030204" pitchFamily="18" charset="0"/>
                      </a:rPr>
                      <m:t>𝑦</m:t>
                    </m:r>
                    <m:r>
                      <a:rPr lang="es-CL" sz="2000" i="1">
                        <a:solidFill>
                          <a:schemeClr val="tx1"/>
                        </a:solidFill>
                        <a:latin typeface="Cambria Math" panose="02040503050406030204" pitchFamily="18" charset="0"/>
                      </a:rPr>
                      <m:t>=1</m:t>
                    </m:r>
                  </m:oMath>
                </a14:m>
                <a:r>
                  <a:rPr lang="es-CL" sz="2000" dirty="0">
                    <a:solidFill>
                      <a:schemeClr val="tx1"/>
                    </a:solidFill>
                  </a:rPr>
                  <a:t> </a:t>
                </a:r>
              </a:p>
              <a:p>
                <a:pPr marL="114300" indent="0">
                  <a:buNone/>
                </a:pPr>
                <a:r>
                  <a:rPr lang="es-CL" sz="2000" dirty="0">
                    <a:solidFill>
                      <a:schemeClr val="tx1"/>
                    </a:solidFill>
                  </a:rPr>
                  <a:t>                                      (3)  </a:t>
                </a:r>
                <a14:m>
                  <m:oMath xmlns:m="http://schemas.openxmlformats.org/officeDocument/2006/math">
                    <m:r>
                      <a:rPr lang="es-CL" sz="2000" i="1">
                        <a:solidFill>
                          <a:schemeClr val="tx1"/>
                        </a:solidFill>
                        <a:latin typeface="Cambria Math" panose="02040503050406030204" pitchFamily="18" charset="0"/>
                      </a:rPr>
                      <m:t>−</m:t>
                    </m:r>
                    <m:r>
                      <a:rPr lang="es-CL" sz="2000" b="0" i="1" smtClean="0">
                        <a:solidFill>
                          <a:schemeClr val="tx1"/>
                        </a:solidFill>
                        <a:latin typeface="Cambria Math" panose="02040503050406030204" pitchFamily="18" charset="0"/>
                      </a:rPr>
                      <m:t>𝑧</m:t>
                    </m:r>
                    <m:r>
                      <a:rPr lang="es-CL" sz="2000" i="1">
                        <a:solidFill>
                          <a:schemeClr val="tx1"/>
                        </a:solidFill>
                        <a:latin typeface="Cambria Math" panose="02040503050406030204" pitchFamily="18" charset="0"/>
                      </a:rPr>
                      <m:t>+11=−2</m:t>
                    </m:r>
                    <m:r>
                      <a:rPr lang="es-CL" sz="2000" b="0" i="1" smtClean="0">
                        <a:solidFill>
                          <a:schemeClr val="tx1"/>
                        </a:solidFill>
                        <a:latin typeface="Cambria Math" panose="02040503050406030204" pitchFamily="18" charset="0"/>
                      </a:rPr>
                      <m:t>𝑧</m:t>
                    </m:r>
                    <m:r>
                      <a:rPr lang="es-CL" sz="2000" i="1">
                        <a:solidFill>
                          <a:schemeClr val="tx1"/>
                        </a:solidFill>
                        <a:latin typeface="Cambria Math" panose="02040503050406030204" pitchFamily="18" charset="0"/>
                      </a:rPr>
                      <m:t>+6</m:t>
                    </m:r>
                  </m:oMath>
                </a14:m>
                <a:r>
                  <a:rPr lang="es-CL" sz="2000" dirty="0">
                    <a:solidFill>
                      <a:schemeClr val="tx1"/>
                    </a:solidFill>
                  </a:rPr>
                  <a:t> </a:t>
                </a:r>
              </a:p>
              <a:p>
                <a:endParaRPr lang="es-CL" dirty="0">
                  <a:solidFill>
                    <a:schemeClr val="tx1"/>
                  </a:solidFill>
                </a:endParaRPr>
              </a:p>
              <a:p>
                <a:pPr marL="0" lvl="0" indent="0" algn="ctr" rtl="0">
                  <a:spcBef>
                    <a:spcPts val="0"/>
                  </a:spcBef>
                  <a:spcAft>
                    <a:spcPts val="0"/>
                  </a:spcAft>
                  <a:buNone/>
                </a:pPr>
                <a:endParaRPr sz="1600" b="1" dirty="0"/>
              </a:p>
            </p:txBody>
          </p:sp>
        </mc:Choice>
        <mc:Fallback xmlns="">
          <p:sp>
            <p:nvSpPr>
              <p:cNvPr id="709" name="Google Shape;709;p15"/>
              <p:cNvSpPr txBox="1">
                <a:spLocks noGrp="1" noRot="1" noChangeAspect="1" noMove="1" noResize="1" noEditPoints="1" noAdjustHandles="1" noChangeArrowheads="1" noChangeShapeType="1" noTextEdit="1"/>
              </p:cNvSpPr>
              <p:nvPr>
                <p:ph type="subTitle" idx="4294967295"/>
              </p:nvPr>
            </p:nvSpPr>
            <p:spPr>
              <a:xfrm>
                <a:off x="847763" y="1254650"/>
                <a:ext cx="7848267" cy="3110963"/>
              </a:xfrm>
              <a:prstGeom prst="rect">
                <a:avLst/>
              </a:prstGeom>
              <a:blipFill>
                <a:blip r:embed="rId3"/>
                <a:stretch>
                  <a:fillRect l="-543" r="-1242" b="-17843"/>
                </a:stretch>
              </a:blipFill>
            </p:spPr>
            <p:txBody>
              <a:bodyPr/>
              <a:lstStyle/>
              <a:p>
                <a:r>
                  <a:rPr lang="es-CL">
                    <a:noFill/>
                  </a:rPr>
                  <a:t> </a:t>
                </a:r>
              </a:p>
            </p:txBody>
          </p:sp>
        </mc:Fallback>
      </mc:AlternateContent>
      <p:sp>
        <p:nvSpPr>
          <p:cNvPr id="711" name="Google Shape;711;p1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5"/>
          <p:cNvSpPr txBox="1">
            <a:spLocks noGrp="1"/>
          </p:cNvSpPr>
          <p:nvPr>
            <p:ph type="ctrTitle" idx="4294967295"/>
          </p:nvPr>
        </p:nvSpPr>
        <p:spPr>
          <a:xfrm>
            <a:off x="1275125" y="724271"/>
            <a:ext cx="6593700" cy="86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dirty="0">
                <a:solidFill>
                  <a:schemeClr val="accent3"/>
                </a:solidFill>
              </a:rPr>
              <a:t>RESOLVER UNA ECUACIÓN</a:t>
            </a:r>
            <a:endParaRPr sz="6000" dirty="0">
              <a:solidFill>
                <a:schemeClr val="accent3"/>
              </a:solidFill>
            </a:endParaRPr>
          </a:p>
        </p:txBody>
      </p:sp>
      <p:sp>
        <p:nvSpPr>
          <p:cNvPr id="709" name="Google Shape;709;p15"/>
          <p:cNvSpPr txBox="1">
            <a:spLocks noGrp="1"/>
          </p:cNvSpPr>
          <p:nvPr>
            <p:ph type="subTitle" idx="4294967295"/>
          </p:nvPr>
        </p:nvSpPr>
        <p:spPr>
          <a:xfrm>
            <a:off x="922191" y="2032537"/>
            <a:ext cx="7848267" cy="3110963"/>
          </a:xfrm>
          <a:prstGeom prst="rect">
            <a:avLst/>
          </a:prstGeom>
        </p:spPr>
        <p:txBody>
          <a:bodyPr spcFirstLastPara="1" wrap="square" lIns="0" tIns="0" rIns="0" bIns="0" anchor="t" anchorCtr="0">
            <a:noAutofit/>
          </a:bodyPr>
          <a:lstStyle/>
          <a:p>
            <a:r>
              <a:rPr lang="es-CL" sz="2800" dirty="0">
                <a:solidFill>
                  <a:schemeClr val="tx1"/>
                </a:solidFill>
              </a:rPr>
              <a:t>Para resolver una ecuación se debe encontrar el valor de la incógnita que satisface la igualdad y que corresponde a la solución de la ecuación.</a:t>
            </a:r>
          </a:p>
          <a:p>
            <a:pPr marL="114300" indent="0">
              <a:buNone/>
            </a:pPr>
            <a:endParaRPr lang="es-CL" dirty="0"/>
          </a:p>
          <a:p>
            <a:pPr marL="0" lvl="0" indent="0" algn="ctr" rtl="0">
              <a:spcBef>
                <a:spcPts val="0"/>
              </a:spcBef>
              <a:spcAft>
                <a:spcPts val="0"/>
              </a:spcAft>
              <a:buNone/>
            </a:pPr>
            <a:endParaRPr sz="1800" b="1" dirty="0"/>
          </a:p>
        </p:txBody>
      </p:sp>
      <p:sp>
        <p:nvSpPr>
          <p:cNvPr id="711" name="Google Shape;711;p1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322209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5"/>
          <p:cNvSpPr txBox="1">
            <a:spLocks noGrp="1"/>
          </p:cNvSpPr>
          <p:nvPr>
            <p:ph type="ctrTitle" idx="4294967295"/>
          </p:nvPr>
        </p:nvSpPr>
        <p:spPr>
          <a:xfrm>
            <a:off x="1275125" y="1032615"/>
            <a:ext cx="6593700" cy="86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dirty="0">
                <a:solidFill>
                  <a:schemeClr val="accent3"/>
                </a:solidFill>
              </a:rPr>
              <a:t>COMPROBAR LA SOLUCIÓN DE UNA ECUACIÓN</a:t>
            </a:r>
            <a:endParaRPr sz="6000" dirty="0">
              <a:solidFill>
                <a:schemeClr val="accent3"/>
              </a:solidFill>
            </a:endParaRPr>
          </a:p>
        </p:txBody>
      </p:sp>
      <p:sp>
        <p:nvSpPr>
          <p:cNvPr id="709" name="Google Shape;709;p15"/>
          <p:cNvSpPr txBox="1">
            <a:spLocks noGrp="1"/>
          </p:cNvSpPr>
          <p:nvPr>
            <p:ph type="subTitle" idx="4294967295"/>
          </p:nvPr>
        </p:nvSpPr>
        <p:spPr>
          <a:xfrm>
            <a:off x="647841" y="2032537"/>
            <a:ext cx="7848267" cy="3110963"/>
          </a:xfrm>
          <a:prstGeom prst="rect">
            <a:avLst/>
          </a:prstGeom>
        </p:spPr>
        <p:txBody>
          <a:bodyPr spcFirstLastPara="1" wrap="square" lIns="0" tIns="0" rIns="0" bIns="0" anchor="t" anchorCtr="0">
            <a:noAutofit/>
          </a:bodyPr>
          <a:lstStyle/>
          <a:p>
            <a:r>
              <a:rPr lang="es-CL" sz="2800" dirty="0"/>
              <a:t>Para comprobar que la solución de una ecuación es la correcta se debe reemplazar este valor en la ecuación para verificar si cumple o no con la igualdad. Si cumple con la igualdad podemos decir que es solución.</a:t>
            </a:r>
          </a:p>
          <a:p>
            <a:pPr marL="114300" indent="0">
              <a:buNone/>
            </a:pPr>
            <a:endParaRPr lang="es-CL" dirty="0"/>
          </a:p>
          <a:p>
            <a:pPr marL="0" lvl="0" indent="0" algn="ctr" rtl="0">
              <a:spcBef>
                <a:spcPts val="0"/>
              </a:spcBef>
              <a:spcAft>
                <a:spcPts val="0"/>
              </a:spcAft>
              <a:buNone/>
            </a:pPr>
            <a:endParaRPr sz="1800" b="1" dirty="0"/>
          </a:p>
        </p:txBody>
      </p:sp>
      <p:sp>
        <p:nvSpPr>
          <p:cNvPr id="711" name="Google Shape;711;p1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2386581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5"/>
          <p:cNvSpPr txBox="1">
            <a:spLocks noGrp="1"/>
          </p:cNvSpPr>
          <p:nvPr>
            <p:ph type="ctrTitle" idx="4294967295"/>
          </p:nvPr>
        </p:nvSpPr>
        <p:spPr>
          <a:xfrm>
            <a:off x="-553158" y="393650"/>
            <a:ext cx="6593700" cy="86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dirty="0">
                <a:solidFill>
                  <a:schemeClr val="accent3"/>
                </a:solidFill>
              </a:rPr>
              <a:t>RESOLVER UNA ECUACIÓN</a:t>
            </a:r>
            <a:endParaRPr sz="6000" dirty="0">
              <a:solidFill>
                <a:schemeClr val="accent3"/>
              </a:solidFill>
            </a:endParaRPr>
          </a:p>
        </p:txBody>
      </p:sp>
      <mc:AlternateContent xmlns:mc="http://schemas.openxmlformats.org/markup-compatibility/2006" xmlns:a14="http://schemas.microsoft.com/office/drawing/2010/main">
        <mc:Choice Requires="a14">
          <p:sp>
            <p:nvSpPr>
              <p:cNvPr id="709" name="Google Shape;709;p15"/>
              <p:cNvSpPr txBox="1">
                <a:spLocks noGrp="1"/>
              </p:cNvSpPr>
              <p:nvPr>
                <p:ph type="subTitle" idx="4294967295"/>
              </p:nvPr>
            </p:nvSpPr>
            <p:spPr>
              <a:xfrm>
                <a:off x="95693" y="1254650"/>
                <a:ext cx="5071730" cy="861000"/>
              </a:xfrm>
              <a:prstGeom prst="rect">
                <a:avLst/>
              </a:prstGeom>
            </p:spPr>
            <p:txBody>
              <a:bodyPr spcFirstLastPara="1" wrap="square" lIns="0" tIns="0" rIns="0" bIns="0" anchor="t" anchorCtr="0">
                <a:noAutofit/>
              </a:bodyPr>
              <a:lstStyle/>
              <a:p>
                <a:pPr marL="114300" indent="0" algn="ctr">
                  <a:buNone/>
                </a:pPr>
                <a14:m>
                  <m:oMath xmlns:m="http://schemas.openxmlformats.org/officeDocument/2006/math">
                    <m:r>
                      <a:rPr lang="es-CL" sz="2800" b="0" i="1" smtClean="0">
                        <a:solidFill>
                          <a:schemeClr val="tx1"/>
                        </a:solidFill>
                        <a:latin typeface="Cambria Math" panose="02040503050406030204" pitchFamily="18" charset="0"/>
                      </a:rPr>
                      <m:t>−</m:t>
                    </m:r>
                    <m:r>
                      <a:rPr lang="es-CL" sz="2800" i="1" smtClean="0">
                        <a:solidFill>
                          <a:schemeClr val="tx1"/>
                        </a:solidFill>
                        <a:latin typeface="Cambria Math" panose="02040503050406030204" pitchFamily="18" charset="0"/>
                      </a:rPr>
                      <m:t>3</m:t>
                    </m:r>
                    <m:r>
                      <a:rPr lang="es-CL" sz="2800" i="1" smtClean="0">
                        <a:solidFill>
                          <a:schemeClr val="tx1"/>
                        </a:solidFill>
                        <a:latin typeface="Cambria Math" panose="02040503050406030204" pitchFamily="18" charset="0"/>
                      </a:rPr>
                      <m:t>𝑥</m:t>
                    </m:r>
                    <m:r>
                      <a:rPr lang="es-CL" sz="2800" i="1" smtClean="0">
                        <a:solidFill>
                          <a:schemeClr val="tx1"/>
                        </a:solidFill>
                        <a:latin typeface="Cambria Math" panose="02040503050406030204" pitchFamily="18" charset="0"/>
                      </a:rPr>
                      <m:t>+1=4</m:t>
                    </m:r>
                  </m:oMath>
                </a14:m>
                <a:r>
                  <a:rPr lang="es-CL" sz="2800" dirty="0">
                    <a:solidFill>
                      <a:schemeClr val="tx1"/>
                    </a:solidFill>
                  </a:rPr>
                  <a:t> </a:t>
                </a:r>
              </a:p>
              <a:p>
                <a:pPr marL="114300" indent="0">
                  <a:buNone/>
                </a:pPr>
                <a:endParaRPr lang="es-CL" sz="1400" dirty="0">
                  <a:solidFill>
                    <a:schemeClr val="tx1"/>
                  </a:solidFill>
                </a:endParaRPr>
              </a:p>
              <a:p>
                <a:pPr marL="114300" indent="0" algn="ctr">
                  <a:buNone/>
                </a:pPr>
                <a:endParaRPr lang="es-CL" sz="1400" dirty="0">
                  <a:solidFill>
                    <a:schemeClr val="tx1"/>
                  </a:solidFill>
                </a:endParaRPr>
              </a:p>
              <a:p>
                <a:pPr marL="114300" indent="0" algn="ctr">
                  <a:buNone/>
                </a:pPr>
                <a:endParaRPr lang="es-CL" sz="1400" dirty="0">
                  <a:solidFill>
                    <a:schemeClr val="tx1"/>
                  </a:solidFill>
                </a:endParaRPr>
              </a:p>
              <a:p>
                <a:pPr marL="0" lvl="0" indent="0" algn="ctr" rtl="0">
                  <a:spcBef>
                    <a:spcPts val="0"/>
                  </a:spcBef>
                  <a:spcAft>
                    <a:spcPts val="0"/>
                  </a:spcAft>
                  <a:buNone/>
                </a:pPr>
                <a:endParaRPr sz="1800" b="1" dirty="0"/>
              </a:p>
            </p:txBody>
          </p:sp>
        </mc:Choice>
        <mc:Fallback xmlns="">
          <p:sp>
            <p:nvSpPr>
              <p:cNvPr id="709" name="Google Shape;709;p15"/>
              <p:cNvSpPr txBox="1">
                <a:spLocks noGrp="1" noRot="1" noChangeAspect="1" noMove="1" noResize="1" noEditPoints="1" noAdjustHandles="1" noChangeArrowheads="1" noChangeShapeType="1" noTextEdit="1"/>
              </p:cNvSpPr>
              <p:nvPr>
                <p:ph type="subTitle" idx="4294967295"/>
              </p:nvPr>
            </p:nvSpPr>
            <p:spPr>
              <a:xfrm>
                <a:off x="95693" y="1254650"/>
                <a:ext cx="5071730" cy="861000"/>
              </a:xfrm>
              <a:prstGeom prst="rect">
                <a:avLst/>
              </a:prstGeom>
              <a:blipFill>
                <a:blip r:embed="rId3"/>
                <a:stretch>
                  <a:fillRect/>
                </a:stretch>
              </a:blipFill>
            </p:spPr>
            <p:txBody>
              <a:bodyPr/>
              <a:lstStyle/>
              <a:p>
                <a:r>
                  <a:rPr lang="es-CL">
                    <a:noFill/>
                  </a:rPr>
                  <a:t> </a:t>
                </a:r>
              </a:p>
            </p:txBody>
          </p:sp>
        </mc:Fallback>
      </mc:AlternateContent>
      <p:sp>
        <p:nvSpPr>
          <p:cNvPr id="711" name="Google Shape;711;p1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
        <p:nvSpPr>
          <p:cNvPr id="3" name="Rectángulo: esquina doblada 2">
            <a:extLst>
              <a:ext uri="{FF2B5EF4-FFF2-40B4-BE49-F238E27FC236}">
                <a16:creationId xmlns:a16="http://schemas.microsoft.com/office/drawing/2014/main" id="{B532511E-1829-4363-B583-FC73C1D4915F}"/>
              </a:ext>
            </a:extLst>
          </p:cNvPr>
          <p:cNvSpPr/>
          <p:nvPr/>
        </p:nvSpPr>
        <p:spPr>
          <a:xfrm>
            <a:off x="6273210" y="202017"/>
            <a:ext cx="2604976" cy="1807535"/>
          </a:xfrm>
          <a:custGeom>
            <a:avLst/>
            <a:gdLst>
              <a:gd name="connsiteX0" fmla="*/ 0 w 2604976"/>
              <a:gd name="connsiteY0" fmla="*/ 0 h 1807535"/>
              <a:gd name="connsiteX1" fmla="*/ 703344 w 2604976"/>
              <a:gd name="connsiteY1" fmla="*/ 0 h 1807535"/>
              <a:gd name="connsiteX2" fmla="*/ 1302488 w 2604976"/>
              <a:gd name="connsiteY2" fmla="*/ 0 h 1807535"/>
              <a:gd name="connsiteX3" fmla="*/ 1901632 w 2604976"/>
              <a:gd name="connsiteY3" fmla="*/ 0 h 1807535"/>
              <a:gd name="connsiteX4" fmla="*/ 2604976 w 2604976"/>
              <a:gd name="connsiteY4" fmla="*/ 0 h 1807535"/>
              <a:gd name="connsiteX5" fmla="*/ 2604976 w 2604976"/>
              <a:gd name="connsiteY5" fmla="*/ 502091 h 1807535"/>
              <a:gd name="connsiteX6" fmla="*/ 2604976 w 2604976"/>
              <a:gd name="connsiteY6" fmla="*/ 1004182 h 1807535"/>
              <a:gd name="connsiteX7" fmla="*/ 2604976 w 2604976"/>
              <a:gd name="connsiteY7" fmla="*/ 1506273 h 1807535"/>
              <a:gd name="connsiteX8" fmla="*/ 2303714 w 2604976"/>
              <a:gd name="connsiteY8" fmla="*/ 1807535 h 1807535"/>
              <a:gd name="connsiteX9" fmla="*/ 1750823 w 2604976"/>
              <a:gd name="connsiteY9" fmla="*/ 1807535 h 1807535"/>
              <a:gd name="connsiteX10" fmla="*/ 1151857 w 2604976"/>
              <a:gd name="connsiteY10" fmla="*/ 1807535 h 1807535"/>
              <a:gd name="connsiteX11" fmla="*/ 529854 w 2604976"/>
              <a:gd name="connsiteY11" fmla="*/ 1807535 h 1807535"/>
              <a:gd name="connsiteX12" fmla="*/ 0 w 2604976"/>
              <a:gd name="connsiteY12" fmla="*/ 1807535 h 1807535"/>
              <a:gd name="connsiteX13" fmla="*/ 0 w 2604976"/>
              <a:gd name="connsiteY13" fmla="*/ 1168873 h 1807535"/>
              <a:gd name="connsiteX14" fmla="*/ 0 w 2604976"/>
              <a:gd name="connsiteY14" fmla="*/ 620587 h 1807535"/>
              <a:gd name="connsiteX15" fmla="*/ 0 w 2604976"/>
              <a:gd name="connsiteY15" fmla="*/ 0 h 1807535"/>
              <a:gd name="connsiteX0" fmla="*/ 2303714 w 2604976"/>
              <a:gd name="connsiteY0" fmla="*/ 1807535 h 1807535"/>
              <a:gd name="connsiteX1" fmla="*/ 2363967 w 2604976"/>
              <a:gd name="connsiteY1" fmla="*/ 1566526 h 1807535"/>
              <a:gd name="connsiteX2" fmla="*/ 2604976 w 2604976"/>
              <a:gd name="connsiteY2" fmla="*/ 1506273 h 1807535"/>
              <a:gd name="connsiteX3" fmla="*/ 2303714 w 2604976"/>
              <a:gd name="connsiteY3" fmla="*/ 1807535 h 1807535"/>
              <a:gd name="connsiteX0" fmla="*/ 2303714 w 2604976"/>
              <a:gd name="connsiteY0" fmla="*/ 1807535 h 1807535"/>
              <a:gd name="connsiteX1" fmla="*/ 2363967 w 2604976"/>
              <a:gd name="connsiteY1" fmla="*/ 1566526 h 1807535"/>
              <a:gd name="connsiteX2" fmla="*/ 2604976 w 2604976"/>
              <a:gd name="connsiteY2" fmla="*/ 1506273 h 1807535"/>
              <a:gd name="connsiteX3" fmla="*/ 2303714 w 2604976"/>
              <a:gd name="connsiteY3" fmla="*/ 1807535 h 1807535"/>
              <a:gd name="connsiteX4" fmla="*/ 1750823 w 2604976"/>
              <a:gd name="connsiteY4" fmla="*/ 1807535 h 1807535"/>
              <a:gd name="connsiteX5" fmla="*/ 1220968 w 2604976"/>
              <a:gd name="connsiteY5" fmla="*/ 1807535 h 1807535"/>
              <a:gd name="connsiteX6" fmla="*/ 645040 w 2604976"/>
              <a:gd name="connsiteY6" fmla="*/ 1807535 h 1807535"/>
              <a:gd name="connsiteX7" fmla="*/ 0 w 2604976"/>
              <a:gd name="connsiteY7" fmla="*/ 1807535 h 1807535"/>
              <a:gd name="connsiteX8" fmla="*/ 0 w 2604976"/>
              <a:gd name="connsiteY8" fmla="*/ 1168873 h 1807535"/>
              <a:gd name="connsiteX9" fmla="*/ 0 w 2604976"/>
              <a:gd name="connsiteY9" fmla="*/ 566361 h 1807535"/>
              <a:gd name="connsiteX10" fmla="*/ 0 w 2604976"/>
              <a:gd name="connsiteY10" fmla="*/ 0 h 1807535"/>
              <a:gd name="connsiteX11" fmla="*/ 677294 w 2604976"/>
              <a:gd name="connsiteY11" fmla="*/ 0 h 1807535"/>
              <a:gd name="connsiteX12" fmla="*/ 1380637 w 2604976"/>
              <a:gd name="connsiteY12" fmla="*/ 0 h 1807535"/>
              <a:gd name="connsiteX13" fmla="*/ 1979782 w 2604976"/>
              <a:gd name="connsiteY13" fmla="*/ 0 h 1807535"/>
              <a:gd name="connsiteX14" fmla="*/ 2604976 w 2604976"/>
              <a:gd name="connsiteY14" fmla="*/ 0 h 1807535"/>
              <a:gd name="connsiteX15" fmla="*/ 2604976 w 2604976"/>
              <a:gd name="connsiteY15" fmla="*/ 532216 h 1807535"/>
              <a:gd name="connsiteX16" fmla="*/ 2604976 w 2604976"/>
              <a:gd name="connsiteY16" fmla="*/ 1034307 h 1807535"/>
              <a:gd name="connsiteX17" fmla="*/ 2604976 w 2604976"/>
              <a:gd name="connsiteY17" fmla="*/ 1506273 h 1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04976" h="1807535" stroke="0" extrusionOk="0">
                <a:moveTo>
                  <a:pt x="0" y="0"/>
                </a:moveTo>
                <a:cubicBezTo>
                  <a:pt x="307343" y="-19785"/>
                  <a:pt x="476246" y="34516"/>
                  <a:pt x="703344" y="0"/>
                </a:cubicBezTo>
                <a:cubicBezTo>
                  <a:pt x="930442" y="-34516"/>
                  <a:pt x="1084596" y="14155"/>
                  <a:pt x="1302488" y="0"/>
                </a:cubicBezTo>
                <a:cubicBezTo>
                  <a:pt x="1520380" y="-14155"/>
                  <a:pt x="1681812" y="19992"/>
                  <a:pt x="1901632" y="0"/>
                </a:cubicBezTo>
                <a:cubicBezTo>
                  <a:pt x="2121452" y="-19992"/>
                  <a:pt x="2320035" y="-9008"/>
                  <a:pt x="2604976" y="0"/>
                </a:cubicBezTo>
                <a:cubicBezTo>
                  <a:pt x="2624617" y="178607"/>
                  <a:pt x="2615699" y="356177"/>
                  <a:pt x="2604976" y="502091"/>
                </a:cubicBezTo>
                <a:cubicBezTo>
                  <a:pt x="2594253" y="648005"/>
                  <a:pt x="2623648" y="815350"/>
                  <a:pt x="2604976" y="1004182"/>
                </a:cubicBezTo>
                <a:cubicBezTo>
                  <a:pt x="2586304" y="1193014"/>
                  <a:pt x="2580736" y="1256709"/>
                  <a:pt x="2604976" y="1506273"/>
                </a:cubicBezTo>
                <a:cubicBezTo>
                  <a:pt x="2511622" y="1622874"/>
                  <a:pt x="2400785" y="1734592"/>
                  <a:pt x="2303714" y="1807535"/>
                </a:cubicBezTo>
                <a:cubicBezTo>
                  <a:pt x="2037609" y="1830850"/>
                  <a:pt x="1997567" y="1802265"/>
                  <a:pt x="1750823" y="1807535"/>
                </a:cubicBezTo>
                <a:cubicBezTo>
                  <a:pt x="1504079" y="1812805"/>
                  <a:pt x="1274197" y="1816349"/>
                  <a:pt x="1151857" y="1807535"/>
                </a:cubicBezTo>
                <a:cubicBezTo>
                  <a:pt x="1029517" y="1798721"/>
                  <a:pt x="778942" y="1817219"/>
                  <a:pt x="529854" y="1807535"/>
                </a:cubicBezTo>
                <a:cubicBezTo>
                  <a:pt x="280766" y="1797851"/>
                  <a:pt x="183030" y="1814113"/>
                  <a:pt x="0" y="1807535"/>
                </a:cubicBezTo>
                <a:cubicBezTo>
                  <a:pt x="-2092" y="1527453"/>
                  <a:pt x="-3366" y="1407208"/>
                  <a:pt x="0" y="1168873"/>
                </a:cubicBezTo>
                <a:cubicBezTo>
                  <a:pt x="3366" y="930538"/>
                  <a:pt x="-22103" y="885095"/>
                  <a:pt x="0" y="620587"/>
                </a:cubicBezTo>
                <a:cubicBezTo>
                  <a:pt x="22103" y="356079"/>
                  <a:pt x="226" y="258738"/>
                  <a:pt x="0" y="0"/>
                </a:cubicBezTo>
                <a:close/>
              </a:path>
              <a:path w="2604976" h="1807535" fill="darkenLess" stroke="0" extrusionOk="0">
                <a:moveTo>
                  <a:pt x="2303714" y="1807535"/>
                </a:moveTo>
                <a:cubicBezTo>
                  <a:pt x="2314208" y="1735067"/>
                  <a:pt x="2339129" y="1644589"/>
                  <a:pt x="2363967" y="1566526"/>
                </a:cubicBezTo>
                <a:cubicBezTo>
                  <a:pt x="2421055" y="1548754"/>
                  <a:pt x="2540725" y="1523609"/>
                  <a:pt x="2604976" y="1506273"/>
                </a:cubicBezTo>
                <a:cubicBezTo>
                  <a:pt x="2502949" y="1634315"/>
                  <a:pt x="2363712" y="1717526"/>
                  <a:pt x="2303714" y="1807535"/>
                </a:cubicBezTo>
                <a:close/>
              </a:path>
              <a:path w="2604976" h="1807535" fill="none" extrusionOk="0">
                <a:moveTo>
                  <a:pt x="2303714" y="1807535"/>
                </a:moveTo>
                <a:cubicBezTo>
                  <a:pt x="2336332" y="1726382"/>
                  <a:pt x="2346420" y="1616030"/>
                  <a:pt x="2363967" y="1566526"/>
                </a:cubicBezTo>
                <a:cubicBezTo>
                  <a:pt x="2426397" y="1545030"/>
                  <a:pt x="2551354" y="1521781"/>
                  <a:pt x="2604976" y="1506273"/>
                </a:cubicBezTo>
                <a:cubicBezTo>
                  <a:pt x="2489546" y="1641669"/>
                  <a:pt x="2411529" y="1692883"/>
                  <a:pt x="2303714" y="1807535"/>
                </a:cubicBezTo>
                <a:cubicBezTo>
                  <a:pt x="2080237" y="1799955"/>
                  <a:pt x="1952876" y="1785822"/>
                  <a:pt x="1750823" y="1807535"/>
                </a:cubicBezTo>
                <a:cubicBezTo>
                  <a:pt x="1548770" y="1829248"/>
                  <a:pt x="1337722" y="1801503"/>
                  <a:pt x="1220968" y="1807535"/>
                </a:cubicBezTo>
                <a:cubicBezTo>
                  <a:pt x="1104215" y="1813567"/>
                  <a:pt x="897147" y="1831319"/>
                  <a:pt x="645040" y="1807535"/>
                </a:cubicBezTo>
                <a:cubicBezTo>
                  <a:pt x="392933" y="1783751"/>
                  <a:pt x="256292" y="1788280"/>
                  <a:pt x="0" y="1807535"/>
                </a:cubicBezTo>
                <a:cubicBezTo>
                  <a:pt x="-17260" y="1612507"/>
                  <a:pt x="24632" y="1460238"/>
                  <a:pt x="0" y="1168873"/>
                </a:cubicBezTo>
                <a:cubicBezTo>
                  <a:pt x="-24632" y="877508"/>
                  <a:pt x="26012" y="832807"/>
                  <a:pt x="0" y="566361"/>
                </a:cubicBezTo>
                <a:cubicBezTo>
                  <a:pt x="-26012" y="299915"/>
                  <a:pt x="5996" y="237531"/>
                  <a:pt x="0" y="0"/>
                </a:cubicBezTo>
                <a:cubicBezTo>
                  <a:pt x="190267" y="-22091"/>
                  <a:pt x="429125" y="18887"/>
                  <a:pt x="677294" y="0"/>
                </a:cubicBezTo>
                <a:cubicBezTo>
                  <a:pt x="925463" y="-18887"/>
                  <a:pt x="1231452" y="32617"/>
                  <a:pt x="1380637" y="0"/>
                </a:cubicBezTo>
                <a:cubicBezTo>
                  <a:pt x="1529822" y="-32617"/>
                  <a:pt x="1814272" y="-27429"/>
                  <a:pt x="1979782" y="0"/>
                </a:cubicBezTo>
                <a:cubicBezTo>
                  <a:pt x="2145292" y="27429"/>
                  <a:pt x="2321042" y="-16794"/>
                  <a:pt x="2604976" y="0"/>
                </a:cubicBezTo>
                <a:cubicBezTo>
                  <a:pt x="2584382" y="237648"/>
                  <a:pt x="2618992" y="296193"/>
                  <a:pt x="2604976" y="532216"/>
                </a:cubicBezTo>
                <a:cubicBezTo>
                  <a:pt x="2590960" y="768239"/>
                  <a:pt x="2621722" y="837023"/>
                  <a:pt x="2604976" y="1034307"/>
                </a:cubicBezTo>
                <a:cubicBezTo>
                  <a:pt x="2588230" y="1231591"/>
                  <a:pt x="2602929" y="1403448"/>
                  <a:pt x="2604976" y="1506273"/>
                </a:cubicBezTo>
              </a:path>
              <a:path w="2604976" h="1807535" fill="none" stroke="0" extrusionOk="0">
                <a:moveTo>
                  <a:pt x="2303714" y="1807535"/>
                </a:moveTo>
                <a:cubicBezTo>
                  <a:pt x="2325684" y="1720286"/>
                  <a:pt x="2331193" y="1669912"/>
                  <a:pt x="2363967" y="1566526"/>
                </a:cubicBezTo>
                <a:cubicBezTo>
                  <a:pt x="2473300" y="1549675"/>
                  <a:pt x="2487763" y="1545263"/>
                  <a:pt x="2604976" y="1506273"/>
                </a:cubicBezTo>
                <a:cubicBezTo>
                  <a:pt x="2506237" y="1634108"/>
                  <a:pt x="2392869" y="1744822"/>
                  <a:pt x="2303714" y="1807535"/>
                </a:cubicBezTo>
                <a:cubicBezTo>
                  <a:pt x="2179186" y="1805573"/>
                  <a:pt x="1844482" y="1797125"/>
                  <a:pt x="1681711" y="1807535"/>
                </a:cubicBezTo>
                <a:cubicBezTo>
                  <a:pt x="1518940" y="1817945"/>
                  <a:pt x="1398377" y="1818417"/>
                  <a:pt x="1128820" y="1807535"/>
                </a:cubicBezTo>
                <a:cubicBezTo>
                  <a:pt x="859263" y="1796653"/>
                  <a:pt x="806324" y="1801336"/>
                  <a:pt x="622003" y="1807535"/>
                </a:cubicBezTo>
                <a:cubicBezTo>
                  <a:pt x="437682" y="1813734"/>
                  <a:pt x="254430" y="1821945"/>
                  <a:pt x="0" y="1807535"/>
                </a:cubicBezTo>
                <a:cubicBezTo>
                  <a:pt x="11789" y="1494248"/>
                  <a:pt x="-13605" y="1379206"/>
                  <a:pt x="0" y="1168873"/>
                </a:cubicBezTo>
                <a:cubicBezTo>
                  <a:pt x="13605" y="958540"/>
                  <a:pt x="-13542" y="817516"/>
                  <a:pt x="0" y="530210"/>
                </a:cubicBezTo>
                <a:cubicBezTo>
                  <a:pt x="13542" y="242904"/>
                  <a:pt x="-2569" y="213270"/>
                  <a:pt x="0" y="0"/>
                </a:cubicBezTo>
                <a:cubicBezTo>
                  <a:pt x="180980" y="21371"/>
                  <a:pt x="374756" y="-18454"/>
                  <a:pt x="651244" y="0"/>
                </a:cubicBezTo>
                <a:cubicBezTo>
                  <a:pt x="927732" y="18454"/>
                  <a:pt x="1031725" y="-19806"/>
                  <a:pt x="1276438" y="0"/>
                </a:cubicBezTo>
                <a:cubicBezTo>
                  <a:pt x="1521151" y="19806"/>
                  <a:pt x="1693315" y="-34103"/>
                  <a:pt x="1979782" y="0"/>
                </a:cubicBezTo>
                <a:cubicBezTo>
                  <a:pt x="2266249" y="34103"/>
                  <a:pt x="2441772" y="19831"/>
                  <a:pt x="2604976" y="0"/>
                </a:cubicBezTo>
                <a:cubicBezTo>
                  <a:pt x="2582935" y="158517"/>
                  <a:pt x="2603787" y="341328"/>
                  <a:pt x="2604976" y="471966"/>
                </a:cubicBezTo>
                <a:cubicBezTo>
                  <a:pt x="2606165" y="602604"/>
                  <a:pt x="2625277" y="792804"/>
                  <a:pt x="2604976" y="974057"/>
                </a:cubicBezTo>
                <a:cubicBezTo>
                  <a:pt x="2584675" y="1155310"/>
                  <a:pt x="2601510" y="1266162"/>
                  <a:pt x="2604976" y="1506273"/>
                </a:cubicBezTo>
              </a:path>
            </a:pathLst>
          </a:custGeom>
          <a:ln>
            <a:extLst>
              <a:ext uri="{C807C97D-BFC1-408E-A445-0C87EB9F89A2}">
                <ask:lineSketchStyleProps xmlns:ask="http://schemas.microsoft.com/office/drawing/2018/sketchyshapes" sd="371260160">
                  <a:prstGeom prst="foldedCorner">
                    <a:avLst/>
                  </a:prstGeom>
                  <ask:type>
                    <ask:lineSketchFreehand/>
                  </ask:type>
                </ask:lineSketchStyleProps>
              </a:ext>
            </a:extLs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a:p>
        </p:txBody>
      </p:sp>
      <p:sp>
        <p:nvSpPr>
          <p:cNvPr id="4" name="Rectángulo: esquina doblada 3">
            <a:extLst>
              <a:ext uri="{FF2B5EF4-FFF2-40B4-BE49-F238E27FC236}">
                <a16:creationId xmlns:a16="http://schemas.microsoft.com/office/drawing/2014/main" id="{A94A27AD-7799-4780-A96E-6BEFEA2CDFAB}"/>
              </a:ext>
            </a:extLst>
          </p:cNvPr>
          <p:cNvSpPr/>
          <p:nvPr/>
        </p:nvSpPr>
        <p:spPr>
          <a:xfrm>
            <a:off x="6403274" y="331378"/>
            <a:ext cx="2344848" cy="1548811"/>
          </a:xfrm>
          <a:prstGeom prst="foldedCorner">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600" dirty="0">
              <a:solidFill>
                <a:schemeClr val="tx1"/>
              </a:solidFill>
              <a:latin typeface="Amatic SC" panose="020B0604020202020204" charset="-79"/>
              <a:cs typeface="Amatic SC" panose="020B0604020202020204" charset="-79"/>
            </a:endParaRPr>
          </a:p>
          <a:p>
            <a:pPr algn="ctr"/>
            <a:r>
              <a:rPr lang="es-CL" sz="1600" b="1" dirty="0">
                <a:solidFill>
                  <a:schemeClr val="tx1"/>
                </a:solidFill>
                <a:latin typeface="Amatic SC" panose="020B0604020202020204" charset="-79"/>
                <a:cs typeface="Amatic SC" panose="020B0604020202020204" charset="-79"/>
              </a:rPr>
              <a:t>Para resolver una ecuación siempre debes despejar la incógnita. </a:t>
            </a:r>
          </a:p>
          <a:p>
            <a:pPr algn="ctr"/>
            <a:r>
              <a:rPr lang="es-CL" sz="1600" b="1" dirty="0">
                <a:solidFill>
                  <a:schemeClr val="tx1"/>
                </a:solidFill>
                <a:latin typeface="Amatic SC" panose="020B0604020202020204" charset="-79"/>
                <a:cs typeface="Amatic SC" panose="020B0604020202020204" charset="-79"/>
              </a:rPr>
              <a:t>Cuando la despejes aplicarás una serie de operaciones, estas tienen que ser aplicadas en ambos lados de la ecuación</a:t>
            </a:r>
            <a:r>
              <a:rPr lang="es-CL" b="1" dirty="0">
                <a:solidFill>
                  <a:schemeClr val="tx1"/>
                </a:solidFill>
                <a:latin typeface="Amatic SC" panose="020B0604020202020204" charset="-79"/>
                <a:cs typeface="Amatic SC" panose="020B0604020202020204" charset="-79"/>
              </a:rPr>
              <a:t>.</a:t>
            </a:r>
          </a:p>
        </p:txBody>
      </p:sp>
      <mc:AlternateContent xmlns:mc="http://schemas.openxmlformats.org/markup-compatibility/2006" xmlns:a14="http://schemas.microsoft.com/office/drawing/2010/main">
        <mc:Choice Requires="a14">
          <p:graphicFrame>
            <p:nvGraphicFramePr>
              <p:cNvPr id="8" name="Tabla 8">
                <a:extLst>
                  <a:ext uri="{FF2B5EF4-FFF2-40B4-BE49-F238E27FC236}">
                    <a16:creationId xmlns:a16="http://schemas.microsoft.com/office/drawing/2014/main" id="{1A2AE34E-37C0-4784-B641-7DE57F9566AD}"/>
                  </a:ext>
                </a:extLst>
              </p:cNvPr>
              <p:cNvGraphicFramePr>
                <a:graphicFrameLocks noGrp="1"/>
              </p:cNvGraphicFramePr>
              <p:nvPr>
                <p:extLst>
                  <p:ext uri="{D42A27DB-BD31-4B8C-83A1-F6EECF244321}">
                    <p14:modId xmlns:p14="http://schemas.microsoft.com/office/powerpoint/2010/main" val="2791017478"/>
                  </p:ext>
                </p:extLst>
              </p:nvPr>
            </p:nvGraphicFramePr>
            <p:xfrm>
              <a:off x="279990" y="2240464"/>
              <a:ext cx="8598196" cy="2701019"/>
            </p:xfrm>
            <a:graphic>
              <a:graphicData uri="http://schemas.openxmlformats.org/drawingml/2006/table">
                <a:tbl>
                  <a:tblPr firstRow="1" bandRow="1">
                    <a:tableStyleId>{DA878A68-379F-483A-8778-C6B6AC8C036A}</a:tableStyleId>
                  </a:tblPr>
                  <a:tblGrid>
                    <a:gridCol w="2760922">
                      <a:extLst>
                        <a:ext uri="{9D8B030D-6E8A-4147-A177-3AD203B41FA5}">
                          <a16:colId xmlns:a16="http://schemas.microsoft.com/office/drawing/2014/main" val="1640372821"/>
                        </a:ext>
                      </a:extLst>
                    </a:gridCol>
                    <a:gridCol w="5837274">
                      <a:extLst>
                        <a:ext uri="{9D8B030D-6E8A-4147-A177-3AD203B41FA5}">
                          <a16:colId xmlns:a16="http://schemas.microsoft.com/office/drawing/2014/main" val="1877908127"/>
                        </a:ext>
                      </a:extLst>
                    </a:gridCol>
                  </a:tblGrid>
                  <a:tr h="350496">
                    <a:tc>
                      <a:txBody>
                        <a:bodyPr/>
                        <a:lstStyle/>
                        <a:p>
                          <a:pPr algn="ctr"/>
                          <a14:m>
                            <m:oMath xmlns:m="http://schemas.openxmlformats.org/officeDocument/2006/math">
                              <m:r>
                                <a:rPr lang="es-CL" sz="1400" b="0" i="1" smtClean="0">
                                  <a:solidFill>
                                    <a:schemeClr val="tx1"/>
                                  </a:solidFill>
                                  <a:latin typeface="Cambria Math" panose="02040503050406030204" pitchFamily="18" charset="0"/>
                                </a:rPr>
                                <m:t>−</m:t>
                              </m:r>
                              <m:r>
                                <a:rPr lang="es-CL" sz="1400" i="1" smtClean="0">
                                  <a:solidFill>
                                    <a:schemeClr val="tx1"/>
                                  </a:solidFill>
                                  <a:latin typeface="Cambria Math" panose="02040503050406030204" pitchFamily="18" charset="0"/>
                                </a:rPr>
                                <m:t>3</m:t>
                              </m:r>
                              <m:r>
                                <a:rPr lang="es-CL" sz="1400" i="1" smtClean="0">
                                  <a:solidFill>
                                    <a:schemeClr val="tx1"/>
                                  </a:solidFill>
                                  <a:latin typeface="Cambria Math" panose="02040503050406030204" pitchFamily="18" charset="0"/>
                                </a:rPr>
                                <m:t>𝑥</m:t>
                              </m:r>
                              <m:r>
                                <a:rPr lang="es-CL" sz="1400" i="1" smtClean="0">
                                  <a:solidFill>
                                    <a:schemeClr val="tx1"/>
                                  </a:solidFill>
                                  <a:latin typeface="Cambria Math" panose="02040503050406030204" pitchFamily="18" charset="0"/>
                                </a:rPr>
                                <m:t>+1=4</m:t>
                              </m:r>
                            </m:oMath>
                          </a14:m>
                          <a:r>
                            <a:rPr lang="es-CL" sz="1400" dirty="0">
                              <a:solidFill>
                                <a:schemeClr val="tx1"/>
                              </a:solidFill>
                            </a:rPr>
                            <a:t> </a:t>
                          </a:r>
                          <a:endParaRPr lang="es-CL" sz="14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s-CL" sz="1400" b="1" dirty="0">
                              <a:solidFill>
                                <a:schemeClr val="tx1"/>
                              </a:solidFill>
                              <a:latin typeface="Quicksand" panose="020B0604020202020204" charset="0"/>
                            </a:rPr>
                            <a:t>/ Restar 1 en ambos lados. </a:t>
                          </a:r>
                          <a:endParaRPr lang="es-CL" sz="1400" b="1" dirty="0">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777214002"/>
                      </a:ext>
                    </a:extLst>
                  </a:tr>
                  <a:tr h="350496">
                    <a:tc>
                      <a:txBody>
                        <a:bodyPr/>
                        <a:lstStyle/>
                        <a:p>
                          <a:pPr algn="ctr"/>
                          <a14:m>
                            <m:oMath xmlns:m="http://schemas.openxmlformats.org/officeDocument/2006/math">
                              <m:r>
                                <a:rPr lang="es-CL" sz="1400" b="0" i="1" smtClean="0">
                                  <a:solidFill>
                                    <a:schemeClr val="tx1"/>
                                  </a:solidFill>
                                  <a:latin typeface="Cambria Math" panose="02040503050406030204" pitchFamily="18" charset="0"/>
                                </a:rPr>
                                <m:t>−</m:t>
                              </m:r>
                              <m:r>
                                <a:rPr lang="es-CL" sz="1400" i="1" smtClean="0">
                                  <a:solidFill>
                                    <a:schemeClr val="tx1"/>
                                  </a:solidFill>
                                  <a:latin typeface="Cambria Math" panose="02040503050406030204" pitchFamily="18" charset="0"/>
                                </a:rPr>
                                <m:t>3</m:t>
                              </m:r>
                              <m:r>
                                <a:rPr lang="es-CL" sz="1400" i="1" smtClean="0">
                                  <a:solidFill>
                                    <a:schemeClr val="tx1"/>
                                  </a:solidFill>
                                  <a:latin typeface="Cambria Math" panose="02040503050406030204" pitchFamily="18" charset="0"/>
                                </a:rPr>
                                <m:t>𝑥</m:t>
                              </m:r>
                              <m:r>
                                <a:rPr lang="es-CL" sz="1400" i="1" smtClean="0">
                                  <a:solidFill>
                                    <a:schemeClr val="tx1"/>
                                  </a:solidFill>
                                  <a:latin typeface="Cambria Math" panose="02040503050406030204" pitchFamily="18" charset="0"/>
                                </a:rPr>
                                <m:t>+1−1=4−1</m:t>
                              </m:r>
                            </m:oMath>
                          </a14:m>
                          <a:r>
                            <a:rPr lang="es-CL" sz="1400" dirty="0">
                              <a:solidFill>
                                <a:schemeClr val="tx1"/>
                              </a:solidFill>
                            </a:rPr>
                            <a:t> </a:t>
                          </a:r>
                          <a:endParaRPr lang="es-CL" sz="14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s-CL" sz="1400" b="1" dirty="0">
                              <a:solidFill>
                                <a:schemeClr val="tx1"/>
                              </a:solidFill>
                              <a:latin typeface="Quicksand" panose="020B0604020202020204" charset="0"/>
                            </a:rPr>
                            <a:t>/ Resolver</a:t>
                          </a:r>
                          <a:endParaRPr lang="es-CL" sz="1400" b="1" dirty="0">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519419651"/>
                      </a:ext>
                    </a:extLst>
                  </a:tr>
                  <a:tr h="324499">
                    <a:tc>
                      <a:txBody>
                        <a:bodyPr/>
                        <a:lstStyle/>
                        <a:p>
                          <a:pPr algn="ctr"/>
                          <a:r>
                            <a:rPr lang="es-CL" sz="1400" dirty="0">
                              <a:solidFill>
                                <a:schemeClr val="tx1"/>
                              </a:solidFill>
                            </a:rPr>
                            <a:t>      </a:t>
                          </a:r>
                          <a14:m>
                            <m:oMath xmlns:m="http://schemas.openxmlformats.org/officeDocument/2006/math">
                              <m:r>
                                <a:rPr lang="es-CL" sz="1400" b="0" i="0" smtClean="0">
                                  <a:solidFill>
                                    <a:schemeClr val="tx1"/>
                                  </a:solidFill>
                                  <a:latin typeface="Cambria Math" panose="02040503050406030204" pitchFamily="18" charset="0"/>
                                </a:rPr>
                                <m:t>−</m:t>
                              </m:r>
                              <m:r>
                                <a:rPr lang="es-CL" sz="1400" i="1" smtClean="0">
                                  <a:solidFill>
                                    <a:schemeClr val="tx1"/>
                                  </a:solidFill>
                                  <a:latin typeface="Cambria Math" panose="02040503050406030204" pitchFamily="18" charset="0"/>
                                </a:rPr>
                                <m:t>3</m:t>
                              </m:r>
                              <m:r>
                                <a:rPr lang="es-CL" sz="1400" i="1" smtClean="0">
                                  <a:solidFill>
                                    <a:schemeClr val="tx1"/>
                                  </a:solidFill>
                                  <a:latin typeface="Cambria Math" panose="02040503050406030204" pitchFamily="18" charset="0"/>
                                </a:rPr>
                                <m:t>𝑥</m:t>
                              </m:r>
                              <m:r>
                                <a:rPr lang="es-CL" sz="1400" i="1" smtClean="0">
                                  <a:solidFill>
                                    <a:schemeClr val="tx1"/>
                                  </a:solidFill>
                                  <a:latin typeface="Cambria Math" panose="02040503050406030204" pitchFamily="18" charset="0"/>
                                </a:rPr>
                                <m:t>=3</m:t>
                              </m:r>
                            </m:oMath>
                          </a14:m>
                          <a:r>
                            <a:rPr lang="es-CL" sz="1400" dirty="0">
                              <a:solidFill>
                                <a:schemeClr val="tx1"/>
                              </a:solidFill>
                            </a:rPr>
                            <a:t> </a:t>
                          </a:r>
                          <a:endParaRPr lang="es-CL" sz="14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s-CL" sz="1400" b="1" dirty="0">
                              <a:solidFill>
                                <a:schemeClr val="tx1"/>
                              </a:solidFill>
                              <a:latin typeface="Quicksand" panose="020B0604020202020204" charset="0"/>
                            </a:rPr>
                            <a:t>/ Dividir por 3 en ambos lados</a:t>
                          </a:r>
                          <a:endParaRPr lang="es-CL" sz="1400" b="1" dirty="0">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183012291"/>
                      </a:ext>
                    </a:extLst>
                  </a:tr>
                  <a:tr h="489098">
                    <a:tc>
                      <a:txBody>
                        <a:bodyPr/>
                        <a:lstStyle/>
                        <a:p>
                          <a:pPr algn="ctr"/>
                          <a14:m>
                            <m:oMathPara xmlns:m="http://schemas.openxmlformats.org/officeDocument/2006/math">
                              <m:oMathParaPr>
                                <m:jc m:val="centerGroup"/>
                              </m:oMathParaPr>
                              <m:oMath xmlns:m="http://schemas.openxmlformats.org/officeDocument/2006/math">
                                <m:r>
                                  <a:rPr lang="es-CL" sz="1400" b="0" i="1" smtClean="0">
                                    <a:solidFill>
                                      <a:schemeClr val="tx1"/>
                                    </a:solidFill>
                                    <a:latin typeface="Cambria Math" panose="02040503050406030204" pitchFamily="18" charset="0"/>
                                  </a:rPr>
                                  <m:t>        −</m:t>
                                </m:r>
                                <m:f>
                                  <m:fPr>
                                    <m:ctrlPr>
                                      <a:rPr lang="es-CL" sz="1400" b="0" i="1" smtClean="0">
                                        <a:solidFill>
                                          <a:schemeClr val="tx1"/>
                                        </a:solidFill>
                                        <a:latin typeface="Cambria Math" panose="02040503050406030204" pitchFamily="18" charset="0"/>
                                      </a:rPr>
                                    </m:ctrlPr>
                                  </m:fPr>
                                  <m:num>
                                    <m:r>
                                      <a:rPr lang="es-CL" sz="1400" i="1">
                                        <a:solidFill>
                                          <a:schemeClr val="tx1"/>
                                        </a:solidFill>
                                        <a:latin typeface="Cambria Math" panose="02040503050406030204" pitchFamily="18" charset="0"/>
                                      </a:rPr>
                                      <m:t>3</m:t>
                                    </m:r>
                                    <m:r>
                                      <a:rPr lang="es-CL" sz="1400" i="1">
                                        <a:solidFill>
                                          <a:schemeClr val="tx1"/>
                                        </a:solidFill>
                                        <a:latin typeface="Cambria Math" panose="02040503050406030204" pitchFamily="18" charset="0"/>
                                      </a:rPr>
                                      <m:t>𝑥</m:t>
                                    </m:r>
                                  </m:num>
                                  <m:den>
                                    <m:r>
                                      <a:rPr lang="es-CL" sz="1400" b="0" i="1" smtClean="0">
                                        <a:solidFill>
                                          <a:schemeClr val="tx1"/>
                                        </a:solidFill>
                                        <a:latin typeface="Cambria Math" panose="02040503050406030204" pitchFamily="18" charset="0"/>
                                      </a:rPr>
                                      <m:t>3</m:t>
                                    </m:r>
                                  </m:den>
                                </m:f>
                                <m:r>
                                  <a:rPr lang="es-CL" sz="1400" i="1">
                                    <a:solidFill>
                                      <a:schemeClr val="tx1"/>
                                    </a:solidFill>
                                    <a:latin typeface="Cambria Math" panose="02040503050406030204" pitchFamily="18" charset="0"/>
                                  </a:rPr>
                                  <m:t>=</m:t>
                                </m:r>
                                <m:f>
                                  <m:fPr>
                                    <m:ctrlPr>
                                      <a:rPr lang="es-CL" sz="1400" b="0" i="1" smtClean="0">
                                        <a:solidFill>
                                          <a:schemeClr val="tx1"/>
                                        </a:solidFill>
                                        <a:latin typeface="Cambria Math" panose="02040503050406030204" pitchFamily="18" charset="0"/>
                                      </a:rPr>
                                    </m:ctrlPr>
                                  </m:fPr>
                                  <m:num>
                                    <m:r>
                                      <a:rPr lang="es-CL" sz="1400" i="1">
                                        <a:solidFill>
                                          <a:schemeClr val="tx1"/>
                                        </a:solidFill>
                                        <a:latin typeface="Cambria Math" panose="02040503050406030204" pitchFamily="18" charset="0"/>
                                      </a:rPr>
                                      <m:t>3</m:t>
                                    </m:r>
                                  </m:num>
                                  <m:den>
                                    <m:r>
                                      <a:rPr lang="es-CL" sz="1400" b="0" i="1" smtClean="0">
                                        <a:solidFill>
                                          <a:schemeClr val="tx1"/>
                                        </a:solidFill>
                                        <a:latin typeface="Cambria Math" panose="02040503050406030204" pitchFamily="18" charset="0"/>
                                      </a:rPr>
                                      <m:t>3</m:t>
                                    </m:r>
                                  </m:den>
                                </m:f>
                              </m:oMath>
                            </m:oMathPara>
                          </a14:m>
                          <a:endParaRPr lang="es-CL" sz="14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400" b="1" dirty="0">
                              <a:solidFill>
                                <a:schemeClr val="tx1"/>
                              </a:solidFill>
                              <a:latin typeface="Quicksand" panose="020B0604020202020204" charset="0"/>
                            </a:rPr>
                            <a:t>/ Resolver</a:t>
                          </a:r>
                          <a:endParaRPr lang="es-CL" sz="1400" b="1" dirty="0">
                            <a:latin typeface="Quicksand" panose="020B0604020202020204"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85873386"/>
                      </a:ext>
                    </a:extLst>
                  </a:tr>
                  <a:tr h="33708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L" sz="1400" dirty="0">
                              <a:solidFill>
                                <a:schemeClr val="tx1"/>
                              </a:solidFill>
                            </a:rPr>
                            <a:t>       </a:t>
                          </a:r>
                          <a14:m>
                            <m:oMath xmlns:m="http://schemas.openxmlformats.org/officeDocument/2006/math">
                              <m:r>
                                <a:rPr lang="es-CL" sz="1400" b="0" i="0" smtClean="0">
                                  <a:solidFill>
                                    <a:schemeClr val="tx1"/>
                                  </a:solidFill>
                                  <a:latin typeface="Cambria Math" panose="02040503050406030204" pitchFamily="18" charset="0"/>
                                </a:rPr>
                                <m:t>−</m:t>
                              </m:r>
                              <m:r>
                                <a:rPr lang="es-CL" sz="1400" i="1" smtClean="0">
                                  <a:solidFill>
                                    <a:schemeClr val="tx1"/>
                                  </a:solidFill>
                                  <a:latin typeface="Cambria Math" panose="02040503050406030204" pitchFamily="18" charset="0"/>
                                </a:rPr>
                                <m:t>𝑥</m:t>
                              </m:r>
                              <m:r>
                                <a:rPr lang="es-CL" sz="1400" i="1" smtClean="0">
                                  <a:solidFill>
                                    <a:schemeClr val="tx1"/>
                                  </a:solidFill>
                                  <a:latin typeface="Cambria Math" panose="02040503050406030204" pitchFamily="18" charset="0"/>
                                </a:rPr>
                                <m:t>=1</m:t>
                              </m:r>
                            </m:oMath>
                          </a14:m>
                          <a:r>
                            <a:rPr lang="es-CL" sz="1400" dirty="0">
                              <a:solidFill>
                                <a:schemeClr val="tx1"/>
                              </a:solidFill>
                            </a:rPr>
                            <a:t> </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s-CL" sz="1400" b="1" dirty="0">
                              <a:solidFill>
                                <a:schemeClr val="tx1"/>
                              </a:solidFill>
                              <a:latin typeface="Quicksand" panose="020B0604020202020204" charset="0"/>
                            </a:rPr>
                            <a:t>/ Multiplicar por </a:t>
                          </a:r>
                          <a14:m>
                            <m:oMath xmlns:m="http://schemas.openxmlformats.org/officeDocument/2006/math">
                              <m:r>
                                <a:rPr lang="es-CL" sz="1400" b="1" i="0" smtClean="0">
                                  <a:solidFill>
                                    <a:schemeClr val="tx1"/>
                                  </a:solidFill>
                                  <a:latin typeface="Cambria Math" panose="02040503050406030204" pitchFamily="18" charset="0"/>
                                </a:rPr>
                                <m:t>−</m:t>
                              </m:r>
                              <m:r>
                                <a:rPr lang="es-CL" sz="1400" b="1" i="1" smtClean="0">
                                  <a:solidFill>
                                    <a:schemeClr val="tx1"/>
                                  </a:solidFill>
                                  <a:latin typeface="Cambria Math" panose="02040503050406030204" pitchFamily="18" charset="0"/>
                                </a:rPr>
                                <m:t>𝟏</m:t>
                              </m:r>
                            </m:oMath>
                          </a14:m>
                          <a:r>
                            <a:rPr lang="es-CL" sz="1400" b="1" dirty="0">
                              <a:solidFill>
                                <a:schemeClr val="tx1"/>
                              </a:solidFill>
                              <a:latin typeface="Quicksand" panose="020B0604020202020204" charset="0"/>
                            </a:rPr>
                            <a:t> en ambos lados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826540237"/>
                      </a:ext>
                    </a:extLst>
                  </a:tr>
                  <a:tr h="328028">
                    <a:tc>
                      <a:txBody>
                        <a:bodyPr/>
                        <a:lstStyle/>
                        <a:p>
                          <a:r>
                            <a:rPr lang="es-CL" sz="1400" dirty="0">
                              <a:solidFill>
                                <a:schemeClr val="tx1"/>
                              </a:solidFill>
                            </a:rPr>
                            <a:t>                </a:t>
                          </a:r>
                          <a14:m>
                            <m:oMath xmlns:m="http://schemas.openxmlformats.org/officeDocument/2006/math">
                              <m:r>
                                <a:rPr lang="es-CL" sz="1400" b="0" i="0" smtClean="0">
                                  <a:solidFill>
                                    <a:schemeClr val="tx1"/>
                                  </a:solidFill>
                                  <a:latin typeface="Cambria Math" panose="02040503050406030204" pitchFamily="18" charset="0"/>
                                </a:rPr>
                                <m:t>−</m:t>
                              </m:r>
                              <m:r>
                                <a:rPr lang="es-CL" sz="1400" i="1" smtClean="0">
                                  <a:solidFill>
                                    <a:schemeClr val="tx1"/>
                                  </a:solidFill>
                                  <a:latin typeface="Cambria Math" panose="02040503050406030204" pitchFamily="18" charset="0"/>
                                </a:rPr>
                                <m:t>𝑥</m:t>
                              </m:r>
                              <m:r>
                                <a:rPr lang="es-CL" sz="1400" i="1" smtClean="0">
                                  <a:solidFill>
                                    <a:schemeClr val="tx1"/>
                                  </a:solidFill>
                                  <a:latin typeface="Cambria Math" panose="02040503050406030204" pitchFamily="18" charset="0"/>
                                  <a:ea typeface="Cambria Math" panose="02040503050406030204" pitchFamily="18" charset="0"/>
                                </a:rPr>
                                <m:t>∙</m:t>
                              </m:r>
                              <m:r>
                                <a:rPr lang="es-CL" sz="1400" b="0" i="1" smtClean="0">
                                  <a:solidFill>
                                    <a:schemeClr val="tx1"/>
                                  </a:solidFill>
                                  <a:latin typeface="Cambria Math" panose="02040503050406030204" pitchFamily="18" charset="0"/>
                                  <a:ea typeface="Cambria Math" panose="02040503050406030204" pitchFamily="18" charset="0"/>
                                </a:rPr>
                                <m:t>−1</m:t>
                              </m:r>
                              <m:r>
                                <a:rPr lang="es-CL" sz="1400" i="1" smtClean="0">
                                  <a:solidFill>
                                    <a:schemeClr val="tx1"/>
                                  </a:solidFill>
                                  <a:latin typeface="Cambria Math" panose="02040503050406030204" pitchFamily="18" charset="0"/>
                                </a:rPr>
                                <m:t>=1</m:t>
                              </m:r>
                              <m:r>
                                <a:rPr lang="es-CL" sz="1400" i="1" smtClean="0">
                                  <a:solidFill>
                                    <a:schemeClr val="tx1"/>
                                  </a:solidFill>
                                  <a:latin typeface="Cambria Math" panose="02040503050406030204" pitchFamily="18" charset="0"/>
                                  <a:ea typeface="Cambria Math" panose="02040503050406030204" pitchFamily="18" charset="0"/>
                                </a:rPr>
                                <m:t>∙</m:t>
                              </m:r>
                              <m:r>
                                <a:rPr lang="es-CL" sz="1400" b="0" i="1" smtClean="0">
                                  <a:solidFill>
                                    <a:schemeClr val="tx1"/>
                                  </a:solidFill>
                                  <a:latin typeface="Cambria Math" panose="02040503050406030204" pitchFamily="18" charset="0"/>
                                  <a:ea typeface="Cambria Math" panose="02040503050406030204" pitchFamily="18" charset="0"/>
                                </a:rPr>
                                <m:t>−1</m:t>
                              </m:r>
                            </m:oMath>
                          </a14:m>
                          <a:r>
                            <a:rPr lang="es-CL" sz="1400" dirty="0">
                              <a:solidFill>
                                <a:schemeClr val="tx1"/>
                              </a:solidFill>
                            </a:rPr>
                            <a:t> </a:t>
                          </a:r>
                          <a:endParaRPr lang="es-CL" sz="14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400" b="1" dirty="0">
                              <a:solidFill>
                                <a:schemeClr val="tx1"/>
                              </a:solidFill>
                              <a:latin typeface="Quicksand" panose="020B0604020202020204" charset="0"/>
                            </a:rPr>
                            <a:t>/ Resolver</a:t>
                          </a:r>
                          <a:endParaRPr lang="es-CL" sz="1400" b="1" dirty="0">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124367895"/>
                      </a:ext>
                    </a:extLst>
                  </a:tr>
                  <a:tr h="32802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400" dirty="0">
                              <a:solidFill>
                                <a:schemeClr val="tx1"/>
                              </a:solidFill>
                            </a:rPr>
                            <a:t>                          </a:t>
                          </a:r>
                          <a14:m>
                            <m:oMath xmlns:m="http://schemas.openxmlformats.org/officeDocument/2006/math">
                              <m:r>
                                <a:rPr lang="es-CL" sz="1400" i="1" smtClean="0">
                                  <a:solidFill>
                                    <a:schemeClr val="tx1"/>
                                  </a:solidFill>
                                  <a:latin typeface="Cambria Math" panose="02040503050406030204" pitchFamily="18" charset="0"/>
                                </a:rPr>
                                <m:t>𝑥</m:t>
                              </m:r>
                              <m:r>
                                <a:rPr lang="es-CL" sz="1400" i="1" smtClean="0">
                                  <a:solidFill>
                                    <a:schemeClr val="tx1"/>
                                  </a:solidFill>
                                  <a:latin typeface="Cambria Math" panose="02040503050406030204" pitchFamily="18" charset="0"/>
                                </a:rPr>
                                <m:t>=−1</m:t>
                              </m:r>
                            </m:oMath>
                          </a14:m>
                          <a:r>
                            <a:rPr lang="es-CL" sz="1400" dirty="0">
                              <a:solidFill>
                                <a:schemeClr val="tx1"/>
                              </a:solidFill>
                            </a:rPr>
                            <a:t> </a:t>
                          </a:r>
                          <a:endParaRPr lang="es-CL" sz="1400" dirty="0"/>
                        </a:p>
                        <a:p>
                          <a:endParaRPr lang="es-CL" sz="14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s-CL" sz="14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563880526"/>
                      </a:ext>
                    </a:extLst>
                  </a:tr>
                </a:tbl>
              </a:graphicData>
            </a:graphic>
          </p:graphicFrame>
        </mc:Choice>
        <mc:Fallback xmlns="">
          <p:graphicFrame>
            <p:nvGraphicFramePr>
              <p:cNvPr id="8" name="Tabla 8">
                <a:extLst>
                  <a:ext uri="{FF2B5EF4-FFF2-40B4-BE49-F238E27FC236}">
                    <a16:creationId xmlns:a16="http://schemas.microsoft.com/office/drawing/2014/main" id="{1A2AE34E-37C0-4784-B641-7DE57F9566AD}"/>
                  </a:ext>
                </a:extLst>
              </p:cNvPr>
              <p:cNvGraphicFramePr>
                <a:graphicFrameLocks noGrp="1"/>
              </p:cNvGraphicFramePr>
              <p:nvPr>
                <p:extLst>
                  <p:ext uri="{D42A27DB-BD31-4B8C-83A1-F6EECF244321}">
                    <p14:modId xmlns:p14="http://schemas.microsoft.com/office/powerpoint/2010/main" val="2791017478"/>
                  </p:ext>
                </p:extLst>
              </p:nvPr>
            </p:nvGraphicFramePr>
            <p:xfrm>
              <a:off x="279990" y="2240464"/>
              <a:ext cx="8598196" cy="2701019"/>
            </p:xfrm>
            <a:graphic>
              <a:graphicData uri="http://schemas.openxmlformats.org/drawingml/2006/table">
                <a:tbl>
                  <a:tblPr firstRow="1" bandRow="1">
                    <a:tableStyleId>{DA878A68-379F-483A-8778-C6B6AC8C036A}</a:tableStyleId>
                  </a:tblPr>
                  <a:tblGrid>
                    <a:gridCol w="2760922">
                      <a:extLst>
                        <a:ext uri="{9D8B030D-6E8A-4147-A177-3AD203B41FA5}">
                          <a16:colId xmlns:a16="http://schemas.microsoft.com/office/drawing/2014/main" val="1640372821"/>
                        </a:ext>
                      </a:extLst>
                    </a:gridCol>
                    <a:gridCol w="5837274">
                      <a:extLst>
                        <a:ext uri="{9D8B030D-6E8A-4147-A177-3AD203B41FA5}">
                          <a16:colId xmlns:a16="http://schemas.microsoft.com/office/drawing/2014/main" val="1877908127"/>
                        </a:ext>
                      </a:extLst>
                    </a:gridCol>
                  </a:tblGrid>
                  <a:tr h="350496">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1724" r="-211700" b="-665517"/>
                          </a:stretch>
                        </a:blipFill>
                      </a:tcPr>
                    </a:tc>
                    <a:tc>
                      <a:txBody>
                        <a:bodyPr/>
                        <a:lstStyle/>
                        <a:p>
                          <a:r>
                            <a:rPr lang="es-CL" sz="1400" b="1" dirty="0">
                              <a:solidFill>
                                <a:schemeClr val="tx1"/>
                              </a:solidFill>
                              <a:latin typeface="Quicksand" panose="020B0604020202020204" charset="0"/>
                            </a:rPr>
                            <a:t>/ Restar 1 en ambos lados. </a:t>
                          </a:r>
                          <a:endParaRPr lang="es-CL" sz="1400" b="1" dirty="0">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777214002"/>
                      </a:ext>
                    </a:extLst>
                  </a:tr>
                  <a:tr h="350496">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103509" r="-211700" b="-577193"/>
                          </a:stretch>
                        </a:blipFill>
                      </a:tcPr>
                    </a:tc>
                    <a:tc>
                      <a:txBody>
                        <a:bodyPr/>
                        <a:lstStyle/>
                        <a:p>
                          <a:r>
                            <a:rPr lang="es-CL" sz="1400" b="1" dirty="0">
                              <a:solidFill>
                                <a:schemeClr val="tx1"/>
                              </a:solidFill>
                              <a:latin typeface="Quicksand" panose="020B0604020202020204" charset="0"/>
                            </a:rPr>
                            <a:t>/ Resolver</a:t>
                          </a:r>
                          <a:endParaRPr lang="es-CL" sz="1400" b="1" dirty="0">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519419651"/>
                      </a:ext>
                    </a:extLst>
                  </a:tr>
                  <a:tr h="324499">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214815" r="-211700" b="-509259"/>
                          </a:stretch>
                        </a:blipFill>
                      </a:tcPr>
                    </a:tc>
                    <a:tc>
                      <a:txBody>
                        <a:bodyPr/>
                        <a:lstStyle/>
                        <a:p>
                          <a:r>
                            <a:rPr lang="es-CL" sz="1400" b="1" dirty="0">
                              <a:solidFill>
                                <a:schemeClr val="tx1"/>
                              </a:solidFill>
                              <a:latin typeface="Quicksand" panose="020B0604020202020204" charset="0"/>
                            </a:rPr>
                            <a:t>/ Dividir por 3 en ambos lados</a:t>
                          </a:r>
                          <a:endParaRPr lang="es-CL" sz="1400" b="1" dirty="0">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183012291"/>
                      </a:ext>
                    </a:extLst>
                  </a:tr>
                  <a:tr h="492252">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212500" r="-211700" b="-243750"/>
                          </a:stretch>
                        </a:blip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400" b="1" dirty="0">
                              <a:solidFill>
                                <a:schemeClr val="tx1"/>
                              </a:solidFill>
                              <a:latin typeface="Quicksand" panose="020B0604020202020204" charset="0"/>
                            </a:rPr>
                            <a:t>/ Resolver</a:t>
                          </a:r>
                          <a:endParaRPr lang="es-CL" sz="1400" b="1" dirty="0">
                            <a:latin typeface="Quicksand" panose="020B0604020202020204"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85873386"/>
                      </a:ext>
                    </a:extLst>
                  </a:tr>
                  <a:tr h="337088">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446429" r="-211700" b="-248214"/>
                          </a:stretch>
                        </a:blipFill>
                      </a:tcPr>
                    </a:tc>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l="-47237" t="-446429" b="-248214"/>
                          </a:stretch>
                        </a:blipFill>
                      </a:tcPr>
                    </a:tc>
                    <a:extLst>
                      <a:ext uri="{0D108BD9-81ED-4DB2-BD59-A6C34878D82A}">
                        <a16:rowId xmlns:a16="http://schemas.microsoft.com/office/drawing/2014/main" val="3826540237"/>
                      </a:ext>
                    </a:extLst>
                  </a:tr>
                  <a:tr h="328028">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566667" r="-211700" b="-157407"/>
                          </a:stretch>
                        </a:blip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400" b="1" dirty="0">
                              <a:solidFill>
                                <a:schemeClr val="tx1"/>
                              </a:solidFill>
                              <a:latin typeface="Quicksand" panose="020B0604020202020204" charset="0"/>
                            </a:rPr>
                            <a:t>/ Resolver</a:t>
                          </a:r>
                          <a:endParaRPr lang="es-CL" sz="1400" b="1" dirty="0">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124367895"/>
                      </a:ext>
                    </a:extLst>
                  </a:tr>
                  <a:tr h="518160">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423529" r="-211700"/>
                          </a:stretch>
                        </a:blipFill>
                      </a:tcPr>
                    </a:tc>
                    <a:tc>
                      <a:txBody>
                        <a:bodyPr/>
                        <a:lstStyle/>
                        <a:p>
                          <a:endParaRPr lang="es-CL" sz="14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563880526"/>
                      </a:ext>
                    </a:extLst>
                  </a:tr>
                </a:tbl>
              </a:graphicData>
            </a:graphic>
          </p:graphicFrame>
        </mc:Fallback>
      </mc:AlternateContent>
      <p:sp>
        <p:nvSpPr>
          <p:cNvPr id="9" name="Elipse 8">
            <a:extLst>
              <a:ext uri="{FF2B5EF4-FFF2-40B4-BE49-F238E27FC236}">
                <a16:creationId xmlns:a16="http://schemas.microsoft.com/office/drawing/2014/main" id="{F19F2F49-B318-43D5-91A5-3C3F0281C19C}"/>
              </a:ext>
            </a:extLst>
          </p:cNvPr>
          <p:cNvSpPr/>
          <p:nvPr/>
        </p:nvSpPr>
        <p:spPr>
          <a:xfrm>
            <a:off x="6813551" y="2995366"/>
            <a:ext cx="2064636" cy="1946117"/>
          </a:xfrm>
          <a:prstGeom prst="ellipse">
            <a:avLst/>
          </a:prstGeom>
          <a:solidFill>
            <a:srgbClr val="0FEBB1"/>
          </a:solidFill>
          <a:ln>
            <a:solidFill>
              <a:srgbClr val="0FEB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mc:AlternateContent xmlns:mc="http://schemas.openxmlformats.org/markup-compatibility/2006" xmlns:a14="http://schemas.microsoft.com/office/drawing/2010/main">
        <mc:Choice Requires="a14">
          <p:sp>
            <p:nvSpPr>
              <p:cNvPr id="10" name="Elipse 9">
                <a:extLst>
                  <a:ext uri="{FF2B5EF4-FFF2-40B4-BE49-F238E27FC236}">
                    <a16:creationId xmlns:a16="http://schemas.microsoft.com/office/drawing/2014/main" id="{CE440802-D05B-4EF6-847E-92A2FF869064}"/>
                  </a:ext>
                </a:extLst>
              </p:cNvPr>
              <p:cNvSpPr/>
              <p:nvPr/>
            </p:nvSpPr>
            <p:spPr>
              <a:xfrm>
                <a:off x="6926318" y="3097620"/>
                <a:ext cx="1821804" cy="1714502"/>
              </a:xfrm>
              <a:prstGeom prst="ellipse">
                <a:avLst/>
              </a:prstGeom>
              <a:solidFill>
                <a:srgbClr val="0FEBB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800" dirty="0">
                    <a:solidFill>
                      <a:schemeClr val="tx1"/>
                    </a:solidFill>
                  </a:rPr>
                  <a:t>Cuando nuestra incógnita este acompañada de un signo negativo, es decir, </a:t>
                </a:r>
                <a14:m>
                  <m:oMath xmlns:m="http://schemas.openxmlformats.org/officeDocument/2006/math">
                    <m:r>
                      <a:rPr lang="es-CL" sz="800" i="1" dirty="0" smtClean="0">
                        <a:solidFill>
                          <a:schemeClr val="tx1"/>
                        </a:solidFill>
                        <a:latin typeface="Cambria Math" panose="02040503050406030204" pitchFamily="18" charset="0"/>
                      </a:rPr>
                      <m:t>–</m:t>
                    </m:r>
                    <m:r>
                      <a:rPr lang="es-CL" sz="800" i="1" dirty="0" smtClean="0">
                        <a:solidFill>
                          <a:schemeClr val="tx1"/>
                        </a:solidFill>
                        <a:latin typeface="Cambria Math" panose="02040503050406030204" pitchFamily="18" charset="0"/>
                      </a:rPr>
                      <m:t>𝑥</m:t>
                    </m:r>
                    <m:r>
                      <a:rPr lang="es-CL" sz="800" i="1" dirty="0" smtClean="0">
                        <a:solidFill>
                          <a:schemeClr val="tx1"/>
                        </a:solidFill>
                        <a:latin typeface="Cambria Math" panose="02040503050406030204" pitchFamily="18" charset="0"/>
                      </a:rPr>
                      <m:t> ; −</m:t>
                    </m:r>
                    <m:r>
                      <a:rPr lang="es-CL" sz="800" i="1" dirty="0" smtClean="0">
                        <a:solidFill>
                          <a:schemeClr val="tx1"/>
                        </a:solidFill>
                        <a:latin typeface="Cambria Math" panose="02040503050406030204" pitchFamily="18" charset="0"/>
                      </a:rPr>
                      <m:t>𝑧</m:t>
                    </m:r>
                    <m:r>
                      <a:rPr lang="es-CL" sz="800" i="1" dirty="0" smtClean="0">
                        <a:solidFill>
                          <a:schemeClr val="tx1"/>
                        </a:solidFill>
                        <a:latin typeface="Cambria Math" panose="02040503050406030204" pitchFamily="18" charset="0"/>
                      </a:rPr>
                      <m:t> ; −</m:t>
                    </m:r>
                    <m:r>
                      <a:rPr lang="es-CL" sz="800" i="1" dirty="0" smtClean="0">
                        <a:solidFill>
                          <a:schemeClr val="tx1"/>
                        </a:solidFill>
                        <a:latin typeface="Cambria Math" panose="02040503050406030204" pitchFamily="18" charset="0"/>
                      </a:rPr>
                      <m:t>𝑦</m:t>
                    </m:r>
                    <m:r>
                      <a:rPr lang="es-CL" sz="800" i="1" dirty="0" smtClean="0">
                        <a:solidFill>
                          <a:schemeClr val="tx1"/>
                        </a:solidFill>
                        <a:latin typeface="Cambria Math" panose="02040503050406030204" pitchFamily="18" charset="0"/>
                      </a:rPr>
                      <m:t>; −</m:t>
                    </m:r>
                    <m:r>
                      <a:rPr lang="es-CL" sz="800" i="1" dirty="0" smtClean="0">
                        <a:solidFill>
                          <a:schemeClr val="tx1"/>
                        </a:solidFill>
                        <a:latin typeface="Cambria Math" panose="02040503050406030204" pitchFamily="18" charset="0"/>
                      </a:rPr>
                      <m:t>𝑤</m:t>
                    </m:r>
                    <m:r>
                      <a:rPr lang="es-CL" sz="800" i="1" dirty="0" smtClean="0">
                        <a:solidFill>
                          <a:schemeClr val="tx1"/>
                        </a:solidFill>
                        <a:latin typeface="Cambria Math" panose="02040503050406030204" pitchFamily="18" charset="0"/>
                      </a:rPr>
                      <m:t> </m:t>
                    </m:r>
                  </m:oMath>
                </a14:m>
                <a:endParaRPr lang="es-CL" sz="800" dirty="0">
                  <a:solidFill>
                    <a:schemeClr val="tx1"/>
                  </a:solidFill>
                </a:endParaRPr>
              </a:p>
              <a:p>
                <a:pPr algn="ctr"/>
                <a:r>
                  <a:rPr lang="es-CL" sz="800" dirty="0">
                    <a:solidFill>
                      <a:schemeClr val="tx1"/>
                    </a:solidFill>
                  </a:rPr>
                  <a:t>Debemos multiplicar por -1 nuestra ecuación para obtener nuestras incógnita de la siguiente forma: </a:t>
                </a:r>
              </a:p>
              <a:p>
                <a:pPr algn="ctr"/>
                <a14:m>
                  <m:oMathPara xmlns:m="http://schemas.openxmlformats.org/officeDocument/2006/math">
                    <m:oMathParaPr>
                      <m:jc m:val="centerGroup"/>
                    </m:oMathParaPr>
                    <m:oMath xmlns:m="http://schemas.openxmlformats.org/officeDocument/2006/math">
                      <m:r>
                        <a:rPr lang="es-CL" sz="800" i="1" dirty="0">
                          <a:solidFill>
                            <a:schemeClr val="tx1"/>
                          </a:solidFill>
                          <a:latin typeface="Cambria Math" panose="02040503050406030204" pitchFamily="18" charset="0"/>
                        </a:rPr>
                        <m:t>𝑥</m:t>
                      </m:r>
                      <m:r>
                        <a:rPr lang="es-CL" sz="800" i="1" dirty="0">
                          <a:solidFill>
                            <a:schemeClr val="tx1"/>
                          </a:solidFill>
                          <a:latin typeface="Cambria Math" panose="02040503050406030204" pitchFamily="18" charset="0"/>
                        </a:rPr>
                        <m:t> ; </m:t>
                      </m:r>
                      <m:r>
                        <a:rPr lang="es-CL" sz="800" i="1" dirty="0">
                          <a:solidFill>
                            <a:schemeClr val="tx1"/>
                          </a:solidFill>
                          <a:latin typeface="Cambria Math" panose="02040503050406030204" pitchFamily="18" charset="0"/>
                        </a:rPr>
                        <m:t>𝑧</m:t>
                      </m:r>
                      <m:r>
                        <a:rPr lang="es-CL" sz="800" i="1" dirty="0">
                          <a:solidFill>
                            <a:schemeClr val="tx1"/>
                          </a:solidFill>
                          <a:latin typeface="Cambria Math" panose="02040503050406030204" pitchFamily="18" charset="0"/>
                        </a:rPr>
                        <m:t> ; </m:t>
                      </m:r>
                      <m:r>
                        <a:rPr lang="es-CL" sz="800" i="1" dirty="0">
                          <a:solidFill>
                            <a:schemeClr val="tx1"/>
                          </a:solidFill>
                          <a:latin typeface="Cambria Math" panose="02040503050406030204" pitchFamily="18" charset="0"/>
                        </a:rPr>
                        <m:t>𝑦</m:t>
                      </m:r>
                      <m:r>
                        <a:rPr lang="es-CL" sz="800" i="1" dirty="0">
                          <a:solidFill>
                            <a:schemeClr val="tx1"/>
                          </a:solidFill>
                          <a:latin typeface="Cambria Math" panose="02040503050406030204" pitchFamily="18" charset="0"/>
                        </a:rPr>
                        <m:t>; </m:t>
                      </m:r>
                      <m:r>
                        <a:rPr lang="es-CL" sz="800" i="1" dirty="0">
                          <a:solidFill>
                            <a:schemeClr val="tx1"/>
                          </a:solidFill>
                          <a:latin typeface="Cambria Math" panose="02040503050406030204" pitchFamily="18" charset="0"/>
                        </a:rPr>
                        <m:t>𝑤</m:t>
                      </m:r>
                    </m:oMath>
                  </m:oMathPara>
                </a14:m>
                <a:endParaRPr lang="es-CL" sz="800" dirty="0">
                  <a:solidFill>
                    <a:schemeClr val="tx1"/>
                  </a:solidFill>
                </a:endParaRPr>
              </a:p>
            </p:txBody>
          </p:sp>
        </mc:Choice>
        <mc:Fallback xmlns="">
          <p:sp>
            <p:nvSpPr>
              <p:cNvPr id="10" name="Elipse 9">
                <a:extLst>
                  <a:ext uri="{FF2B5EF4-FFF2-40B4-BE49-F238E27FC236}">
                    <a16:creationId xmlns:a16="http://schemas.microsoft.com/office/drawing/2014/main" id="{CE440802-D05B-4EF6-847E-92A2FF869064}"/>
                  </a:ext>
                </a:extLst>
              </p:cNvPr>
              <p:cNvSpPr>
                <a:spLocks noRot="1" noChangeAspect="1" noMove="1" noResize="1" noEditPoints="1" noAdjustHandles="1" noChangeArrowheads="1" noChangeShapeType="1" noTextEdit="1"/>
              </p:cNvSpPr>
              <p:nvPr/>
            </p:nvSpPr>
            <p:spPr>
              <a:xfrm>
                <a:off x="6926318" y="3097620"/>
                <a:ext cx="1821804" cy="1714502"/>
              </a:xfrm>
              <a:prstGeom prst="ellipse">
                <a:avLst/>
              </a:prstGeom>
              <a:blipFill>
                <a:blip r:embed="rId5"/>
                <a:stretch>
                  <a:fillRect/>
                </a:stretch>
              </a:blipFill>
              <a:ln>
                <a:solidFill>
                  <a:schemeClr val="tx1"/>
                </a:solidFill>
                <a:prstDash val="dashDot"/>
              </a:ln>
            </p:spPr>
            <p:txBody>
              <a:bodyPr/>
              <a:lstStyle/>
              <a:p>
                <a:r>
                  <a:rPr lang="es-CL">
                    <a:noFill/>
                  </a:rPr>
                  <a:t> </a:t>
                </a:r>
              </a:p>
            </p:txBody>
          </p:sp>
        </mc:Fallback>
      </mc:AlternateContent>
    </p:spTree>
    <p:extLst>
      <p:ext uri="{BB962C8B-B14F-4D97-AF65-F5344CB8AC3E}">
        <p14:creationId xmlns:p14="http://schemas.microsoft.com/office/powerpoint/2010/main" val="1145826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5"/>
          <p:cNvSpPr txBox="1">
            <a:spLocks noGrp="1"/>
          </p:cNvSpPr>
          <p:nvPr>
            <p:ph type="ctrTitle" idx="4294967295"/>
          </p:nvPr>
        </p:nvSpPr>
        <p:spPr>
          <a:xfrm>
            <a:off x="1392600" y="347273"/>
            <a:ext cx="6593700" cy="86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dirty="0">
                <a:solidFill>
                  <a:schemeClr val="accent3"/>
                </a:solidFill>
              </a:rPr>
              <a:t>COMPROBAR SOLUCIÓN</a:t>
            </a:r>
            <a:endParaRPr sz="6000" dirty="0">
              <a:solidFill>
                <a:schemeClr val="accent3"/>
              </a:solidFill>
            </a:endParaRPr>
          </a:p>
        </p:txBody>
      </p:sp>
      <mc:AlternateContent xmlns:mc="http://schemas.openxmlformats.org/markup-compatibility/2006" xmlns:a14="http://schemas.microsoft.com/office/drawing/2010/main">
        <mc:Choice Requires="a14">
          <p:sp>
            <p:nvSpPr>
              <p:cNvPr id="709" name="Google Shape;709;p15"/>
              <p:cNvSpPr txBox="1">
                <a:spLocks noGrp="1"/>
              </p:cNvSpPr>
              <p:nvPr>
                <p:ph type="subTitle" idx="4294967295"/>
              </p:nvPr>
            </p:nvSpPr>
            <p:spPr>
              <a:xfrm>
                <a:off x="922191" y="1124332"/>
                <a:ext cx="7848267" cy="3110963"/>
              </a:xfrm>
              <a:prstGeom prst="rect">
                <a:avLst/>
              </a:prstGeom>
            </p:spPr>
            <p:txBody>
              <a:bodyPr spcFirstLastPara="1" wrap="square" lIns="0" tIns="0" rIns="0" bIns="0" anchor="t" anchorCtr="0">
                <a:noAutofit/>
              </a:bodyPr>
              <a:lstStyle/>
              <a:p>
                <a:pPr marL="114300" indent="0">
                  <a:buNone/>
                </a:pPr>
                <a:r>
                  <a:rPr lang="es-CL" sz="2000" dirty="0"/>
                  <a:t>Para comprobar que</a:t>
                </a:r>
                <a14:m>
                  <m:oMath xmlns:m="http://schemas.openxmlformats.org/officeDocument/2006/math">
                    <m:r>
                      <a:rPr lang="es-CL" sz="2000" i="1" dirty="0" smtClean="0">
                        <a:latin typeface="Cambria Math" panose="02040503050406030204" pitchFamily="18" charset="0"/>
                      </a:rPr>
                      <m:t> −1</m:t>
                    </m:r>
                  </m:oMath>
                </a14:m>
                <a:r>
                  <a:rPr lang="es-CL" sz="2000" dirty="0"/>
                  <a:t> es solución de la ecuación, debemos reemplazar este valor en </a:t>
                </a:r>
                <a14:m>
                  <m:oMath xmlns:m="http://schemas.openxmlformats.org/officeDocument/2006/math">
                    <m:r>
                      <a:rPr lang="es-CL" sz="2000" i="1">
                        <a:solidFill>
                          <a:schemeClr val="tx1"/>
                        </a:solidFill>
                        <a:latin typeface="Cambria Math" panose="02040503050406030204" pitchFamily="18" charset="0"/>
                      </a:rPr>
                      <m:t>−3</m:t>
                    </m:r>
                    <m:r>
                      <a:rPr lang="es-CL" sz="2000" i="1">
                        <a:solidFill>
                          <a:schemeClr val="tx1"/>
                        </a:solidFill>
                        <a:latin typeface="Cambria Math" panose="02040503050406030204" pitchFamily="18" charset="0"/>
                      </a:rPr>
                      <m:t>𝑥</m:t>
                    </m:r>
                    <m:r>
                      <a:rPr lang="es-CL" sz="2000" i="1">
                        <a:solidFill>
                          <a:schemeClr val="tx1"/>
                        </a:solidFill>
                        <a:latin typeface="Cambria Math" panose="02040503050406030204" pitchFamily="18" charset="0"/>
                      </a:rPr>
                      <m:t>+1=4</m:t>
                    </m:r>
                  </m:oMath>
                </a14:m>
                <a:r>
                  <a:rPr lang="es-CL" sz="2000" dirty="0">
                    <a:solidFill>
                      <a:schemeClr val="tx1"/>
                    </a:solidFill>
                  </a:rPr>
                  <a:t>, es decir, reemplazamos a </a:t>
                </a:r>
                <a14:m>
                  <m:oMath xmlns:m="http://schemas.openxmlformats.org/officeDocument/2006/math">
                    <m:r>
                      <a:rPr lang="es-CL" sz="2000" b="0" i="1" smtClean="0">
                        <a:solidFill>
                          <a:schemeClr val="tx1"/>
                        </a:solidFill>
                        <a:latin typeface="Cambria Math" panose="02040503050406030204" pitchFamily="18" charset="0"/>
                      </a:rPr>
                      <m:t>𝑥</m:t>
                    </m:r>
                  </m:oMath>
                </a14:m>
                <a:r>
                  <a:rPr lang="es-CL" sz="2000" dirty="0">
                    <a:solidFill>
                      <a:schemeClr val="tx1"/>
                    </a:solidFill>
                  </a:rPr>
                  <a:t> por </a:t>
                </a:r>
                <a14:m>
                  <m:oMath xmlns:m="http://schemas.openxmlformats.org/officeDocument/2006/math">
                    <m:r>
                      <a:rPr lang="es-CL" sz="2000" i="1" dirty="0">
                        <a:latin typeface="Cambria Math" panose="02040503050406030204" pitchFamily="18" charset="0"/>
                      </a:rPr>
                      <m:t>−1</m:t>
                    </m:r>
                  </m:oMath>
                </a14:m>
                <a:r>
                  <a:rPr lang="es-CL" sz="2000" dirty="0"/>
                  <a:t> .</a:t>
                </a:r>
              </a:p>
              <a:p>
                <a:pPr marL="114300" indent="0">
                  <a:buNone/>
                </a:pPr>
                <a:endParaRPr lang="es-CL" sz="2000" dirty="0"/>
              </a:p>
              <a:p>
                <a:pPr marL="114300" indent="0">
                  <a:buNone/>
                </a:pPr>
                <a:endParaRPr lang="es-CL" sz="2000" dirty="0"/>
              </a:p>
              <a:p>
                <a:pPr marL="114300" indent="0">
                  <a:buNone/>
                </a:pPr>
                <a:endParaRPr lang="es-CL" sz="2000" dirty="0"/>
              </a:p>
              <a:p>
                <a:pPr marL="114300" indent="0">
                  <a:buNone/>
                </a:pPr>
                <a:endParaRPr lang="es-CL" sz="2000" dirty="0"/>
              </a:p>
              <a:p>
                <a:pPr marL="114300" indent="0">
                  <a:buNone/>
                </a:pPr>
                <a:r>
                  <a:rPr lang="es-CL" sz="2000" dirty="0"/>
                  <a:t>Notemos que al reemplazar el valor se cumple la igualdad, por lo tanto, podemos afirmar que </a:t>
                </a:r>
                <a14:m>
                  <m:oMath xmlns:m="http://schemas.openxmlformats.org/officeDocument/2006/math">
                    <m:r>
                      <a:rPr lang="es-CL" sz="2000" i="1">
                        <a:solidFill>
                          <a:schemeClr val="tx1"/>
                        </a:solidFill>
                        <a:latin typeface="Cambria Math" panose="02040503050406030204" pitchFamily="18" charset="0"/>
                      </a:rPr>
                      <m:t>𝑥</m:t>
                    </m:r>
                    <m:r>
                      <a:rPr lang="es-CL" sz="2000" i="1">
                        <a:solidFill>
                          <a:schemeClr val="tx1"/>
                        </a:solidFill>
                        <a:latin typeface="Cambria Math" panose="02040503050406030204" pitchFamily="18" charset="0"/>
                      </a:rPr>
                      <m:t>=−1</m:t>
                    </m:r>
                  </m:oMath>
                </a14:m>
                <a:r>
                  <a:rPr lang="es-CL" sz="2000" dirty="0"/>
                  <a:t> o bien, </a:t>
                </a:r>
                <a14:m>
                  <m:oMath xmlns:m="http://schemas.openxmlformats.org/officeDocument/2006/math">
                    <m:r>
                      <a:rPr lang="es-CL" sz="2000" i="1">
                        <a:solidFill>
                          <a:schemeClr val="tx1"/>
                        </a:solidFill>
                        <a:latin typeface="Cambria Math" panose="02040503050406030204" pitchFamily="18" charset="0"/>
                      </a:rPr>
                      <m:t>−1</m:t>
                    </m:r>
                  </m:oMath>
                </a14:m>
                <a:r>
                  <a:rPr lang="es-CL" sz="2000" dirty="0"/>
                  <a:t> es solución de la ecuación.</a:t>
                </a:r>
              </a:p>
              <a:p>
                <a:pPr marL="114300" indent="0">
                  <a:buNone/>
                </a:pPr>
                <a:endParaRPr lang="es-CL" dirty="0"/>
              </a:p>
            </p:txBody>
          </p:sp>
        </mc:Choice>
        <mc:Fallback xmlns="">
          <p:sp>
            <p:nvSpPr>
              <p:cNvPr id="709" name="Google Shape;709;p15"/>
              <p:cNvSpPr txBox="1">
                <a:spLocks noGrp="1" noRot="1" noChangeAspect="1" noMove="1" noResize="1" noEditPoints="1" noAdjustHandles="1" noChangeArrowheads="1" noChangeShapeType="1" noTextEdit="1"/>
              </p:cNvSpPr>
              <p:nvPr>
                <p:ph type="subTitle" idx="4294967295"/>
              </p:nvPr>
            </p:nvSpPr>
            <p:spPr>
              <a:xfrm>
                <a:off x="922191" y="1124332"/>
                <a:ext cx="7848267" cy="3110963"/>
              </a:xfrm>
              <a:prstGeom prst="rect">
                <a:avLst/>
              </a:prstGeom>
              <a:blipFill>
                <a:blip r:embed="rId3"/>
                <a:stretch>
                  <a:fillRect l="-466" r="-1708" b="-31507"/>
                </a:stretch>
              </a:blipFill>
            </p:spPr>
            <p:txBody>
              <a:bodyPr/>
              <a:lstStyle/>
              <a:p>
                <a:r>
                  <a:rPr lang="es-CL">
                    <a:noFill/>
                  </a:rPr>
                  <a:t> </a:t>
                </a:r>
              </a:p>
            </p:txBody>
          </p:sp>
        </mc:Fallback>
      </mc:AlternateContent>
      <p:sp>
        <p:nvSpPr>
          <p:cNvPr id="711" name="Google Shape;711;p1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mc:AlternateContent xmlns:mc="http://schemas.openxmlformats.org/markup-compatibility/2006" xmlns:a14="http://schemas.microsoft.com/office/drawing/2010/main">
        <mc:Choice Requires="a14">
          <p:graphicFrame>
            <p:nvGraphicFramePr>
              <p:cNvPr id="3" name="Tabla 3">
                <a:extLst>
                  <a:ext uri="{FF2B5EF4-FFF2-40B4-BE49-F238E27FC236}">
                    <a16:creationId xmlns:a16="http://schemas.microsoft.com/office/drawing/2014/main" id="{2EAFFDA6-0D04-46D6-AAF3-DCB0EE8DA9CE}"/>
                  </a:ext>
                </a:extLst>
              </p:cNvPr>
              <p:cNvGraphicFramePr>
                <a:graphicFrameLocks noGrp="1"/>
              </p:cNvGraphicFramePr>
              <p:nvPr>
                <p:extLst>
                  <p:ext uri="{D42A27DB-BD31-4B8C-83A1-F6EECF244321}">
                    <p14:modId xmlns:p14="http://schemas.microsoft.com/office/powerpoint/2010/main" val="3216127635"/>
                  </p:ext>
                </p:extLst>
              </p:nvPr>
            </p:nvGraphicFramePr>
            <p:xfrm>
              <a:off x="1392600" y="2405824"/>
              <a:ext cx="7246074" cy="1540534"/>
            </p:xfrm>
            <a:graphic>
              <a:graphicData uri="http://schemas.openxmlformats.org/drawingml/2006/table">
                <a:tbl>
                  <a:tblPr firstRow="1" bandRow="1">
                    <a:tableStyleId>{DA878A68-379F-483A-8778-C6B6AC8C036A}</a:tableStyleId>
                  </a:tblPr>
                  <a:tblGrid>
                    <a:gridCol w="2541726">
                      <a:extLst>
                        <a:ext uri="{9D8B030D-6E8A-4147-A177-3AD203B41FA5}">
                          <a16:colId xmlns:a16="http://schemas.microsoft.com/office/drawing/2014/main" val="3185862755"/>
                        </a:ext>
                      </a:extLst>
                    </a:gridCol>
                    <a:gridCol w="4704348">
                      <a:extLst>
                        <a:ext uri="{9D8B030D-6E8A-4147-A177-3AD203B41FA5}">
                          <a16:colId xmlns:a16="http://schemas.microsoft.com/office/drawing/2014/main" val="828860700"/>
                        </a:ext>
                      </a:extLst>
                    </a:gridCol>
                  </a:tblGrid>
                  <a:tr h="370840">
                    <a:tc>
                      <a:txBody>
                        <a:bodyPr/>
                        <a:lstStyle/>
                        <a:p>
                          <a:pPr/>
                          <a14:m>
                            <m:oMathPara xmlns:m="http://schemas.openxmlformats.org/officeDocument/2006/math">
                              <m:oMathParaPr>
                                <m:jc m:val="centerGroup"/>
                              </m:oMathParaPr>
                              <m:oMath xmlns:m="http://schemas.openxmlformats.org/officeDocument/2006/math">
                                <m:r>
                                  <a:rPr lang="es-CL" sz="1600" b="1" i="1" smtClean="0">
                                    <a:solidFill>
                                      <a:schemeClr val="tx1"/>
                                    </a:solidFill>
                                    <a:latin typeface="Cambria Math" panose="02040503050406030204" pitchFamily="18" charset="0"/>
                                  </a:rPr>
                                  <m:t>−</m:t>
                                </m:r>
                                <m:r>
                                  <a:rPr lang="es-CL" sz="1600" b="1" i="1" smtClean="0">
                                    <a:solidFill>
                                      <a:schemeClr val="tx1"/>
                                    </a:solidFill>
                                    <a:latin typeface="Cambria Math" panose="02040503050406030204" pitchFamily="18" charset="0"/>
                                  </a:rPr>
                                  <m:t>𝟑</m:t>
                                </m:r>
                                <m:r>
                                  <a:rPr lang="es-CL" sz="1600" b="1" i="1" smtClean="0">
                                    <a:solidFill>
                                      <a:schemeClr val="tx1"/>
                                    </a:solidFill>
                                    <a:latin typeface="Cambria Math" panose="02040503050406030204" pitchFamily="18" charset="0"/>
                                  </a:rPr>
                                  <m:t>𝒙</m:t>
                                </m:r>
                                <m:r>
                                  <a:rPr lang="es-CL" sz="1600" b="1" i="1" smtClean="0">
                                    <a:solidFill>
                                      <a:schemeClr val="tx1"/>
                                    </a:solidFill>
                                    <a:latin typeface="Cambria Math" panose="02040503050406030204" pitchFamily="18" charset="0"/>
                                  </a:rPr>
                                  <m:t>+</m:t>
                                </m:r>
                                <m:r>
                                  <a:rPr lang="es-CL" sz="1600" b="1" i="1" smtClean="0">
                                    <a:solidFill>
                                      <a:schemeClr val="tx1"/>
                                    </a:solidFill>
                                    <a:latin typeface="Cambria Math" panose="02040503050406030204" pitchFamily="18" charset="0"/>
                                  </a:rPr>
                                  <m:t>𝟏</m:t>
                                </m:r>
                                <m:r>
                                  <a:rPr lang="es-CL" sz="1600" b="1" i="1" smtClean="0">
                                    <a:solidFill>
                                      <a:schemeClr val="tx1"/>
                                    </a:solidFill>
                                    <a:latin typeface="Cambria Math" panose="02040503050406030204" pitchFamily="18" charset="0"/>
                                  </a:rPr>
                                  <m:t>=</m:t>
                                </m:r>
                                <m:r>
                                  <a:rPr lang="es-CL" sz="1600" b="1" i="1" smtClean="0">
                                    <a:solidFill>
                                      <a:schemeClr val="tx1"/>
                                    </a:solidFill>
                                    <a:latin typeface="Cambria Math" panose="02040503050406030204" pitchFamily="18" charset="0"/>
                                  </a:rPr>
                                  <m:t>𝟒</m:t>
                                </m:r>
                                <m:r>
                                  <a:rPr lang="es-CL" sz="1600" b="1" i="1" smtClean="0">
                                    <a:solidFill>
                                      <a:schemeClr val="tx1"/>
                                    </a:solidFill>
                                    <a:latin typeface="Cambria Math" panose="02040503050406030204" pitchFamily="18" charset="0"/>
                                  </a:rPr>
                                  <m:t>       </m:t>
                                </m:r>
                              </m:oMath>
                            </m:oMathPara>
                          </a14:m>
                          <a:endParaRPr lang="es-CL" sz="1600" b="1" dirty="0">
                            <a:solidFill>
                              <a:schemeClr val="tx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s-CL" sz="1600" b="1" dirty="0">
                              <a:solidFill>
                                <a:schemeClr val="tx1"/>
                              </a:solidFill>
                            </a:rPr>
                            <a:t>\ Reemplazar x por </a:t>
                          </a:r>
                          <a14:m>
                            <m:oMath xmlns:m="http://schemas.openxmlformats.org/officeDocument/2006/math">
                              <m:r>
                                <a:rPr lang="es-CL" sz="1600" b="1" i="1" dirty="0" smtClean="0">
                                  <a:solidFill>
                                    <a:schemeClr val="tx1"/>
                                  </a:solidFill>
                                  <a:latin typeface="Cambria Math" panose="02040503050406030204" pitchFamily="18" charset="0"/>
                                </a:rPr>
                                <m:t>−</m:t>
                              </m:r>
                              <m:r>
                                <a:rPr lang="es-CL" sz="1600" b="1" i="1" dirty="0" smtClean="0">
                                  <a:solidFill>
                                    <a:schemeClr val="tx1"/>
                                  </a:solidFill>
                                  <a:latin typeface="Cambria Math" panose="02040503050406030204" pitchFamily="18" charset="0"/>
                                </a:rPr>
                                <m:t>𝟏</m:t>
                              </m:r>
                            </m:oMath>
                          </a14:m>
                          <a:r>
                            <a:rPr lang="es-CL" sz="1600" b="1" dirty="0">
                              <a:solidFill>
                                <a:schemeClr val="tx1"/>
                              </a:solidFill>
                            </a:rPr>
                            <a:t> </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5870427"/>
                      </a:ext>
                    </a:extLst>
                  </a:tr>
                  <a:tr h="370840">
                    <a:tc>
                      <a:txBody>
                        <a:bodyPr/>
                        <a:lstStyle/>
                        <a:p>
                          <a:pPr/>
                          <a14:m>
                            <m:oMathPara xmlns:m="http://schemas.openxmlformats.org/officeDocument/2006/math">
                              <m:oMathParaPr>
                                <m:jc m:val="centerGroup"/>
                              </m:oMathParaPr>
                              <m:oMath xmlns:m="http://schemas.openxmlformats.org/officeDocument/2006/math">
                                <m:r>
                                  <a:rPr lang="es-CL" sz="1600" b="1" i="1" smtClean="0">
                                    <a:solidFill>
                                      <a:schemeClr val="tx1"/>
                                    </a:solidFill>
                                    <a:latin typeface="Cambria Math" panose="02040503050406030204" pitchFamily="18" charset="0"/>
                                  </a:rPr>
                                  <m:t>−</m:t>
                                </m:r>
                                <m:r>
                                  <a:rPr lang="es-CL" sz="1600" b="1" i="1" smtClean="0">
                                    <a:solidFill>
                                      <a:schemeClr val="tx1"/>
                                    </a:solidFill>
                                    <a:latin typeface="Cambria Math" panose="02040503050406030204" pitchFamily="18" charset="0"/>
                                  </a:rPr>
                                  <m:t>𝟑</m:t>
                                </m:r>
                                <m:r>
                                  <a:rPr lang="es-CL" sz="1600" b="1" i="1" smtClean="0">
                                    <a:solidFill>
                                      <a:schemeClr val="tx1"/>
                                    </a:solidFill>
                                    <a:latin typeface="Cambria Math" panose="02040503050406030204" pitchFamily="18" charset="0"/>
                                    <a:ea typeface="Cambria Math" panose="02040503050406030204" pitchFamily="18" charset="0"/>
                                  </a:rPr>
                                  <m:t>∙(−</m:t>
                                </m:r>
                                <m:r>
                                  <a:rPr lang="es-CL" sz="1600" b="1" i="1" smtClean="0">
                                    <a:solidFill>
                                      <a:schemeClr val="tx1"/>
                                    </a:solidFill>
                                    <a:latin typeface="Cambria Math" panose="02040503050406030204" pitchFamily="18" charset="0"/>
                                    <a:ea typeface="Cambria Math" panose="02040503050406030204" pitchFamily="18" charset="0"/>
                                  </a:rPr>
                                  <m:t>𝟏</m:t>
                                </m:r>
                                <m:r>
                                  <a:rPr lang="es-CL" sz="1600" b="1" i="1" smtClean="0">
                                    <a:solidFill>
                                      <a:schemeClr val="tx1"/>
                                    </a:solidFill>
                                    <a:latin typeface="Cambria Math" panose="02040503050406030204" pitchFamily="18" charset="0"/>
                                    <a:ea typeface="Cambria Math" panose="02040503050406030204" pitchFamily="18" charset="0"/>
                                  </a:rPr>
                                  <m:t>)+</m:t>
                                </m:r>
                                <m:r>
                                  <a:rPr lang="es-CL" sz="1600" b="1" i="1" smtClean="0">
                                    <a:solidFill>
                                      <a:schemeClr val="tx1"/>
                                    </a:solidFill>
                                    <a:latin typeface="Cambria Math" panose="02040503050406030204" pitchFamily="18" charset="0"/>
                                  </a:rPr>
                                  <m:t>𝟏</m:t>
                                </m:r>
                                <m:r>
                                  <a:rPr lang="es-CL" sz="1600" b="1" i="1" smtClean="0">
                                    <a:solidFill>
                                      <a:schemeClr val="tx1"/>
                                    </a:solidFill>
                                    <a:latin typeface="Cambria Math" panose="02040503050406030204" pitchFamily="18" charset="0"/>
                                  </a:rPr>
                                  <m:t>=</m:t>
                                </m:r>
                                <m:r>
                                  <a:rPr lang="es-CL" sz="1600" b="1" i="1" smtClean="0">
                                    <a:solidFill>
                                      <a:schemeClr val="tx1"/>
                                    </a:solidFill>
                                    <a:latin typeface="Cambria Math" panose="02040503050406030204" pitchFamily="18" charset="0"/>
                                  </a:rPr>
                                  <m:t>𝟒</m:t>
                                </m:r>
                                <m:r>
                                  <a:rPr lang="es-CL" sz="1600" b="1" i="1" smtClean="0">
                                    <a:solidFill>
                                      <a:schemeClr val="tx1"/>
                                    </a:solidFill>
                                    <a:latin typeface="Cambria Math" panose="02040503050406030204" pitchFamily="18" charset="0"/>
                                  </a:rPr>
                                  <m:t> </m:t>
                                </m:r>
                              </m:oMath>
                            </m:oMathPara>
                          </a14:m>
                          <a:endParaRPr lang="es-CL" sz="1600" b="1" dirty="0">
                            <a:solidFill>
                              <a:schemeClr val="tx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s-CL" sz="1600" b="1" dirty="0">
                              <a:solidFill>
                                <a:schemeClr val="tx1"/>
                              </a:solidFill>
                            </a:rPr>
                            <a:t>\ Multiplicar los factores según corresponda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55903119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sz="1600" b="1" i="1" smtClean="0">
                                    <a:solidFill>
                                      <a:schemeClr val="tx1"/>
                                    </a:solidFill>
                                    <a:latin typeface="Cambria Math" panose="02040503050406030204" pitchFamily="18" charset="0"/>
                                  </a:rPr>
                                  <m:t>𝟑</m:t>
                                </m:r>
                                <m:r>
                                  <a:rPr lang="es-CL" sz="1600" b="1" i="1" smtClean="0">
                                    <a:solidFill>
                                      <a:schemeClr val="tx1"/>
                                    </a:solidFill>
                                    <a:latin typeface="Cambria Math" panose="02040503050406030204" pitchFamily="18" charset="0"/>
                                  </a:rPr>
                                  <m:t>+</m:t>
                                </m:r>
                                <m:r>
                                  <a:rPr lang="es-CL" sz="1600" b="1" i="1" smtClean="0">
                                    <a:solidFill>
                                      <a:schemeClr val="tx1"/>
                                    </a:solidFill>
                                    <a:latin typeface="Cambria Math" panose="02040503050406030204" pitchFamily="18" charset="0"/>
                                  </a:rPr>
                                  <m:t>𝟏</m:t>
                                </m:r>
                                <m:r>
                                  <a:rPr lang="es-CL" sz="1600" b="1" i="1" smtClean="0">
                                    <a:solidFill>
                                      <a:schemeClr val="tx1"/>
                                    </a:solidFill>
                                    <a:latin typeface="Cambria Math" panose="02040503050406030204" pitchFamily="18" charset="0"/>
                                  </a:rPr>
                                  <m:t>=</m:t>
                                </m:r>
                                <m:r>
                                  <a:rPr lang="es-CL" sz="1600" b="1" i="1" smtClean="0">
                                    <a:solidFill>
                                      <a:schemeClr val="tx1"/>
                                    </a:solidFill>
                                    <a:latin typeface="Cambria Math" panose="02040503050406030204" pitchFamily="18" charset="0"/>
                                  </a:rPr>
                                  <m:t>𝟒</m:t>
                                </m:r>
                                <m:r>
                                  <a:rPr lang="es-CL" sz="1600" b="1" i="1" smtClean="0">
                                    <a:solidFill>
                                      <a:schemeClr val="tx1"/>
                                    </a:solidFill>
                                    <a:latin typeface="Cambria Math" panose="02040503050406030204" pitchFamily="18" charset="0"/>
                                  </a:rPr>
                                  <m:t> </m:t>
                                </m:r>
                              </m:oMath>
                            </m:oMathPara>
                          </a14:m>
                          <a:endParaRPr lang="es-CL" sz="1600" b="1" dirty="0">
                            <a:solidFill>
                              <a:schemeClr val="tx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s-CL" sz="1600" b="1" dirty="0">
                              <a:solidFill>
                                <a:schemeClr val="tx1"/>
                              </a:solidFill>
                            </a:rPr>
                            <a:t>\ Resolver</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28169738"/>
                      </a:ext>
                    </a:extLst>
                  </a:tr>
                  <a:tr h="42801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sz="1600" b="1" i="1" smtClean="0">
                                    <a:solidFill>
                                      <a:schemeClr val="tx1"/>
                                    </a:solidFill>
                                    <a:latin typeface="Cambria Math" panose="02040503050406030204" pitchFamily="18" charset="0"/>
                                  </a:rPr>
                                  <m:t>𝟒</m:t>
                                </m:r>
                                <m:r>
                                  <a:rPr lang="es-CL" sz="1600" b="1" i="1" smtClean="0">
                                    <a:solidFill>
                                      <a:schemeClr val="tx1"/>
                                    </a:solidFill>
                                    <a:latin typeface="Cambria Math" panose="02040503050406030204" pitchFamily="18" charset="0"/>
                                  </a:rPr>
                                  <m:t>=</m:t>
                                </m:r>
                                <m:r>
                                  <a:rPr lang="es-CL" sz="1600" b="1" i="1" smtClean="0">
                                    <a:solidFill>
                                      <a:schemeClr val="tx1"/>
                                    </a:solidFill>
                                    <a:latin typeface="Cambria Math" panose="02040503050406030204" pitchFamily="18" charset="0"/>
                                  </a:rPr>
                                  <m:t>𝟒</m:t>
                                </m:r>
                                <m:r>
                                  <a:rPr lang="es-CL" sz="1600" b="1" i="1" smtClean="0">
                                    <a:solidFill>
                                      <a:schemeClr val="tx1"/>
                                    </a:solidFill>
                                    <a:latin typeface="Cambria Math" panose="02040503050406030204" pitchFamily="18" charset="0"/>
                                  </a:rPr>
                                  <m:t> </m:t>
                                </m:r>
                              </m:oMath>
                            </m:oMathPara>
                          </a14:m>
                          <a:endParaRPr lang="es-CL" sz="1600" b="1" dirty="0">
                            <a:solidFill>
                              <a:schemeClr val="tx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s-CL" sz="1600" b="1" dirty="0">
                            <a:solidFill>
                              <a:schemeClr val="tx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807389257"/>
                      </a:ext>
                    </a:extLst>
                  </a:tr>
                </a:tbl>
              </a:graphicData>
            </a:graphic>
          </p:graphicFrame>
        </mc:Choice>
        <mc:Fallback xmlns="">
          <p:graphicFrame>
            <p:nvGraphicFramePr>
              <p:cNvPr id="3" name="Tabla 3">
                <a:extLst>
                  <a:ext uri="{FF2B5EF4-FFF2-40B4-BE49-F238E27FC236}">
                    <a16:creationId xmlns:a16="http://schemas.microsoft.com/office/drawing/2014/main" id="{2EAFFDA6-0D04-46D6-AAF3-DCB0EE8DA9CE}"/>
                  </a:ext>
                </a:extLst>
              </p:cNvPr>
              <p:cNvGraphicFramePr>
                <a:graphicFrameLocks noGrp="1"/>
              </p:cNvGraphicFramePr>
              <p:nvPr>
                <p:extLst>
                  <p:ext uri="{D42A27DB-BD31-4B8C-83A1-F6EECF244321}">
                    <p14:modId xmlns:p14="http://schemas.microsoft.com/office/powerpoint/2010/main" val="3216127635"/>
                  </p:ext>
                </p:extLst>
              </p:nvPr>
            </p:nvGraphicFramePr>
            <p:xfrm>
              <a:off x="1392600" y="2405824"/>
              <a:ext cx="7246074" cy="1540534"/>
            </p:xfrm>
            <a:graphic>
              <a:graphicData uri="http://schemas.openxmlformats.org/drawingml/2006/table">
                <a:tbl>
                  <a:tblPr firstRow="1" bandRow="1">
                    <a:tableStyleId>{DA878A68-379F-483A-8778-C6B6AC8C036A}</a:tableStyleId>
                  </a:tblPr>
                  <a:tblGrid>
                    <a:gridCol w="2541726">
                      <a:extLst>
                        <a:ext uri="{9D8B030D-6E8A-4147-A177-3AD203B41FA5}">
                          <a16:colId xmlns:a16="http://schemas.microsoft.com/office/drawing/2014/main" val="3185862755"/>
                        </a:ext>
                      </a:extLst>
                    </a:gridCol>
                    <a:gridCol w="4704348">
                      <a:extLst>
                        <a:ext uri="{9D8B030D-6E8A-4147-A177-3AD203B41FA5}">
                          <a16:colId xmlns:a16="http://schemas.microsoft.com/office/drawing/2014/main" val="828860700"/>
                        </a:ext>
                      </a:extLst>
                    </a:gridCol>
                  </a:tblGrid>
                  <a:tr h="370840">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3279" r="-185372" b="-316393"/>
                          </a:stretch>
                        </a:blipFill>
                      </a:tcPr>
                    </a:tc>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l="-53946" t="-3279" b="-316393"/>
                          </a:stretch>
                        </a:blipFill>
                      </a:tcPr>
                    </a:tc>
                    <a:extLst>
                      <a:ext uri="{0D108BD9-81ED-4DB2-BD59-A6C34878D82A}">
                        <a16:rowId xmlns:a16="http://schemas.microsoft.com/office/drawing/2014/main" val="25870427"/>
                      </a:ext>
                    </a:extLst>
                  </a:tr>
                  <a:tr h="370840">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103279" r="-185372" b="-216393"/>
                          </a:stretch>
                        </a:blipFill>
                      </a:tcPr>
                    </a:tc>
                    <a:tc>
                      <a:txBody>
                        <a:bodyPr/>
                        <a:lstStyle/>
                        <a:p>
                          <a:r>
                            <a:rPr lang="es-CL" sz="1600" b="1" dirty="0">
                              <a:solidFill>
                                <a:schemeClr val="tx1"/>
                              </a:solidFill>
                            </a:rPr>
                            <a:t>\ Multiplicar los factores según corresponda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559031192"/>
                      </a:ext>
                    </a:extLst>
                  </a:tr>
                  <a:tr h="370840">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203279" r="-185372" b="-116393"/>
                          </a:stretch>
                        </a:blipFill>
                      </a:tcPr>
                    </a:tc>
                    <a:tc>
                      <a:txBody>
                        <a:bodyPr/>
                        <a:lstStyle/>
                        <a:p>
                          <a:r>
                            <a:rPr lang="es-CL" sz="1600" b="1" dirty="0">
                              <a:solidFill>
                                <a:schemeClr val="tx1"/>
                              </a:solidFill>
                            </a:rPr>
                            <a:t>\ Resolver</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28169738"/>
                      </a:ext>
                    </a:extLst>
                  </a:tr>
                  <a:tr h="428014">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260563" r="-185372"/>
                          </a:stretch>
                        </a:blipFill>
                      </a:tcPr>
                    </a:tc>
                    <a:tc>
                      <a:txBody>
                        <a:bodyPr/>
                        <a:lstStyle/>
                        <a:p>
                          <a:endParaRPr lang="es-CL" sz="1600" b="1" dirty="0">
                            <a:solidFill>
                              <a:schemeClr val="tx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807389257"/>
                      </a:ext>
                    </a:extLst>
                  </a:tr>
                </a:tbl>
              </a:graphicData>
            </a:graphic>
          </p:graphicFrame>
        </mc:Fallback>
      </mc:AlternateContent>
    </p:spTree>
    <p:extLst>
      <p:ext uri="{BB962C8B-B14F-4D97-AF65-F5344CB8AC3E}">
        <p14:creationId xmlns:p14="http://schemas.microsoft.com/office/powerpoint/2010/main" val="3668182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5"/>
          <p:cNvSpPr txBox="1">
            <a:spLocks noGrp="1"/>
          </p:cNvSpPr>
          <p:nvPr>
            <p:ph type="ctrTitle" idx="4294967295"/>
          </p:nvPr>
        </p:nvSpPr>
        <p:spPr>
          <a:xfrm>
            <a:off x="-489363" y="363218"/>
            <a:ext cx="6593700" cy="86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dirty="0">
                <a:solidFill>
                  <a:schemeClr val="accent3"/>
                </a:solidFill>
              </a:rPr>
              <a:t>RESOLVER UNA ECUACIÓN</a:t>
            </a:r>
            <a:endParaRPr sz="6000" dirty="0">
              <a:solidFill>
                <a:schemeClr val="accent3"/>
              </a:solidFill>
            </a:endParaRPr>
          </a:p>
        </p:txBody>
      </p:sp>
      <mc:AlternateContent xmlns:mc="http://schemas.openxmlformats.org/markup-compatibility/2006" xmlns:a14="http://schemas.microsoft.com/office/drawing/2010/main">
        <mc:Choice Requires="a14">
          <p:sp>
            <p:nvSpPr>
              <p:cNvPr id="709" name="Google Shape;709;p15"/>
              <p:cNvSpPr txBox="1">
                <a:spLocks noGrp="1"/>
              </p:cNvSpPr>
              <p:nvPr>
                <p:ph type="subTitle" idx="4294967295"/>
              </p:nvPr>
            </p:nvSpPr>
            <p:spPr>
              <a:xfrm>
                <a:off x="1127051" y="1058603"/>
                <a:ext cx="3719274" cy="1104458"/>
              </a:xfrm>
              <a:prstGeom prst="rect">
                <a:avLst/>
              </a:prstGeom>
            </p:spPr>
            <p:txBody>
              <a:bodyPr spcFirstLastPara="1" wrap="square" lIns="0" tIns="0" rIns="0" bIns="0" anchor="t" anchorCtr="0">
                <a:noAutofit/>
              </a:bodyPr>
              <a:lstStyle/>
              <a:p>
                <a:pPr marL="114300" indent="0">
                  <a:buNone/>
                </a:pPr>
                <a:endParaRPr lang="es-CL" dirty="0"/>
              </a:p>
              <a:p>
                <a:pPr marL="0" indent="0" algn="ctr">
                  <a:spcBef>
                    <a:spcPts val="0"/>
                  </a:spcBef>
                  <a:buNone/>
                </a:pPr>
                <a14:m>
                  <m:oMath xmlns:m="http://schemas.openxmlformats.org/officeDocument/2006/math">
                    <m:r>
                      <a:rPr lang="es-CL" sz="2800" i="1">
                        <a:solidFill>
                          <a:schemeClr val="tx1"/>
                        </a:solidFill>
                        <a:latin typeface="Cambria Math" panose="02040503050406030204" pitchFamily="18" charset="0"/>
                      </a:rPr>
                      <m:t>−</m:t>
                    </m:r>
                    <m:r>
                      <a:rPr lang="es-CL" sz="2800" i="1">
                        <a:solidFill>
                          <a:schemeClr val="tx1"/>
                        </a:solidFill>
                        <a:latin typeface="Cambria Math" panose="02040503050406030204" pitchFamily="18" charset="0"/>
                      </a:rPr>
                      <m:t>𝑧</m:t>
                    </m:r>
                    <m:r>
                      <a:rPr lang="es-CL" sz="2800" i="1">
                        <a:solidFill>
                          <a:schemeClr val="tx1"/>
                        </a:solidFill>
                        <a:latin typeface="Cambria Math" panose="02040503050406030204" pitchFamily="18" charset="0"/>
                      </a:rPr>
                      <m:t>+11=−2</m:t>
                    </m:r>
                    <m:r>
                      <a:rPr lang="es-CL" sz="2800" i="1">
                        <a:solidFill>
                          <a:schemeClr val="tx1"/>
                        </a:solidFill>
                        <a:latin typeface="Cambria Math" panose="02040503050406030204" pitchFamily="18" charset="0"/>
                      </a:rPr>
                      <m:t>𝑧</m:t>
                    </m:r>
                    <m:r>
                      <a:rPr lang="es-CL" sz="2800" i="1">
                        <a:solidFill>
                          <a:schemeClr val="tx1"/>
                        </a:solidFill>
                        <a:latin typeface="Cambria Math" panose="02040503050406030204" pitchFamily="18" charset="0"/>
                      </a:rPr>
                      <m:t>+6</m:t>
                    </m:r>
                  </m:oMath>
                </a14:m>
                <a:r>
                  <a:rPr lang="es-CL" sz="2800" dirty="0">
                    <a:solidFill>
                      <a:schemeClr val="tx1"/>
                    </a:solidFill>
                  </a:rPr>
                  <a:t> </a:t>
                </a:r>
              </a:p>
              <a:p>
                <a:pPr marL="0" lvl="0" indent="0" algn="ctr" rtl="0">
                  <a:spcBef>
                    <a:spcPts val="0"/>
                  </a:spcBef>
                  <a:spcAft>
                    <a:spcPts val="0"/>
                  </a:spcAft>
                  <a:buNone/>
                </a:pPr>
                <a:endParaRPr sz="1800" b="1" dirty="0"/>
              </a:p>
            </p:txBody>
          </p:sp>
        </mc:Choice>
        <mc:Fallback xmlns="">
          <p:sp>
            <p:nvSpPr>
              <p:cNvPr id="709" name="Google Shape;709;p15"/>
              <p:cNvSpPr txBox="1">
                <a:spLocks noGrp="1" noRot="1" noChangeAspect="1" noMove="1" noResize="1" noEditPoints="1" noAdjustHandles="1" noChangeArrowheads="1" noChangeShapeType="1" noTextEdit="1"/>
              </p:cNvSpPr>
              <p:nvPr>
                <p:ph type="subTitle" idx="4294967295"/>
              </p:nvPr>
            </p:nvSpPr>
            <p:spPr>
              <a:xfrm>
                <a:off x="1127051" y="1058603"/>
                <a:ext cx="3719274" cy="1104458"/>
              </a:xfrm>
              <a:prstGeom prst="rect">
                <a:avLst/>
              </a:prstGeom>
              <a:blipFill>
                <a:blip r:embed="rId3"/>
                <a:stretch>
                  <a:fillRect/>
                </a:stretch>
              </a:blipFill>
            </p:spPr>
            <p:txBody>
              <a:bodyPr/>
              <a:lstStyle/>
              <a:p>
                <a:r>
                  <a:rPr lang="es-CL">
                    <a:noFill/>
                  </a:rPr>
                  <a:t> </a:t>
                </a:r>
              </a:p>
            </p:txBody>
          </p:sp>
        </mc:Fallback>
      </mc:AlternateContent>
      <p:sp>
        <p:nvSpPr>
          <p:cNvPr id="711" name="Google Shape;711;p1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sp>
        <p:nvSpPr>
          <p:cNvPr id="3" name="Rectángulo: esquina doblada 2">
            <a:extLst>
              <a:ext uri="{FF2B5EF4-FFF2-40B4-BE49-F238E27FC236}">
                <a16:creationId xmlns:a16="http://schemas.microsoft.com/office/drawing/2014/main" id="{BF599045-79D9-4193-BBA5-044F93C011DB}"/>
              </a:ext>
            </a:extLst>
          </p:cNvPr>
          <p:cNvSpPr/>
          <p:nvPr/>
        </p:nvSpPr>
        <p:spPr>
          <a:xfrm>
            <a:off x="6273209" y="202017"/>
            <a:ext cx="2615609" cy="1552355"/>
          </a:xfrm>
          <a:custGeom>
            <a:avLst/>
            <a:gdLst>
              <a:gd name="connsiteX0" fmla="*/ 0 w 2615609"/>
              <a:gd name="connsiteY0" fmla="*/ 0 h 1552355"/>
              <a:gd name="connsiteX1" fmla="*/ 706214 w 2615609"/>
              <a:gd name="connsiteY1" fmla="*/ 0 h 1552355"/>
              <a:gd name="connsiteX2" fmla="*/ 1307805 w 2615609"/>
              <a:gd name="connsiteY2" fmla="*/ 0 h 1552355"/>
              <a:gd name="connsiteX3" fmla="*/ 1909395 w 2615609"/>
              <a:gd name="connsiteY3" fmla="*/ 0 h 1552355"/>
              <a:gd name="connsiteX4" fmla="*/ 2615609 w 2615609"/>
              <a:gd name="connsiteY4" fmla="*/ 0 h 1552355"/>
              <a:gd name="connsiteX5" fmla="*/ 2615609 w 2615609"/>
              <a:gd name="connsiteY5" fmla="*/ 646812 h 1552355"/>
              <a:gd name="connsiteX6" fmla="*/ 2615609 w 2615609"/>
              <a:gd name="connsiteY6" fmla="*/ 1293624 h 1552355"/>
              <a:gd name="connsiteX7" fmla="*/ 2356878 w 2615609"/>
              <a:gd name="connsiteY7" fmla="*/ 1552355 h 1552355"/>
              <a:gd name="connsiteX8" fmla="*/ 1791227 w 2615609"/>
              <a:gd name="connsiteY8" fmla="*/ 1552355 h 1552355"/>
              <a:gd name="connsiteX9" fmla="*/ 1154870 w 2615609"/>
              <a:gd name="connsiteY9" fmla="*/ 1552355 h 1552355"/>
              <a:gd name="connsiteX10" fmla="*/ 542082 w 2615609"/>
              <a:gd name="connsiteY10" fmla="*/ 1552355 h 1552355"/>
              <a:gd name="connsiteX11" fmla="*/ 0 w 2615609"/>
              <a:gd name="connsiteY11" fmla="*/ 1552355 h 1552355"/>
              <a:gd name="connsiteX12" fmla="*/ 0 w 2615609"/>
              <a:gd name="connsiteY12" fmla="*/ 1081474 h 1552355"/>
              <a:gd name="connsiteX13" fmla="*/ 0 w 2615609"/>
              <a:gd name="connsiteY13" fmla="*/ 564022 h 1552355"/>
              <a:gd name="connsiteX14" fmla="*/ 0 w 2615609"/>
              <a:gd name="connsiteY14" fmla="*/ 0 h 1552355"/>
              <a:gd name="connsiteX0" fmla="*/ 2356878 w 2615609"/>
              <a:gd name="connsiteY0" fmla="*/ 1552355 h 1552355"/>
              <a:gd name="connsiteX1" fmla="*/ 2408624 w 2615609"/>
              <a:gd name="connsiteY1" fmla="*/ 1345370 h 1552355"/>
              <a:gd name="connsiteX2" fmla="*/ 2615609 w 2615609"/>
              <a:gd name="connsiteY2" fmla="*/ 1293624 h 1552355"/>
              <a:gd name="connsiteX3" fmla="*/ 2356878 w 2615609"/>
              <a:gd name="connsiteY3" fmla="*/ 1552355 h 1552355"/>
              <a:gd name="connsiteX0" fmla="*/ 2356878 w 2615609"/>
              <a:gd name="connsiteY0" fmla="*/ 1552355 h 1552355"/>
              <a:gd name="connsiteX1" fmla="*/ 2408624 w 2615609"/>
              <a:gd name="connsiteY1" fmla="*/ 1345370 h 1552355"/>
              <a:gd name="connsiteX2" fmla="*/ 2615609 w 2615609"/>
              <a:gd name="connsiteY2" fmla="*/ 1293624 h 1552355"/>
              <a:gd name="connsiteX3" fmla="*/ 2356878 w 2615609"/>
              <a:gd name="connsiteY3" fmla="*/ 1552355 h 1552355"/>
              <a:gd name="connsiteX4" fmla="*/ 1744090 w 2615609"/>
              <a:gd name="connsiteY4" fmla="*/ 1552355 h 1552355"/>
              <a:gd name="connsiteX5" fmla="*/ 1154870 w 2615609"/>
              <a:gd name="connsiteY5" fmla="*/ 1552355 h 1552355"/>
              <a:gd name="connsiteX6" fmla="*/ 518513 w 2615609"/>
              <a:gd name="connsiteY6" fmla="*/ 1552355 h 1552355"/>
              <a:gd name="connsiteX7" fmla="*/ 0 w 2615609"/>
              <a:gd name="connsiteY7" fmla="*/ 1552355 h 1552355"/>
              <a:gd name="connsiteX8" fmla="*/ 0 w 2615609"/>
              <a:gd name="connsiteY8" fmla="*/ 1034903 h 1552355"/>
              <a:gd name="connsiteX9" fmla="*/ 0 w 2615609"/>
              <a:gd name="connsiteY9" fmla="*/ 517452 h 1552355"/>
              <a:gd name="connsiteX10" fmla="*/ 0 w 2615609"/>
              <a:gd name="connsiteY10" fmla="*/ 0 h 1552355"/>
              <a:gd name="connsiteX11" fmla="*/ 653902 w 2615609"/>
              <a:gd name="connsiteY11" fmla="*/ 0 h 1552355"/>
              <a:gd name="connsiteX12" fmla="*/ 1281648 w 2615609"/>
              <a:gd name="connsiteY12" fmla="*/ 0 h 1552355"/>
              <a:gd name="connsiteX13" fmla="*/ 1935551 w 2615609"/>
              <a:gd name="connsiteY13" fmla="*/ 0 h 1552355"/>
              <a:gd name="connsiteX14" fmla="*/ 2615609 w 2615609"/>
              <a:gd name="connsiteY14" fmla="*/ 0 h 1552355"/>
              <a:gd name="connsiteX15" fmla="*/ 2615609 w 2615609"/>
              <a:gd name="connsiteY15" fmla="*/ 620940 h 1552355"/>
              <a:gd name="connsiteX16" fmla="*/ 2615609 w 2615609"/>
              <a:gd name="connsiteY16" fmla="*/ 1293624 h 155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15609" h="1552355" stroke="0" extrusionOk="0">
                <a:moveTo>
                  <a:pt x="0" y="0"/>
                </a:moveTo>
                <a:cubicBezTo>
                  <a:pt x="238935" y="35149"/>
                  <a:pt x="422126" y="11219"/>
                  <a:pt x="706214" y="0"/>
                </a:cubicBezTo>
                <a:cubicBezTo>
                  <a:pt x="990302" y="-11219"/>
                  <a:pt x="1051392" y="14807"/>
                  <a:pt x="1307805" y="0"/>
                </a:cubicBezTo>
                <a:cubicBezTo>
                  <a:pt x="1564218" y="-14807"/>
                  <a:pt x="1748153" y="-834"/>
                  <a:pt x="1909395" y="0"/>
                </a:cubicBezTo>
                <a:cubicBezTo>
                  <a:pt x="2070637" y="834"/>
                  <a:pt x="2334512" y="-18921"/>
                  <a:pt x="2615609" y="0"/>
                </a:cubicBezTo>
                <a:cubicBezTo>
                  <a:pt x="2620990" y="212111"/>
                  <a:pt x="2613606" y="384570"/>
                  <a:pt x="2615609" y="646812"/>
                </a:cubicBezTo>
                <a:cubicBezTo>
                  <a:pt x="2617612" y="909054"/>
                  <a:pt x="2626192" y="1010714"/>
                  <a:pt x="2615609" y="1293624"/>
                </a:cubicBezTo>
                <a:cubicBezTo>
                  <a:pt x="2543756" y="1359183"/>
                  <a:pt x="2459351" y="1426897"/>
                  <a:pt x="2356878" y="1552355"/>
                </a:cubicBezTo>
                <a:cubicBezTo>
                  <a:pt x="2099515" y="1535590"/>
                  <a:pt x="1904883" y="1537431"/>
                  <a:pt x="1791227" y="1552355"/>
                </a:cubicBezTo>
                <a:cubicBezTo>
                  <a:pt x="1677571" y="1567279"/>
                  <a:pt x="1360090" y="1555119"/>
                  <a:pt x="1154870" y="1552355"/>
                </a:cubicBezTo>
                <a:cubicBezTo>
                  <a:pt x="949650" y="1549591"/>
                  <a:pt x="701214" y="1551513"/>
                  <a:pt x="542082" y="1552355"/>
                </a:cubicBezTo>
                <a:cubicBezTo>
                  <a:pt x="382950" y="1553197"/>
                  <a:pt x="243514" y="1527395"/>
                  <a:pt x="0" y="1552355"/>
                </a:cubicBezTo>
                <a:cubicBezTo>
                  <a:pt x="13694" y="1403326"/>
                  <a:pt x="-4309" y="1240509"/>
                  <a:pt x="0" y="1081474"/>
                </a:cubicBezTo>
                <a:cubicBezTo>
                  <a:pt x="4309" y="922439"/>
                  <a:pt x="-672" y="697135"/>
                  <a:pt x="0" y="564022"/>
                </a:cubicBezTo>
                <a:cubicBezTo>
                  <a:pt x="672" y="430909"/>
                  <a:pt x="-8578" y="236435"/>
                  <a:pt x="0" y="0"/>
                </a:cubicBezTo>
                <a:close/>
              </a:path>
              <a:path w="2615609" h="1552355" fill="darkenLess" stroke="0" extrusionOk="0">
                <a:moveTo>
                  <a:pt x="2356878" y="1552355"/>
                </a:moveTo>
                <a:cubicBezTo>
                  <a:pt x="2370228" y="1461838"/>
                  <a:pt x="2394722" y="1420078"/>
                  <a:pt x="2408624" y="1345370"/>
                </a:cubicBezTo>
                <a:cubicBezTo>
                  <a:pt x="2456184" y="1330083"/>
                  <a:pt x="2530284" y="1321411"/>
                  <a:pt x="2615609" y="1293624"/>
                </a:cubicBezTo>
                <a:cubicBezTo>
                  <a:pt x="2547999" y="1376359"/>
                  <a:pt x="2471384" y="1415570"/>
                  <a:pt x="2356878" y="1552355"/>
                </a:cubicBezTo>
                <a:close/>
              </a:path>
              <a:path w="2615609" h="1552355" fill="none" extrusionOk="0">
                <a:moveTo>
                  <a:pt x="2356878" y="1552355"/>
                </a:moveTo>
                <a:cubicBezTo>
                  <a:pt x="2367366" y="1494335"/>
                  <a:pt x="2390768" y="1398709"/>
                  <a:pt x="2408624" y="1345370"/>
                </a:cubicBezTo>
                <a:cubicBezTo>
                  <a:pt x="2487153" y="1319085"/>
                  <a:pt x="2555106" y="1306460"/>
                  <a:pt x="2615609" y="1293624"/>
                </a:cubicBezTo>
                <a:cubicBezTo>
                  <a:pt x="2553835" y="1372098"/>
                  <a:pt x="2416386" y="1504262"/>
                  <a:pt x="2356878" y="1552355"/>
                </a:cubicBezTo>
                <a:cubicBezTo>
                  <a:pt x="2185436" y="1559804"/>
                  <a:pt x="2000327" y="1544307"/>
                  <a:pt x="1744090" y="1552355"/>
                </a:cubicBezTo>
                <a:cubicBezTo>
                  <a:pt x="1487853" y="1560403"/>
                  <a:pt x="1274150" y="1568682"/>
                  <a:pt x="1154870" y="1552355"/>
                </a:cubicBezTo>
                <a:cubicBezTo>
                  <a:pt x="1035590" y="1536028"/>
                  <a:pt x="660540" y="1540459"/>
                  <a:pt x="518513" y="1552355"/>
                </a:cubicBezTo>
                <a:cubicBezTo>
                  <a:pt x="376486" y="1564251"/>
                  <a:pt x="250185" y="1576531"/>
                  <a:pt x="0" y="1552355"/>
                </a:cubicBezTo>
                <a:cubicBezTo>
                  <a:pt x="7284" y="1345171"/>
                  <a:pt x="17966" y="1221375"/>
                  <a:pt x="0" y="1034903"/>
                </a:cubicBezTo>
                <a:cubicBezTo>
                  <a:pt x="-17966" y="848431"/>
                  <a:pt x="10593" y="677376"/>
                  <a:pt x="0" y="517452"/>
                </a:cubicBezTo>
                <a:cubicBezTo>
                  <a:pt x="-10593" y="357528"/>
                  <a:pt x="15285" y="202998"/>
                  <a:pt x="0" y="0"/>
                </a:cubicBezTo>
                <a:cubicBezTo>
                  <a:pt x="148539" y="26015"/>
                  <a:pt x="335876" y="-7999"/>
                  <a:pt x="653902" y="0"/>
                </a:cubicBezTo>
                <a:cubicBezTo>
                  <a:pt x="971928" y="7999"/>
                  <a:pt x="1072387" y="20553"/>
                  <a:pt x="1281648" y="0"/>
                </a:cubicBezTo>
                <a:cubicBezTo>
                  <a:pt x="1490909" y="-20553"/>
                  <a:pt x="1612113" y="-812"/>
                  <a:pt x="1935551" y="0"/>
                </a:cubicBezTo>
                <a:cubicBezTo>
                  <a:pt x="2258989" y="812"/>
                  <a:pt x="2363179" y="32412"/>
                  <a:pt x="2615609" y="0"/>
                </a:cubicBezTo>
                <a:cubicBezTo>
                  <a:pt x="2627622" y="129711"/>
                  <a:pt x="2604009" y="491135"/>
                  <a:pt x="2615609" y="620940"/>
                </a:cubicBezTo>
                <a:cubicBezTo>
                  <a:pt x="2627209" y="750745"/>
                  <a:pt x="2637884" y="976662"/>
                  <a:pt x="2615609" y="1293624"/>
                </a:cubicBezTo>
              </a:path>
              <a:path w="2615609" h="1552355" fill="none" stroke="0" extrusionOk="0">
                <a:moveTo>
                  <a:pt x="2356878" y="1552355"/>
                </a:moveTo>
                <a:cubicBezTo>
                  <a:pt x="2389618" y="1459168"/>
                  <a:pt x="2388596" y="1448579"/>
                  <a:pt x="2408624" y="1345370"/>
                </a:cubicBezTo>
                <a:cubicBezTo>
                  <a:pt x="2468108" y="1339225"/>
                  <a:pt x="2563809" y="1301799"/>
                  <a:pt x="2615609" y="1293624"/>
                </a:cubicBezTo>
                <a:cubicBezTo>
                  <a:pt x="2571970" y="1354111"/>
                  <a:pt x="2439350" y="1444722"/>
                  <a:pt x="2356878" y="1552355"/>
                </a:cubicBezTo>
                <a:cubicBezTo>
                  <a:pt x="2170163" y="1539834"/>
                  <a:pt x="2038760" y="1573974"/>
                  <a:pt x="1791227" y="1552355"/>
                </a:cubicBezTo>
                <a:cubicBezTo>
                  <a:pt x="1543694" y="1530736"/>
                  <a:pt x="1352724" y="1528914"/>
                  <a:pt x="1178439" y="1552355"/>
                </a:cubicBezTo>
                <a:cubicBezTo>
                  <a:pt x="1004154" y="1575796"/>
                  <a:pt x="830248" y="1560500"/>
                  <a:pt x="612788" y="1552355"/>
                </a:cubicBezTo>
                <a:cubicBezTo>
                  <a:pt x="395328" y="1544210"/>
                  <a:pt x="296767" y="1538707"/>
                  <a:pt x="0" y="1552355"/>
                </a:cubicBezTo>
                <a:cubicBezTo>
                  <a:pt x="13364" y="1310025"/>
                  <a:pt x="-10457" y="1262643"/>
                  <a:pt x="0" y="1019380"/>
                </a:cubicBezTo>
                <a:cubicBezTo>
                  <a:pt x="10457" y="776117"/>
                  <a:pt x="253" y="693920"/>
                  <a:pt x="0" y="470881"/>
                </a:cubicBezTo>
                <a:cubicBezTo>
                  <a:pt x="-253" y="247842"/>
                  <a:pt x="20446" y="219875"/>
                  <a:pt x="0" y="0"/>
                </a:cubicBezTo>
                <a:cubicBezTo>
                  <a:pt x="117493" y="16900"/>
                  <a:pt x="302417" y="3026"/>
                  <a:pt x="575434" y="0"/>
                </a:cubicBezTo>
                <a:cubicBezTo>
                  <a:pt x="848451" y="-3026"/>
                  <a:pt x="1082098" y="-35004"/>
                  <a:pt x="1281648" y="0"/>
                </a:cubicBezTo>
                <a:cubicBezTo>
                  <a:pt x="1481198" y="35004"/>
                  <a:pt x="1656804" y="10638"/>
                  <a:pt x="1909395" y="0"/>
                </a:cubicBezTo>
                <a:cubicBezTo>
                  <a:pt x="2161986" y="-10638"/>
                  <a:pt x="2451186" y="9321"/>
                  <a:pt x="2615609" y="0"/>
                </a:cubicBezTo>
                <a:cubicBezTo>
                  <a:pt x="2646862" y="270957"/>
                  <a:pt x="2608335" y="400881"/>
                  <a:pt x="2615609" y="633876"/>
                </a:cubicBezTo>
                <a:cubicBezTo>
                  <a:pt x="2622883" y="866871"/>
                  <a:pt x="2647779" y="1112290"/>
                  <a:pt x="2615609" y="1293624"/>
                </a:cubicBezTo>
              </a:path>
            </a:pathLst>
          </a:custGeom>
          <a:solidFill>
            <a:schemeClr val="accent6">
              <a:lumMod val="75000"/>
            </a:schemeClr>
          </a:solidFill>
          <a:ln>
            <a:solidFill>
              <a:schemeClr val="accent6">
                <a:lumMod val="75000"/>
              </a:schemeClr>
            </a:solidFill>
            <a:extLst>
              <a:ext uri="{C807C97D-BFC1-408E-A445-0C87EB9F89A2}">
                <ask:lineSketchStyleProps xmlns:ask="http://schemas.microsoft.com/office/drawing/2018/sketchyshapes" sd="371260160">
                  <a:prstGeom prst="foldedCorner">
                    <a:avLst/>
                  </a:prstGeom>
                  <ask:type>
                    <ask:lineSketchFreehand/>
                  </ask:type>
                </ask:lineSketchStyleProps>
              </a:ext>
            </a:extLs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a:p>
        </p:txBody>
      </p:sp>
      <p:sp>
        <p:nvSpPr>
          <p:cNvPr id="4" name="Rectángulo: esquina doblada 3">
            <a:extLst>
              <a:ext uri="{FF2B5EF4-FFF2-40B4-BE49-F238E27FC236}">
                <a16:creationId xmlns:a16="http://schemas.microsoft.com/office/drawing/2014/main" id="{B547BAE0-AC8A-4220-B42B-4AA8292DA90A}"/>
              </a:ext>
            </a:extLst>
          </p:cNvPr>
          <p:cNvSpPr/>
          <p:nvPr/>
        </p:nvSpPr>
        <p:spPr>
          <a:xfrm>
            <a:off x="6403273" y="331378"/>
            <a:ext cx="2379219" cy="1284771"/>
          </a:xfrm>
          <a:prstGeom prst="foldedCorner">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dirty="0">
              <a:solidFill>
                <a:schemeClr val="tx1"/>
              </a:solidFill>
              <a:latin typeface="Amatic SC" panose="020B0604020202020204" charset="-79"/>
              <a:cs typeface="Amatic SC" panose="020B0604020202020204" charset="-79"/>
            </a:endParaRPr>
          </a:p>
          <a:p>
            <a:pPr algn="ctr"/>
            <a:r>
              <a:rPr lang="es-CL" b="1" dirty="0">
                <a:solidFill>
                  <a:schemeClr val="tx1"/>
                </a:solidFill>
                <a:latin typeface="Amatic SC" panose="020B0604020202020204" charset="-79"/>
                <a:cs typeface="Amatic SC" panose="020B0604020202020204" charset="-79"/>
              </a:rPr>
              <a:t>Cuando tenemos una incógnita en ambos lados, la estrategia es operar las incógnitas de tal forma que queden en un solo lado de la ecuación.</a:t>
            </a:r>
          </a:p>
        </p:txBody>
      </p:sp>
      <mc:AlternateContent xmlns:mc="http://schemas.openxmlformats.org/markup-compatibility/2006" xmlns:a14="http://schemas.microsoft.com/office/drawing/2010/main">
        <mc:Choice Requires="a14">
          <p:graphicFrame>
            <p:nvGraphicFramePr>
              <p:cNvPr id="10" name="Tabla 10">
                <a:extLst>
                  <a:ext uri="{FF2B5EF4-FFF2-40B4-BE49-F238E27FC236}">
                    <a16:creationId xmlns:a16="http://schemas.microsoft.com/office/drawing/2014/main" id="{ADED0CE3-56D5-4E0C-B9DA-D2EF0A89E178}"/>
                  </a:ext>
                </a:extLst>
              </p:cNvPr>
              <p:cNvGraphicFramePr>
                <a:graphicFrameLocks noGrp="1"/>
              </p:cNvGraphicFramePr>
              <p:nvPr>
                <p:extLst>
                  <p:ext uri="{D42A27DB-BD31-4B8C-83A1-F6EECF244321}">
                    <p14:modId xmlns:p14="http://schemas.microsoft.com/office/powerpoint/2010/main" val="2009029770"/>
                  </p:ext>
                </p:extLst>
              </p:nvPr>
            </p:nvGraphicFramePr>
            <p:xfrm>
              <a:off x="67636" y="2449757"/>
              <a:ext cx="9076364" cy="2764556"/>
            </p:xfrm>
            <a:graphic>
              <a:graphicData uri="http://schemas.openxmlformats.org/drawingml/2006/table">
                <a:tbl>
                  <a:tblPr firstRow="1" bandRow="1">
                    <a:tableStyleId>{DA878A68-379F-483A-8778-C6B6AC8C036A}</a:tableStyleId>
                  </a:tblPr>
                  <a:tblGrid>
                    <a:gridCol w="2933181">
                      <a:extLst>
                        <a:ext uri="{9D8B030D-6E8A-4147-A177-3AD203B41FA5}">
                          <a16:colId xmlns:a16="http://schemas.microsoft.com/office/drawing/2014/main" val="209327114"/>
                        </a:ext>
                      </a:extLst>
                    </a:gridCol>
                    <a:gridCol w="6143183">
                      <a:extLst>
                        <a:ext uri="{9D8B030D-6E8A-4147-A177-3AD203B41FA5}">
                          <a16:colId xmlns:a16="http://schemas.microsoft.com/office/drawing/2014/main" val="1795110525"/>
                        </a:ext>
                      </a:extLst>
                    </a:gridCol>
                  </a:tblGrid>
                  <a:tr h="370840">
                    <a:tc>
                      <a:txBody>
                        <a:bodyPr/>
                        <a:lstStyle/>
                        <a:p>
                          <a:pPr marL="0" indent="0" algn="ctr">
                            <a:spcBef>
                              <a:spcPts val="0"/>
                            </a:spcBef>
                            <a:buNone/>
                          </a:pPr>
                          <a14:m>
                            <m:oMath xmlns:m="http://schemas.openxmlformats.org/officeDocument/2006/math">
                              <m:r>
                                <a:rPr lang="es-CL" sz="1600" i="1" smtClean="0">
                                  <a:solidFill>
                                    <a:schemeClr val="tx1"/>
                                  </a:solidFill>
                                  <a:latin typeface="Cambria Math" panose="02040503050406030204" pitchFamily="18" charset="0"/>
                                </a:rPr>
                                <m:t>−</m:t>
                              </m:r>
                              <m:r>
                                <a:rPr lang="es-CL" sz="1600" i="1" smtClean="0">
                                  <a:solidFill>
                                    <a:schemeClr val="tx1"/>
                                  </a:solidFill>
                                  <a:latin typeface="Cambria Math" panose="02040503050406030204" pitchFamily="18" charset="0"/>
                                </a:rPr>
                                <m:t>𝑧</m:t>
                              </m:r>
                              <m:r>
                                <a:rPr lang="es-CL" sz="1600" i="1" smtClean="0">
                                  <a:solidFill>
                                    <a:schemeClr val="tx1"/>
                                  </a:solidFill>
                                  <a:latin typeface="Cambria Math" panose="02040503050406030204" pitchFamily="18" charset="0"/>
                                </a:rPr>
                                <m:t>+11=−2</m:t>
                              </m:r>
                              <m:r>
                                <a:rPr lang="es-CL" sz="1600" i="1" smtClean="0">
                                  <a:solidFill>
                                    <a:schemeClr val="tx1"/>
                                  </a:solidFill>
                                  <a:latin typeface="Cambria Math" panose="02040503050406030204" pitchFamily="18" charset="0"/>
                                </a:rPr>
                                <m:t>𝑧</m:t>
                              </m:r>
                              <m:r>
                                <a:rPr lang="es-CL" sz="1600" i="1" smtClean="0">
                                  <a:solidFill>
                                    <a:schemeClr val="tx1"/>
                                  </a:solidFill>
                                  <a:latin typeface="Cambria Math" panose="02040503050406030204" pitchFamily="18" charset="0"/>
                                </a:rPr>
                                <m:t>+6</m:t>
                              </m:r>
                            </m:oMath>
                          </a14:m>
                          <a:r>
                            <a:rPr lang="es-CL" sz="1600" dirty="0">
                              <a:solidFill>
                                <a:schemeClr val="tx1"/>
                              </a:solidFill>
                            </a:rPr>
                            <a:t> </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s-CL" sz="1600" b="1" dirty="0">
                              <a:solidFill>
                                <a:schemeClr val="tx1"/>
                              </a:solidFill>
                              <a:latin typeface="Quicksand" panose="020B0604020202020204" charset="0"/>
                            </a:rPr>
                            <a:t>/ Sumar </a:t>
                          </a:r>
                          <a14:m>
                            <m:oMath xmlns:m="http://schemas.openxmlformats.org/officeDocument/2006/math">
                              <m:r>
                                <a:rPr lang="es-CL" sz="1600" b="1" i="1" smtClean="0">
                                  <a:solidFill>
                                    <a:schemeClr val="tx1"/>
                                  </a:solidFill>
                                  <a:latin typeface="Cambria Math" panose="02040503050406030204" pitchFamily="18" charset="0"/>
                                </a:rPr>
                                <m:t>𝟐</m:t>
                              </m:r>
                              <m:r>
                                <a:rPr lang="es-CL" sz="1600" b="1" i="1" smtClean="0">
                                  <a:solidFill>
                                    <a:schemeClr val="tx1"/>
                                  </a:solidFill>
                                  <a:latin typeface="Cambria Math" panose="02040503050406030204" pitchFamily="18" charset="0"/>
                                </a:rPr>
                                <m:t>𝒛</m:t>
                              </m:r>
                            </m:oMath>
                          </a14:m>
                          <a:r>
                            <a:rPr lang="es-CL" sz="1600" b="1" dirty="0">
                              <a:latin typeface="Quicksand" panose="020B0604020202020204" charset="0"/>
                            </a:rPr>
                            <a:t> </a:t>
                          </a:r>
                          <a:r>
                            <a:rPr lang="es-CL" sz="1600" b="1" dirty="0">
                              <a:solidFill>
                                <a:schemeClr val="tx1"/>
                              </a:solidFill>
                              <a:latin typeface="Quicksand" panose="020B0604020202020204" charset="0"/>
                            </a:rPr>
                            <a:t>en ambos</a:t>
                          </a:r>
                          <a:r>
                            <a:rPr lang="es-CL" sz="1600" b="1" baseline="0" dirty="0">
                              <a:solidFill>
                                <a:schemeClr val="tx1"/>
                              </a:solidFill>
                              <a:latin typeface="Quicksand" panose="020B0604020202020204" charset="0"/>
                            </a:rPr>
                            <a:t> lados</a:t>
                          </a:r>
                          <a:endParaRPr lang="es-CL" sz="1600" b="1" dirty="0">
                            <a:solidFill>
                              <a:schemeClr val="tx1"/>
                            </a:solidFill>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756787638"/>
                      </a:ext>
                    </a:extLst>
                  </a:tr>
                  <a:tr h="370840">
                    <a:tc>
                      <a:txBody>
                        <a:bodyPr/>
                        <a:lstStyle/>
                        <a:p>
                          <a:pPr marL="0" indent="0" algn="ctr">
                            <a:spcBef>
                              <a:spcPts val="0"/>
                            </a:spcBef>
                            <a:buNone/>
                          </a:pPr>
                          <a14:m>
                            <m:oMath xmlns:m="http://schemas.openxmlformats.org/officeDocument/2006/math">
                              <m:r>
                                <a:rPr lang="es-CL" sz="1600" i="1" smtClean="0">
                                  <a:solidFill>
                                    <a:schemeClr val="tx1"/>
                                  </a:solidFill>
                                  <a:latin typeface="Cambria Math" panose="02040503050406030204" pitchFamily="18" charset="0"/>
                                </a:rPr>
                                <m:t>−</m:t>
                              </m:r>
                              <m:r>
                                <a:rPr lang="es-CL" sz="1600" i="1" smtClean="0">
                                  <a:solidFill>
                                    <a:schemeClr val="tx1"/>
                                  </a:solidFill>
                                  <a:latin typeface="Cambria Math" panose="02040503050406030204" pitchFamily="18" charset="0"/>
                                </a:rPr>
                                <m:t>𝑧</m:t>
                              </m:r>
                              <m:r>
                                <a:rPr lang="es-CL" sz="1600" i="1" smtClean="0">
                                  <a:solidFill>
                                    <a:schemeClr val="tx1"/>
                                  </a:solidFill>
                                  <a:latin typeface="Cambria Math" panose="02040503050406030204" pitchFamily="18" charset="0"/>
                                </a:rPr>
                                <m:t>+11+2</m:t>
                              </m:r>
                              <m:r>
                                <a:rPr lang="es-CL" sz="1600" b="0" i="1" smtClean="0">
                                  <a:solidFill>
                                    <a:schemeClr val="tx1"/>
                                  </a:solidFill>
                                  <a:latin typeface="Cambria Math" panose="02040503050406030204" pitchFamily="18" charset="0"/>
                                </a:rPr>
                                <m:t>𝑧</m:t>
                              </m:r>
                              <m:r>
                                <a:rPr lang="es-CL" sz="1600" i="1" smtClean="0">
                                  <a:solidFill>
                                    <a:schemeClr val="tx1"/>
                                  </a:solidFill>
                                  <a:latin typeface="Cambria Math" panose="02040503050406030204" pitchFamily="18" charset="0"/>
                                </a:rPr>
                                <m:t>=−2</m:t>
                              </m:r>
                              <m:r>
                                <a:rPr lang="es-CL" sz="1600" i="1" smtClean="0">
                                  <a:solidFill>
                                    <a:schemeClr val="tx1"/>
                                  </a:solidFill>
                                  <a:latin typeface="Cambria Math" panose="02040503050406030204" pitchFamily="18" charset="0"/>
                                </a:rPr>
                                <m:t>𝑧</m:t>
                              </m:r>
                              <m:r>
                                <a:rPr lang="es-CL" sz="1600" i="1" smtClean="0">
                                  <a:solidFill>
                                    <a:schemeClr val="tx1"/>
                                  </a:solidFill>
                                  <a:latin typeface="Cambria Math" panose="02040503050406030204" pitchFamily="18" charset="0"/>
                                </a:rPr>
                                <m:t>+6+2</m:t>
                              </m:r>
                              <m:r>
                                <a:rPr lang="es-CL" sz="1600" b="0" i="1" smtClean="0">
                                  <a:solidFill>
                                    <a:schemeClr val="tx1"/>
                                  </a:solidFill>
                                  <a:latin typeface="Cambria Math" panose="02040503050406030204" pitchFamily="18" charset="0"/>
                                </a:rPr>
                                <m:t>𝑧</m:t>
                              </m:r>
                            </m:oMath>
                          </a14:m>
                          <a:r>
                            <a:rPr lang="es-CL" sz="1600" dirty="0">
                              <a:solidFill>
                                <a:schemeClr val="tx1"/>
                              </a:solidFill>
                            </a:rPr>
                            <a:t> </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s-CL" sz="1600" b="1" dirty="0">
                              <a:solidFill>
                                <a:schemeClr val="tx1"/>
                              </a:solidFill>
                              <a:latin typeface="Quicksand" panose="020B0604020202020204" charset="0"/>
                            </a:rPr>
                            <a:t>/ Agrupar términos semejantes en cada lado de la ecuación</a:t>
                          </a:r>
                          <a:endParaRPr lang="es-CL" sz="1600" b="1" dirty="0">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921307251"/>
                      </a:ext>
                    </a:extLst>
                  </a:tr>
                  <a:tr h="370840">
                    <a:tc>
                      <a:txBody>
                        <a:bodyPr/>
                        <a:lstStyle/>
                        <a:p>
                          <a:pPr algn="ctr"/>
                          <a:r>
                            <a:rPr lang="es-CL" sz="1600" dirty="0">
                              <a:solidFill>
                                <a:schemeClr val="tx1"/>
                              </a:solidFill>
                            </a:rPr>
                            <a:t> </a:t>
                          </a:r>
                          <a14:m>
                            <m:oMath xmlns:m="http://schemas.openxmlformats.org/officeDocument/2006/math">
                              <m:r>
                                <a:rPr lang="es-CL" sz="1600" b="0" i="0" smtClean="0">
                                  <a:solidFill>
                                    <a:schemeClr val="tx1"/>
                                  </a:solidFill>
                                  <a:latin typeface="Cambria Math" panose="02040503050406030204" pitchFamily="18" charset="0"/>
                                </a:rPr>
                                <m:t>−</m:t>
                              </m:r>
                              <m:r>
                                <m:rPr>
                                  <m:sty m:val="p"/>
                                </m:rPr>
                                <a:rPr lang="es-CL" sz="1600" b="0" i="0" smtClean="0">
                                  <a:solidFill>
                                    <a:schemeClr val="tx1"/>
                                  </a:solidFill>
                                  <a:latin typeface="Cambria Math" panose="02040503050406030204" pitchFamily="18" charset="0"/>
                                </a:rPr>
                                <m:t>z</m:t>
                              </m:r>
                              <m:r>
                                <a:rPr lang="es-CL" sz="1600" b="0" i="0" smtClean="0">
                                  <a:solidFill>
                                    <a:schemeClr val="tx1"/>
                                  </a:solidFill>
                                  <a:latin typeface="Cambria Math" panose="02040503050406030204" pitchFamily="18" charset="0"/>
                                </a:rPr>
                                <m:t>+2</m:t>
                              </m:r>
                              <m:r>
                                <m:rPr>
                                  <m:sty m:val="p"/>
                                </m:rPr>
                                <a:rPr lang="es-CL" sz="1600" b="0" i="0" smtClean="0">
                                  <a:solidFill>
                                    <a:schemeClr val="tx1"/>
                                  </a:solidFill>
                                  <a:latin typeface="Cambria Math" panose="02040503050406030204" pitchFamily="18" charset="0"/>
                                </a:rPr>
                                <m:t>z</m:t>
                              </m:r>
                              <m:r>
                                <a:rPr lang="es-CL" sz="1600" b="0" i="0" smtClean="0">
                                  <a:solidFill>
                                    <a:schemeClr val="tx1"/>
                                  </a:solidFill>
                                  <a:latin typeface="Cambria Math" panose="02040503050406030204" pitchFamily="18" charset="0"/>
                                </a:rPr>
                                <m:t>+11=−2</m:t>
                              </m:r>
                              <m:r>
                                <m:rPr>
                                  <m:sty m:val="p"/>
                                </m:rPr>
                                <a:rPr lang="es-CL" sz="1600" b="0" i="0" smtClean="0">
                                  <a:solidFill>
                                    <a:schemeClr val="tx1"/>
                                  </a:solidFill>
                                  <a:latin typeface="Cambria Math" panose="02040503050406030204" pitchFamily="18" charset="0"/>
                                </a:rPr>
                                <m:t>z</m:t>
                              </m:r>
                              <m:r>
                                <a:rPr lang="es-CL" sz="1600" b="0" i="0" smtClean="0">
                                  <a:solidFill>
                                    <a:schemeClr val="tx1"/>
                                  </a:solidFill>
                                  <a:latin typeface="Cambria Math" panose="02040503050406030204" pitchFamily="18" charset="0"/>
                                </a:rPr>
                                <m:t>+2</m:t>
                              </m:r>
                              <m:r>
                                <m:rPr>
                                  <m:sty m:val="p"/>
                                </m:rPr>
                                <a:rPr lang="es-CL" sz="1600" b="0" i="0" smtClean="0">
                                  <a:solidFill>
                                    <a:schemeClr val="tx1"/>
                                  </a:solidFill>
                                  <a:latin typeface="Cambria Math" panose="02040503050406030204" pitchFamily="18" charset="0"/>
                                </a:rPr>
                                <m:t>z</m:t>
                              </m:r>
                              <m:r>
                                <a:rPr lang="es-CL" sz="1600" b="0" i="0" smtClean="0">
                                  <a:solidFill>
                                    <a:schemeClr val="tx1"/>
                                  </a:solidFill>
                                  <a:latin typeface="Cambria Math" panose="02040503050406030204" pitchFamily="18" charset="0"/>
                                </a:rPr>
                                <m:t>+6</m:t>
                              </m:r>
                            </m:oMath>
                          </a14:m>
                          <a:r>
                            <a:rPr lang="es-CL" sz="1600" dirty="0">
                              <a:solidFill>
                                <a:schemeClr val="tx1"/>
                              </a:solidFill>
                            </a:rPr>
                            <a:t>  </a:t>
                          </a:r>
                          <a:endParaRPr lang="es-CL" sz="16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s-CL" sz="1600" b="1" dirty="0">
                              <a:solidFill>
                                <a:schemeClr val="tx1"/>
                              </a:solidFill>
                              <a:latin typeface="Quicksand" panose="020B0604020202020204" charset="0"/>
                            </a:rPr>
                            <a:t>/ Resolver</a:t>
                          </a:r>
                          <a:endParaRPr lang="es-CL" sz="1600" b="1" dirty="0">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01670584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600" dirty="0">
                              <a:solidFill>
                                <a:schemeClr val="tx1"/>
                              </a:solidFill>
                            </a:rPr>
                            <a:t>                </a:t>
                          </a:r>
                          <a14:m>
                            <m:oMath xmlns:m="http://schemas.openxmlformats.org/officeDocument/2006/math">
                              <m:r>
                                <m:rPr>
                                  <m:sty m:val="p"/>
                                </m:rPr>
                                <a:rPr lang="es-CL" sz="1600" b="0" i="0" smtClean="0">
                                  <a:solidFill>
                                    <a:schemeClr val="tx1"/>
                                  </a:solidFill>
                                  <a:latin typeface="Cambria Math" panose="02040503050406030204" pitchFamily="18" charset="0"/>
                                </a:rPr>
                                <m:t>z</m:t>
                              </m:r>
                              <m:r>
                                <a:rPr lang="es-CL" sz="1600" b="0" i="0" smtClean="0">
                                  <a:solidFill>
                                    <a:schemeClr val="tx1"/>
                                  </a:solidFill>
                                  <a:latin typeface="Cambria Math" panose="02040503050406030204" pitchFamily="18" charset="0"/>
                                </a:rPr>
                                <m:t>+11=6</m:t>
                              </m:r>
                            </m:oMath>
                          </a14:m>
                          <a:r>
                            <a:rPr lang="es-CL" sz="1600" dirty="0">
                              <a:solidFill>
                                <a:schemeClr val="tx1"/>
                              </a:solidFill>
                            </a:rPr>
                            <a:t>  </a:t>
                          </a:r>
                          <a:endParaRPr lang="es-CL" sz="16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600" b="1" dirty="0">
                              <a:solidFill>
                                <a:schemeClr val="tx1"/>
                              </a:solidFill>
                              <a:latin typeface="Quicksand" panose="020B0604020202020204" charset="0"/>
                            </a:rPr>
                            <a:t>/ Restar </a:t>
                          </a:r>
                          <a14:m>
                            <m:oMath xmlns:m="http://schemas.openxmlformats.org/officeDocument/2006/math">
                              <m:r>
                                <a:rPr lang="es-CL" sz="1600" b="1" i="0" smtClean="0">
                                  <a:solidFill>
                                    <a:schemeClr val="tx1"/>
                                  </a:solidFill>
                                  <a:latin typeface="Cambria Math" panose="02040503050406030204" pitchFamily="18" charset="0"/>
                                </a:rPr>
                                <m:t>𝟏𝟏</m:t>
                              </m:r>
                            </m:oMath>
                          </a14:m>
                          <a:r>
                            <a:rPr lang="es-CL" sz="1600" b="1" dirty="0">
                              <a:latin typeface="Quicksand" panose="020B0604020202020204" charset="0"/>
                            </a:rPr>
                            <a:t> </a:t>
                          </a:r>
                          <a:r>
                            <a:rPr lang="es-CL" sz="1600" b="1" dirty="0">
                              <a:solidFill>
                                <a:schemeClr val="tx1"/>
                              </a:solidFill>
                              <a:latin typeface="Quicksand" panose="020B0604020202020204" charset="0"/>
                            </a:rPr>
                            <a:t>en ambos lados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86761993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600" b="0" dirty="0">
                              <a:solidFill>
                                <a:schemeClr val="tx1"/>
                              </a:solidFill>
                            </a:rPr>
                            <a:t>   </a:t>
                          </a:r>
                          <a:r>
                            <a:rPr lang="es-CL" sz="1600" b="0" baseline="0" dirty="0">
                              <a:solidFill>
                                <a:schemeClr val="tx1"/>
                              </a:solidFill>
                            </a:rPr>
                            <a:t>    </a:t>
                          </a:r>
                          <a14:m>
                            <m:oMath xmlns:m="http://schemas.openxmlformats.org/officeDocument/2006/math">
                              <m:r>
                                <a:rPr lang="es-CL" sz="1600" b="0" i="0" smtClean="0">
                                  <a:solidFill>
                                    <a:schemeClr val="tx1"/>
                                  </a:solidFill>
                                  <a:latin typeface="Cambria Math" panose="02040503050406030204" pitchFamily="18" charset="0"/>
                                </a:rPr>
                                <m:t> </m:t>
                              </m:r>
                              <m:r>
                                <m:rPr>
                                  <m:sty m:val="p"/>
                                </m:rPr>
                                <a:rPr lang="es-CL" sz="1600" b="0" i="0" smtClean="0">
                                  <a:solidFill>
                                    <a:schemeClr val="tx1"/>
                                  </a:solidFill>
                                  <a:latin typeface="Cambria Math" panose="02040503050406030204" pitchFamily="18" charset="0"/>
                                </a:rPr>
                                <m:t>z</m:t>
                              </m:r>
                              <m:r>
                                <a:rPr lang="es-CL" sz="1600" b="0" i="0" smtClean="0">
                                  <a:solidFill>
                                    <a:schemeClr val="tx1"/>
                                  </a:solidFill>
                                  <a:latin typeface="Cambria Math" panose="02040503050406030204" pitchFamily="18" charset="0"/>
                                </a:rPr>
                                <m:t>+11−11=6−11</m:t>
                              </m:r>
                            </m:oMath>
                          </a14:m>
                          <a:r>
                            <a:rPr lang="es-CL" sz="1600" dirty="0">
                              <a:solidFill>
                                <a:schemeClr val="tx1"/>
                              </a:solidFill>
                            </a:rPr>
                            <a:t> </a:t>
                          </a:r>
                          <a:endParaRPr lang="es-CL" sz="16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600" b="1" dirty="0">
                              <a:solidFill>
                                <a:schemeClr val="tx1"/>
                              </a:solidFill>
                              <a:latin typeface="Quicksand" panose="020B0604020202020204" charset="0"/>
                            </a:rPr>
                            <a:t>/ Resolver</a:t>
                          </a:r>
                          <a:endParaRPr lang="es-CL" sz="1600" b="1" dirty="0">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151996873"/>
                      </a:ext>
                    </a:extLst>
                  </a:tr>
                  <a:tr h="539516">
                    <a:tc>
                      <a:txBody>
                        <a:bodyPr/>
                        <a:lstStyle/>
                        <a:p>
                          <a:r>
                            <a:rPr lang="es-CL" sz="1600" b="0" dirty="0">
                              <a:solidFill>
                                <a:schemeClr val="tx1"/>
                              </a:solidFill>
                            </a:rPr>
                            <a:t>                        </a:t>
                          </a:r>
                          <a:r>
                            <a:rPr lang="es-CL" sz="1600" b="0" baseline="0" dirty="0">
                              <a:solidFill>
                                <a:schemeClr val="tx1"/>
                              </a:solidFill>
                            </a:rPr>
                            <a:t> </a:t>
                          </a:r>
                          <a14:m>
                            <m:oMath xmlns:m="http://schemas.openxmlformats.org/officeDocument/2006/math">
                              <m:r>
                                <m:rPr>
                                  <m:sty m:val="p"/>
                                </m:rPr>
                                <a:rPr lang="es-CL" sz="1600" b="0" i="0" smtClean="0">
                                  <a:solidFill>
                                    <a:schemeClr val="tx1"/>
                                  </a:solidFill>
                                  <a:latin typeface="Cambria Math" panose="02040503050406030204" pitchFamily="18" charset="0"/>
                                </a:rPr>
                                <m:t>z</m:t>
                              </m:r>
                              <m:r>
                                <a:rPr lang="es-CL" sz="1600" b="0" i="0" smtClean="0">
                                  <a:solidFill>
                                    <a:schemeClr val="tx1"/>
                                  </a:solidFill>
                                  <a:latin typeface="Cambria Math" panose="02040503050406030204" pitchFamily="18" charset="0"/>
                                </a:rPr>
                                <m:t>=−5</m:t>
                              </m:r>
                            </m:oMath>
                          </a14:m>
                          <a:r>
                            <a:rPr lang="es-CL" sz="1600" dirty="0">
                              <a:solidFill>
                                <a:schemeClr val="tx1"/>
                              </a:solidFill>
                            </a:rPr>
                            <a:t> </a:t>
                          </a:r>
                          <a:endParaRPr lang="es-CL" sz="16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s-CL" sz="16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870148438"/>
                      </a:ext>
                    </a:extLst>
                  </a:tr>
                  <a:tr h="370840">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s-CL"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451340268"/>
                      </a:ext>
                    </a:extLst>
                  </a:tr>
                </a:tbl>
              </a:graphicData>
            </a:graphic>
          </p:graphicFrame>
        </mc:Choice>
        <mc:Fallback xmlns="">
          <p:graphicFrame>
            <p:nvGraphicFramePr>
              <p:cNvPr id="10" name="Tabla 10">
                <a:extLst>
                  <a:ext uri="{FF2B5EF4-FFF2-40B4-BE49-F238E27FC236}">
                    <a16:creationId xmlns:a16="http://schemas.microsoft.com/office/drawing/2014/main" id="{ADED0CE3-56D5-4E0C-B9DA-D2EF0A89E178}"/>
                  </a:ext>
                </a:extLst>
              </p:cNvPr>
              <p:cNvGraphicFramePr>
                <a:graphicFrameLocks noGrp="1"/>
              </p:cNvGraphicFramePr>
              <p:nvPr>
                <p:extLst>
                  <p:ext uri="{D42A27DB-BD31-4B8C-83A1-F6EECF244321}">
                    <p14:modId xmlns:p14="http://schemas.microsoft.com/office/powerpoint/2010/main" val="2009029770"/>
                  </p:ext>
                </p:extLst>
              </p:nvPr>
            </p:nvGraphicFramePr>
            <p:xfrm>
              <a:off x="67636" y="2449757"/>
              <a:ext cx="9076364" cy="2764556"/>
            </p:xfrm>
            <a:graphic>
              <a:graphicData uri="http://schemas.openxmlformats.org/drawingml/2006/table">
                <a:tbl>
                  <a:tblPr firstRow="1" bandRow="1">
                    <a:tableStyleId>{DA878A68-379F-483A-8778-C6B6AC8C036A}</a:tableStyleId>
                  </a:tblPr>
                  <a:tblGrid>
                    <a:gridCol w="2933181">
                      <a:extLst>
                        <a:ext uri="{9D8B030D-6E8A-4147-A177-3AD203B41FA5}">
                          <a16:colId xmlns:a16="http://schemas.microsoft.com/office/drawing/2014/main" val="209327114"/>
                        </a:ext>
                      </a:extLst>
                    </a:gridCol>
                    <a:gridCol w="6143183">
                      <a:extLst>
                        <a:ext uri="{9D8B030D-6E8A-4147-A177-3AD203B41FA5}">
                          <a16:colId xmlns:a16="http://schemas.microsoft.com/office/drawing/2014/main" val="1795110525"/>
                        </a:ext>
                      </a:extLst>
                    </a:gridCol>
                  </a:tblGrid>
                  <a:tr h="370840">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3279" r="-209563" b="-645902"/>
                          </a:stretch>
                        </a:blipFill>
                      </a:tcPr>
                    </a:tc>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l="-47718" t="-3279" b="-645902"/>
                          </a:stretch>
                        </a:blipFill>
                      </a:tcPr>
                    </a:tc>
                    <a:extLst>
                      <a:ext uri="{0D108BD9-81ED-4DB2-BD59-A6C34878D82A}">
                        <a16:rowId xmlns:a16="http://schemas.microsoft.com/office/drawing/2014/main" val="756787638"/>
                      </a:ext>
                    </a:extLst>
                  </a:tr>
                  <a:tr h="370840">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103279" r="-209563" b="-545902"/>
                          </a:stretch>
                        </a:blipFill>
                      </a:tcPr>
                    </a:tc>
                    <a:tc>
                      <a:txBody>
                        <a:bodyPr/>
                        <a:lstStyle/>
                        <a:p>
                          <a:r>
                            <a:rPr lang="es-CL" sz="1600" b="1" dirty="0">
                              <a:solidFill>
                                <a:schemeClr val="tx1"/>
                              </a:solidFill>
                              <a:latin typeface="Quicksand" panose="020B0604020202020204" charset="0"/>
                            </a:rPr>
                            <a:t>/ Agrupar términos semejantes en cada lado de la ecuación</a:t>
                          </a:r>
                          <a:endParaRPr lang="es-CL" sz="1600" b="1" dirty="0">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921307251"/>
                      </a:ext>
                    </a:extLst>
                  </a:tr>
                  <a:tr h="370840">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203279" r="-209563" b="-445902"/>
                          </a:stretch>
                        </a:blipFill>
                      </a:tcPr>
                    </a:tc>
                    <a:tc>
                      <a:txBody>
                        <a:bodyPr/>
                        <a:lstStyle/>
                        <a:p>
                          <a:r>
                            <a:rPr lang="es-CL" sz="1600" b="1" dirty="0">
                              <a:solidFill>
                                <a:schemeClr val="tx1"/>
                              </a:solidFill>
                              <a:latin typeface="Quicksand" panose="020B0604020202020204" charset="0"/>
                            </a:rPr>
                            <a:t>/ Resolver</a:t>
                          </a:r>
                          <a:endParaRPr lang="es-CL" sz="1600" b="1" dirty="0">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016705843"/>
                      </a:ext>
                    </a:extLst>
                  </a:tr>
                  <a:tr h="370840">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303279" r="-209563" b="-345902"/>
                          </a:stretch>
                        </a:blipFill>
                      </a:tcPr>
                    </a:tc>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l="-47718" t="-303279" b="-345902"/>
                          </a:stretch>
                        </a:blipFill>
                      </a:tcPr>
                    </a:tc>
                    <a:extLst>
                      <a:ext uri="{0D108BD9-81ED-4DB2-BD59-A6C34878D82A}">
                        <a16:rowId xmlns:a16="http://schemas.microsoft.com/office/drawing/2014/main" val="1867619933"/>
                      </a:ext>
                    </a:extLst>
                  </a:tr>
                  <a:tr h="370840">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403279" r="-209563" b="-245902"/>
                          </a:stretch>
                        </a:blip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600" b="1" dirty="0">
                              <a:solidFill>
                                <a:schemeClr val="tx1"/>
                              </a:solidFill>
                              <a:latin typeface="Quicksand" panose="020B0604020202020204" charset="0"/>
                            </a:rPr>
                            <a:t>/ Resolver</a:t>
                          </a:r>
                          <a:endParaRPr lang="es-CL" sz="1600" b="1" dirty="0">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151996873"/>
                      </a:ext>
                    </a:extLst>
                  </a:tr>
                  <a:tr h="539516">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344944" r="-209563" b="-68539"/>
                          </a:stretch>
                        </a:blipFill>
                      </a:tcPr>
                    </a:tc>
                    <a:tc>
                      <a:txBody>
                        <a:bodyPr/>
                        <a:lstStyle/>
                        <a:p>
                          <a:endParaRPr lang="es-CL" sz="16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870148438"/>
                      </a:ext>
                    </a:extLst>
                  </a:tr>
                  <a:tr h="370840">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s-CL"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451340268"/>
                      </a:ext>
                    </a:extLst>
                  </a:tr>
                </a:tbl>
              </a:graphicData>
            </a:graphic>
          </p:graphicFrame>
        </mc:Fallback>
      </mc:AlternateContent>
    </p:spTree>
    <p:extLst>
      <p:ext uri="{BB962C8B-B14F-4D97-AF65-F5344CB8AC3E}">
        <p14:creationId xmlns:p14="http://schemas.microsoft.com/office/powerpoint/2010/main" val="4288362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5"/>
          <p:cNvSpPr txBox="1">
            <a:spLocks noGrp="1"/>
          </p:cNvSpPr>
          <p:nvPr>
            <p:ph type="ctrTitle" idx="4294967295"/>
          </p:nvPr>
        </p:nvSpPr>
        <p:spPr>
          <a:xfrm>
            <a:off x="1549473" y="178457"/>
            <a:ext cx="6593700" cy="86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s-CL" sz="6000" dirty="0">
                <a:solidFill>
                  <a:schemeClr val="accent3"/>
                </a:solidFill>
              </a:rPr>
              <a:t>COMPROBAR SOLUCIÓN</a:t>
            </a:r>
            <a:endParaRPr sz="6000" dirty="0">
              <a:solidFill>
                <a:schemeClr val="accent3"/>
              </a:solidFill>
            </a:endParaRPr>
          </a:p>
        </p:txBody>
      </p:sp>
      <p:sp>
        <p:nvSpPr>
          <p:cNvPr id="709" name="Google Shape;709;p15"/>
          <p:cNvSpPr txBox="1">
            <a:spLocks noGrp="1"/>
          </p:cNvSpPr>
          <p:nvPr>
            <p:ph type="subTitle" idx="4294967295"/>
          </p:nvPr>
        </p:nvSpPr>
        <p:spPr>
          <a:xfrm>
            <a:off x="922191" y="1638887"/>
            <a:ext cx="7848267" cy="3110963"/>
          </a:xfrm>
          <a:prstGeom prst="rect">
            <a:avLst/>
          </a:prstGeom>
        </p:spPr>
        <p:txBody>
          <a:bodyPr spcFirstLastPara="1" wrap="square" lIns="0" tIns="0" rIns="0" bIns="0" anchor="t" anchorCtr="0">
            <a:noAutofit/>
          </a:bodyPr>
          <a:lstStyle/>
          <a:p>
            <a:pPr marL="114300" indent="0">
              <a:buNone/>
            </a:pPr>
            <a:endParaRPr lang="es-CL" dirty="0"/>
          </a:p>
          <a:p>
            <a:pPr marL="0" lvl="0" indent="0" algn="ctr" rtl="0">
              <a:spcBef>
                <a:spcPts val="0"/>
              </a:spcBef>
              <a:spcAft>
                <a:spcPts val="0"/>
              </a:spcAft>
              <a:buNone/>
            </a:pPr>
            <a:endParaRPr sz="1800" b="1" dirty="0"/>
          </a:p>
        </p:txBody>
      </p:sp>
      <p:sp>
        <p:nvSpPr>
          <p:cNvPr id="711" name="Google Shape;711;p1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mc:AlternateContent xmlns:mc="http://schemas.openxmlformats.org/markup-compatibility/2006" xmlns:a14="http://schemas.microsoft.com/office/drawing/2010/main">
        <mc:Choice Requires="a14">
          <p:sp>
            <p:nvSpPr>
              <p:cNvPr id="5" name="Google Shape;709;p15">
                <a:extLst>
                  <a:ext uri="{FF2B5EF4-FFF2-40B4-BE49-F238E27FC236}">
                    <a16:creationId xmlns:a16="http://schemas.microsoft.com/office/drawing/2014/main" id="{AF01F509-AAB4-4009-B4F0-B3B21BF0EF19}"/>
                  </a:ext>
                </a:extLst>
              </p:cNvPr>
              <p:cNvSpPr txBox="1">
                <a:spLocks/>
              </p:cNvSpPr>
              <p:nvPr/>
            </p:nvSpPr>
            <p:spPr>
              <a:xfrm>
                <a:off x="541421" y="1039457"/>
                <a:ext cx="8229037" cy="311096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600"/>
                  </a:spcBef>
                  <a:spcAft>
                    <a:spcPts val="0"/>
                  </a:spcAft>
                  <a:buClr>
                    <a:schemeClr val="dk2"/>
                  </a:buClr>
                  <a:buSzPts val="1800"/>
                  <a:buFont typeface="Quicksand"/>
                  <a:buChar char="✘"/>
                  <a:defRPr sz="2400" b="0" i="0" u="none" strike="noStrike" cap="none">
                    <a:solidFill>
                      <a:schemeClr val="dk1"/>
                    </a:solidFill>
                    <a:latin typeface="Quicksand"/>
                    <a:ea typeface="Quicksand"/>
                    <a:cs typeface="Quicksand"/>
                    <a:sym typeface="Quicksand"/>
                  </a:defRPr>
                </a:lvl1pPr>
                <a:lvl2pPr marL="914400" marR="0" lvl="1" indent="-342900" algn="l" rtl="0">
                  <a:lnSpc>
                    <a:spcPct val="115000"/>
                  </a:lnSpc>
                  <a:spcBef>
                    <a:spcPts val="0"/>
                  </a:spcBef>
                  <a:spcAft>
                    <a:spcPts val="0"/>
                  </a:spcAft>
                  <a:buClr>
                    <a:schemeClr val="dk2"/>
                  </a:buClr>
                  <a:buSzPts val="1800"/>
                  <a:buFont typeface="Quicksand"/>
                  <a:buChar char="✗"/>
                  <a:defRPr sz="2400" b="0" i="0" u="none" strike="noStrike" cap="none">
                    <a:solidFill>
                      <a:schemeClr val="dk1"/>
                    </a:solidFill>
                    <a:latin typeface="Quicksand"/>
                    <a:ea typeface="Quicksand"/>
                    <a:cs typeface="Quicksand"/>
                    <a:sym typeface="Quicksand"/>
                  </a:defRPr>
                </a:lvl2pPr>
                <a:lvl3pPr marL="1371600" marR="0" lvl="2" indent="-342900" algn="l" rtl="0">
                  <a:lnSpc>
                    <a:spcPct val="115000"/>
                  </a:lnSpc>
                  <a:spcBef>
                    <a:spcPts val="0"/>
                  </a:spcBef>
                  <a:spcAft>
                    <a:spcPts val="0"/>
                  </a:spcAft>
                  <a:buClr>
                    <a:schemeClr val="dk2"/>
                  </a:buClr>
                  <a:buSzPts val="1800"/>
                  <a:buFont typeface="Quicksand"/>
                  <a:buChar char="✗"/>
                  <a:defRPr sz="2400" b="0" i="0" u="none" strike="noStrike" cap="none">
                    <a:solidFill>
                      <a:schemeClr val="dk1"/>
                    </a:solidFill>
                    <a:latin typeface="Quicksand"/>
                    <a:ea typeface="Quicksand"/>
                    <a:cs typeface="Quicksand"/>
                    <a:sym typeface="Quicksand"/>
                  </a:defRPr>
                </a:lvl3pPr>
                <a:lvl4pPr marL="1828800" marR="0" lvl="3" indent="-342900" algn="l" rtl="0">
                  <a:lnSpc>
                    <a:spcPct val="115000"/>
                  </a:lnSpc>
                  <a:spcBef>
                    <a:spcPts val="0"/>
                  </a:spcBef>
                  <a:spcAft>
                    <a:spcPts val="0"/>
                  </a:spcAft>
                  <a:buClr>
                    <a:schemeClr val="dk2"/>
                  </a:buClr>
                  <a:buSzPts val="1800"/>
                  <a:buFont typeface="Quicksand"/>
                  <a:buChar char="✗"/>
                  <a:defRPr sz="2400" b="0" i="0" u="none" strike="noStrike" cap="none">
                    <a:solidFill>
                      <a:schemeClr val="dk1"/>
                    </a:solidFill>
                    <a:latin typeface="Quicksand"/>
                    <a:ea typeface="Quicksand"/>
                    <a:cs typeface="Quicksand"/>
                    <a:sym typeface="Quicksand"/>
                  </a:defRPr>
                </a:lvl4pPr>
                <a:lvl5pPr marL="2286000" marR="0" lvl="4"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5pPr>
                <a:lvl6pPr marL="2743200" marR="0" lvl="5"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6pPr>
                <a:lvl7pPr marL="3200400" marR="0" lvl="6"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7pPr>
                <a:lvl8pPr marL="3657600" marR="0" lvl="7"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8pPr>
                <a:lvl9pPr marL="4114800" marR="0" lvl="8" indent="-381000" algn="l" rtl="0">
                  <a:lnSpc>
                    <a:spcPct val="115000"/>
                  </a:lnSpc>
                  <a:spcBef>
                    <a:spcPts val="0"/>
                  </a:spcBef>
                  <a:spcAft>
                    <a:spcPts val="0"/>
                  </a:spcAft>
                  <a:buClr>
                    <a:schemeClr val="dk2"/>
                  </a:buClr>
                  <a:buSzPts val="2400"/>
                  <a:buFont typeface="Quicksand"/>
                  <a:buChar char="✗"/>
                  <a:defRPr sz="2400" b="0" i="0" u="none" strike="noStrike" cap="none">
                    <a:solidFill>
                      <a:schemeClr val="dk1"/>
                    </a:solidFill>
                    <a:latin typeface="Quicksand"/>
                    <a:ea typeface="Quicksand"/>
                    <a:cs typeface="Quicksand"/>
                    <a:sym typeface="Quicksand"/>
                  </a:defRPr>
                </a:lvl9pPr>
              </a:lstStyle>
              <a:p>
                <a:pPr marL="114300" indent="0">
                  <a:buNone/>
                </a:pPr>
                <a:r>
                  <a:rPr lang="es-CL" sz="2000" dirty="0"/>
                  <a:t>Para comprobar que</a:t>
                </a:r>
                <a14:m>
                  <m:oMath xmlns:m="http://schemas.openxmlformats.org/officeDocument/2006/math">
                    <m:r>
                      <a:rPr lang="es-CL" sz="2000" i="1" dirty="0" smtClean="0">
                        <a:latin typeface="Cambria Math" panose="02040503050406030204" pitchFamily="18" charset="0"/>
                      </a:rPr>
                      <m:t> −</m:t>
                    </m:r>
                    <m:r>
                      <a:rPr lang="es-CL" sz="2000" b="0" i="1" dirty="0" smtClean="0">
                        <a:latin typeface="Cambria Math" panose="02040503050406030204" pitchFamily="18" charset="0"/>
                      </a:rPr>
                      <m:t>5</m:t>
                    </m:r>
                  </m:oMath>
                </a14:m>
                <a:r>
                  <a:rPr lang="es-CL" sz="2000" dirty="0"/>
                  <a:t> es solución de la ecuación, debemos reemplazar este valor en </a:t>
                </a:r>
                <a14:m>
                  <m:oMath xmlns:m="http://schemas.openxmlformats.org/officeDocument/2006/math">
                    <m:r>
                      <a:rPr lang="es-CL" sz="2000" i="1">
                        <a:solidFill>
                          <a:schemeClr val="tx1"/>
                        </a:solidFill>
                        <a:latin typeface="Cambria Math" panose="02040503050406030204" pitchFamily="18" charset="0"/>
                      </a:rPr>
                      <m:t>−</m:t>
                    </m:r>
                    <m:r>
                      <a:rPr lang="es-CL" sz="2000" i="1">
                        <a:solidFill>
                          <a:schemeClr val="tx1"/>
                        </a:solidFill>
                        <a:latin typeface="Cambria Math" panose="02040503050406030204" pitchFamily="18" charset="0"/>
                      </a:rPr>
                      <m:t>𝑧</m:t>
                    </m:r>
                    <m:r>
                      <a:rPr lang="es-CL" sz="2000" i="1">
                        <a:solidFill>
                          <a:schemeClr val="tx1"/>
                        </a:solidFill>
                        <a:latin typeface="Cambria Math" panose="02040503050406030204" pitchFamily="18" charset="0"/>
                      </a:rPr>
                      <m:t>+11=−2</m:t>
                    </m:r>
                    <m:r>
                      <a:rPr lang="es-CL" sz="2000" i="1">
                        <a:solidFill>
                          <a:schemeClr val="tx1"/>
                        </a:solidFill>
                        <a:latin typeface="Cambria Math" panose="02040503050406030204" pitchFamily="18" charset="0"/>
                      </a:rPr>
                      <m:t>𝑧</m:t>
                    </m:r>
                    <m:r>
                      <a:rPr lang="es-CL" sz="2000" i="1">
                        <a:solidFill>
                          <a:schemeClr val="tx1"/>
                        </a:solidFill>
                        <a:latin typeface="Cambria Math" panose="02040503050406030204" pitchFamily="18" charset="0"/>
                      </a:rPr>
                      <m:t>+6</m:t>
                    </m:r>
                  </m:oMath>
                </a14:m>
                <a:r>
                  <a:rPr lang="es-CL" sz="2000" dirty="0">
                    <a:solidFill>
                      <a:schemeClr val="tx1"/>
                    </a:solidFill>
                  </a:rPr>
                  <a:t> , es decir, reemplazamos a </a:t>
                </a:r>
                <a14:m>
                  <m:oMath xmlns:m="http://schemas.openxmlformats.org/officeDocument/2006/math">
                    <m:r>
                      <a:rPr lang="es-CL" sz="2000" b="0" i="1" smtClean="0">
                        <a:solidFill>
                          <a:schemeClr val="tx1"/>
                        </a:solidFill>
                        <a:latin typeface="Cambria Math" panose="02040503050406030204" pitchFamily="18" charset="0"/>
                      </a:rPr>
                      <m:t>𝑧</m:t>
                    </m:r>
                  </m:oMath>
                </a14:m>
                <a:r>
                  <a:rPr lang="es-CL" sz="2000" dirty="0">
                    <a:solidFill>
                      <a:schemeClr val="tx1"/>
                    </a:solidFill>
                  </a:rPr>
                  <a:t> por </a:t>
                </a:r>
                <a14:m>
                  <m:oMath xmlns:m="http://schemas.openxmlformats.org/officeDocument/2006/math">
                    <m:r>
                      <a:rPr lang="es-CL" sz="2000" i="1" dirty="0">
                        <a:latin typeface="Cambria Math" panose="02040503050406030204" pitchFamily="18" charset="0"/>
                      </a:rPr>
                      <m:t>−</m:t>
                    </m:r>
                    <m:r>
                      <a:rPr lang="es-CL" sz="2000" b="0" i="1" dirty="0" smtClean="0">
                        <a:latin typeface="Cambria Math" panose="02040503050406030204" pitchFamily="18" charset="0"/>
                      </a:rPr>
                      <m:t>5</m:t>
                    </m:r>
                  </m:oMath>
                </a14:m>
                <a:r>
                  <a:rPr lang="es-CL" sz="2000" dirty="0"/>
                  <a:t> .</a:t>
                </a:r>
              </a:p>
              <a:p>
                <a:pPr marL="114300" indent="0">
                  <a:buFont typeface="Quicksand"/>
                  <a:buNone/>
                </a:pPr>
                <a:endParaRPr lang="es-CL" sz="2000" dirty="0"/>
              </a:p>
              <a:p>
                <a:pPr marL="114300" indent="0">
                  <a:buFont typeface="Quicksand"/>
                  <a:buNone/>
                </a:pPr>
                <a:endParaRPr lang="es-CL" sz="2000" dirty="0"/>
              </a:p>
              <a:p>
                <a:pPr marL="114300" indent="0">
                  <a:buFont typeface="Quicksand"/>
                  <a:buNone/>
                </a:pPr>
                <a:endParaRPr lang="es-CL" sz="2000" dirty="0"/>
              </a:p>
              <a:p>
                <a:pPr marL="114300" indent="0">
                  <a:buFont typeface="Quicksand"/>
                  <a:buNone/>
                </a:pPr>
                <a:endParaRPr lang="es-CL" sz="2000" dirty="0"/>
              </a:p>
              <a:p>
                <a:pPr marL="114300" indent="0">
                  <a:buFont typeface="Quicksand"/>
                  <a:buNone/>
                </a:pPr>
                <a:r>
                  <a:rPr lang="es-CL" sz="2000" dirty="0"/>
                  <a:t>Notemos que al reemplazar el valor se cumple la igualdad, por lo tanto, podemos afirmar que z</a:t>
                </a:r>
                <a14:m>
                  <m:oMath xmlns:m="http://schemas.openxmlformats.org/officeDocument/2006/math">
                    <m:r>
                      <a:rPr lang="es-CL" sz="2000" i="1">
                        <a:solidFill>
                          <a:schemeClr val="tx1"/>
                        </a:solidFill>
                        <a:latin typeface="Cambria Math" panose="02040503050406030204" pitchFamily="18" charset="0"/>
                      </a:rPr>
                      <m:t>=−</m:t>
                    </m:r>
                    <m:r>
                      <a:rPr lang="es-CL" sz="2000" b="0" i="1" smtClean="0">
                        <a:solidFill>
                          <a:schemeClr val="tx1"/>
                        </a:solidFill>
                        <a:latin typeface="Cambria Math" panose="02040503050406030204" pitchFamily="18" charset="0"/>
                      </a:rPr>
                      <m:t>5</m:t>
                    </m:r>
                  </m:oMath>
                </a14:m>
                <a:r>
                  <a:rPr lang="es-CL" sz="2000" dirty="0"/>
                  <a:t> o bien, </a:t>
                </a:r>
                <a14:m>
                  <m:oMath xmlns:m="http://schemas.openxmlformats.org/officeDocument/2006/math">
                    <m:r>
                      <a:rPr lang="es-CL" sz="2000" i="1">
                        <a:solidFill>
                          <a:schemeClr val="tx1"/>
                        </a:solidFill>
                        <a:latin typeface="Cambria Math" panose="02040503050406030204" pitchFamily="18" charset="0"/>
                      </a:rPr>
                      <m:t>−</m:t>
                    </m:r>
                    <m:r>
                      <a:rPr lang="es-CL" sz="2000" b="0" i="1" smtClean="0">
                        <a:solidFill>
                          <a:schemeClr val="tx1"/>
                        </a:solidFill>
                        <a:latin typeface="Cambria Math" panose="02040503050406030204" pitchFamily="18" charset="0"/>
                      </a:rPr>
                      <m:t>5</m:t>
                    </m:r>
                  </m:oMath>
                </a14:m>
                <a:r>
                  <a:rPr lang="es-CL" sz="2000" dirty="0"/>
                  <a:t> es solución de la ecuación.</a:t>
                </a:r>
              </a:p>
              <a:p>
                <a:pPr marL="114300" indent="0">
                  <a:buFont typeface="Quicksand"/>
                  <a:buNone/>
                </a:pPr>
                <a:endParaRPr lang="es-CL" dirty="0"/>
              </a:p>
            </p:txBody>
          </p:sp>
        </mc:Choice>
        <mc:Fallback xmlns="">
          <p:sp>
            <p:nvSpPr>
              <p:cNvPr id="5" name="Google Shape;709;p15">
                <a:extLst>
                  <a:ext uri="{FF2B5EF4-FFF2-40B4-BE49-F238E27FC236}">
                    <a16:creationId xmlns:a16="http://schemas.microsoft.com/office/drawing/2014/main" id="{AF01F509-AAB4-4009-B4F0-B3B21BF0EF19}"/>
                  </a:ext>
                </a:extLst>
              </p:cNvPr>
              <p:cNvSpPr txBox="1">
                <a:spLocks noRot="1" noChangeAspect="1" noMove="1" noResize="1" noEditPoints="1" noAdjustHandles="1" noChangeArrowheads="1" noChangeShapeType="1" noTextEdit="1"/>
              </p:cNvSpPr>
              <p:nvPr/>
            </p:nvSpPr>
            <p:spPr>
              <a:xfrm>
                <a:off x="541421" y="1039457"/>
                <a:ext cx="8229037" cy="3110963"/>
              </a:xfrm>
              <a:prstGeom prst="rect">
                <a:avLst/>
              </a:prstGeom>
              <a:blipFill>
                <a:blip r:embed="rId3"/>
                <a:stretch>
                  <a:fillRect l="-519" r="-2593" b="-31569"/>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graphicFrame>
            <p:nvGraphicFramePr>
              <p:cNvPr id="7" name="Tabla 7">
                <a:extLst>
                  <a:ext uri="{FF2B5EF4-FFF2-40B4-BE49-F238E27FC236}">
                    <a16:creationId xmlns:a16="http://schemas.microsoft.com/office/drawing/2014/main" id="{E2AC5843-8872-4826-B113-3B7DDD5B9C62}"/>
                  </a:ext>
                </a:extLst>
              </p:cNvPr>
              <p:cNvGraphicFramePr>
                <a:graphicFrameLocks noGrp="1"/>
              </p:cNvGraphicFramePr>
              <p:nvPr>
                <p:extLst>
                  <p:ext uri="{D42A27DB-BD31-4B8C-83A1-F6EECF244321}">
                    <p14:modId xmlns:p14="http://schemas.microsoft.com/office/powerpoint/2010/main" val="88045697"/>
                  </p:ext>
                </p:extLst>
              </p:nvPr>
            </p:nvGraphicFramePr>
            <p:xfrm>
              <a:off x="120292" y="2255575"/>
              <a:ext cx="8903366" cy="1463040"/>
            </p:xfrm>
            <a:graphic>
              <a:graphicData uri="http://schemas.openxmlformats.org/drawingml/2006/table">
                <a:tbl>
                  <a:tblPr firstRow="1" bandRow="1">
                    <a:tableStyleId>{DA878A68-379F-483A-8778-C6B6AC8C036A}</a:tableStyleId>
                  </a:tblPr>
                  <a:tblGrid>
                    <a:gridCol w="3922319">
                      <a:extLst>
                        <a:ext uri="{9D8B030D-6E8A-4147-A177-3AD203B41FA5}">
                          <a16:colId xmlns:a16="http://schemas.microsoft.com/office/drawing/2014/main" val="506111329"/>
                        </a:ext>
                      </a:extLst>
                    </a:gridCol>
                    <a:gridCol w="4981047">
                      <a:extLst>
                        <a:ext uri="{9D8B030D-6E8A-4147-A177-3AD203B41FA5}">
                          <a16:colId xmlns:a16="http://schemas.microsoft.com/office/drawing/2014/main" val="1048332113"/>
                        </a:ext>
                      </a:extLst>
                    </a:gridCol>
                  </a:tblGrid>
                  <a:tr h="342468">
                    <a:tc>
                      <a:txBody>
                        <a:bodyPr/>
                        <a:lstStyle/>
                        <a:p>
                          <a:pPr algn="ctr"/>
                          <a:r>
                            <a:rPr lang="es-CL" sz="1800" b="1" dirty="0">
                              <a:solidFill>
                                <a:schemeClr val="tx1"/>
                              </a:solidFill>
                            </a:rPr>
                            <a:t> </a:t>
                          </a:r>
                          <a14:m>
                            <m:oMath xmlns:m="http://schemas.openxmlformats.org/officeDocument/2006/math">
                              <m:r>
                                <a:rPr lang="es-CL" sz="1800" b="1" i="1" smtClean="0">
                                  <a:solidFill>
                                    <a:schemeClr val="tx1"/>
                                  </a:solidFill>
                                  <a:latin typeface="Cambria Math" panose="02040503050406030204" pitchFamily="18" charset="0"/>
                                </a:rPr>
                                <m:t>−</m:t>
                              </m:r>
                              <m:r>
                                <a:rPr lang="es-CL" sz="1800" b="1" i="1" smtClean="0">
                                  <a:solidFill>
                                    <a:schemeClr val="tx1"/>
                                  </a:solidFill>
                                  <a:latin typeface="Cambria Math" panose="02040503050406030204" pitchFamily="18" charset="0"/>
                                </a:rPr>
                                <m:t>𝒛</m:t>
                              </m:r>
                              <m:r>
                                <a:rPr lang="es-CL" sz="1800" b="1" i="1" smtClean="0">
                                  <a:solidFill>
                                    <a:schemeClr val="tx1"/>
                                  </a:solidFill>
                                  <a:latin typeface="Cambria Math" panose="02040503050406030204" pitchFamily="18" charset="0"/>
                                </a:rPr>
                                <m:t>+</m:t>
                              </m:r>
                              <m:r>
                                <a:rPr lang="es-CL" sz="1800" b="1" i="1" smtClean="0">
                                  <a:solidFill>
                                    <a:schemeClr val="tx1"/>
                                  </a:solidFill>
                                  <a:latin typeface="Cambria Math" panose="02040503050406030204" pitchFamily="18" charset="0"/>
                                </a:rPr>
                                <m:t>𝟏𝟏</m:t>
                              </m:r>
                              <m:r>
                                <a:rPr lang="es-CL" sz="1800" b="1" i="1" smtClean="0">
                                  <a:solidFill>
                                    <a:schemeClr val="tx1"/>
                                  </a:solidFill>
                                  <a:latin typeface="Cambria Math" panose="02040503050406030204" pitchFamily="18" charset="0"/>
                                </a:rPr>
                                <m:t>=−</m:t>
                              </m:r>
                              <m:r>
                                <a:rPr lang="es-CL" sz="1800" b="1" i="1" smtClean="0">
                                  <a:solidFill>
                                    <a:schemeClr val="tx1"/>
                                  </a:solidFill>
                                  <a:latin typeface="Cambria Math" panose="02040503050406030204" pitchFamily="18" charset="0"/>
                                </a:rPr>
                                <m:t>𝟐</m:t>
                              </m:r>
                              <m:r>
                                <a:rPr lang="es-CL" sz="1800" b="1" i="1" smtClean="0">
                                  <a:solidFill>
                                    <a:schemeClr val="tx1"/>
                                  </a:solidFill>
                                  <a:latin typeface="Cambria Math" panose="02040503050406030204" pitchFamily="18" charset="0"/>
                                </a:rPr>
                                <m:t>𝒛</m:t>
                              </m:r>
                              <m:r>
                                <a:rPr lang="es-CL" sz="1800" b="1" i="1" smtClean="0">
                                  <a:solidFill>
                                    <a:schemeClr val="tx1"/>
                                  </a:solidFill>
                                  <a:latin typeface="Cambria Math" panose="02040503050406030204" pitchFamily="18" charset="0"/>
                                </a:rPr>
                                <m:t>+</m:t>
                              </m:r>
                              <m:r>
                                <a:rPr lang="es-CL" sz="1800" b="1" i="1" smtClean="0">
                                  <a:solidFill>
                                    <a:schemeClr val="tx1"/>
                                  </a:solidFill>
                                  <a:latin typeface="Cambria Math" panose="02040503050406030204" pitchFamily="18" charset="0"/>
                                </a:rPr>
                                <m:t>𝟔</m:t>
                              </m:r>
                            </m:oMath>
                          </a14:m>
                          <a:endParaRPr lang="es-CL" sz="1800" b="1" dirty="0">
                            <a:solidFill>
                              <a:schemeClr val="tx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s-CL" sz="1800" b="1" dirty="0">
                              <a:solidFill>
                                <a:schemeClr val="tx1"/>
                              </a:solidFill>
                              <a:latin typeface="Quicksand" panose="020B0604020202020204" charset="0"/>
                            </a:rPr>
                            <a:t>\ Reemplazar </a:t>
                          </a:r>
                          <a14:m>
                            <m:oMath xmlns:m="http://schemas.openxmlformats.org/officeDocument/2006/math">
                              <m:r>
                                <a:rPr lang="es-CL" sz="1800" b="1" i="1" dirty="0" smtClean="0">
                                  <a:solidFill>
                                    <a:schemeClr val="tx1"/>
                                  </a:solidFill>
                                  <a:latin typeface="Cambria Math" panose="02040503050406030204" pitchFamily="18" charset="0"/>
                                </a:rPr>
                                <m:t>𝒛</m:t>
                              </m:r>
                            </m:oMath>
                          </a14:m>
                          <a:r>
                            <a:rPr lang="es-CL" sz="1800" b="1" dirty="0">
                              <a:solidFill>
                                <a:schemeClr val="tx1"/>
                              </a:solidFill>
                              <a:latin typeface="Quicksand" panose="020B0604020202020204" charset="0"/>
                            </a:rPr>
                            <a:t> por </a:t>
                          </a:r>
                          <a14:m>
                            <m:oMath xmlns:m="http://schemas.openxmlformats.org/officeDocument/2006/math">
                              <m:r>
                                <a:rPr lang="es-CL" sz="1800" b="1" i="0" dirty="0" smtClean="0">
                                  <a:solidFill>
                                    <a:schemeClr val="tx1"/>
                                  </a:solidFill>
                                  <a:latin typeface="Cambria Math" panose="02040503050406030204" pitchFamily="18" charset="0"/>
                                </a:rPr>
                                <m:t>−</m:t>
                              </m:r>
                              <m:r>
                                <a:rPr lang="es-CL" sz="1800" b="1" i="1" dirty="0" smtClean="0">
                                  <a:solidFill>
                                    <a:schemeClr val="tx1"/>
                                  </a:solidFill>
                                  <a:latin typeface="Cambria Math" panose="02040503050406030204" pitchFamily="18" charset="0"/>
                                </a:rPr>
                                <m:t>𝟓</m:t>
                              </m:r>
                            </m:oMath>
                          </a14:m>
                          <a:endParaRPr lang="es-CL" sz="1800" b="1" dirty="0">
                            <a:solidFill>
                              <a:schemeClr val="tx1"/>
                            </a:solidFill>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243485700"/>
                      </a:ext>
                    </a:extLst>
                  </a:tr>
                  <a:tr h="341666">
                    <a:tc>
                      <a:txBody>
                        <a:bodyPr/>
                        <a:lstStyle/>
                        <a:p>
                          <a:r>
                            <a:rPr lang="es-CL" sz="1800" b="1" dirty="0">
                              <a:solidFill>
                                <a:schemeClr val="tx1"/>
                              </a:solidFill>
                            </a:rPr>
                            <a:t>        </a:t>
                          </a:r>
                          <a14:m>
                            <m:oMath xmlns:m="http://schemas.openxmlformats.org/officeDocument/2006/math">
                              <m:r>
                                <a:rPr lang="es-CL" sz="1800" b="1" i="1" smtClean="0">
                                  <a:solidFill>
                                    <a:schemeClr val="tx1"/>
                                  </a:solidFill>
                                  <a:latin typeface="Cambria Math" panose="02040503050406030204" pitchFamily="18" charset="0"/>
                                </a:rPr>
                                <m:t>−</m:t>
                              </m:r>
                              <m:d>
                                <m:dPr>
                                  <m:ctrlPr>
                                    <a:rPr lang="es-CL" sz="1800" b="1" i="1" smtClean="0">
                                      <a:solidFill>
                                        <a:schemeClr val="tx1"/>
                                      </a:solidFill>
                                      <a:latin typeface="Cambria Math" panose="02040503050406030204" pitchFamily="18" charset="0"/>
                                    </a:rPr>
                                  </m:ctrlPr>
                                </m:dPr>
                                <m:e>
                                  <m:r>
                                    <a:rPr lang="es-CL" sz="1800" b="1" i="1" smtClean="0">
                                      <a:solidFill>
                                        <a:schemeClr val="tx1"/>
                                      </a:solidFill>
                                      <a:latin typeface="Cambria Math" panose="02040503050406030204" pitchFamily="18" charset="0"/>
                                    </a:rPr>
                                    <m:t>−</m:t>
                                  </m:r>
                                  <m:r>
                                    <a:rPr lang="es-CL" sz="1800" b="1" i="1" smtClean="0">
                                      <a:solidFill>
                                        <a:schemeClr val="tx1"/>
                                      </a:solidFill>
                                      <a:latin typeface="Cambria Math" panose="02040503050406030204" pitchFamily="18" charset="0"/>
                                    </a:rPr>
                                    <m:t>𝟓</m:t>
                                  </m:r>
                                </m:e>
                              </m:d>
                              <m:r>
                                <a:rPr lang="es-CL" sz="1800" b="1" i="1" smtClean="0">
                                  <a:solidFill>
                                    <a:schemeClr val="tx1"/>
                                  </a:solidFill>
                                  <a:latin typeface="Cambria Math" panose="02040503050406030204" pitchFamily="18" charset="0"/>
                                </a:rPr>
                                <m:t>+</m:t>
                              </m:r>
                              <m:r>
                                <a:rPr lang="es-CL" sz="1800" b="1" i="1" smtClean="0">
                                  <a:solidFill>
                                    <a:schemeClr val="tx1"/>
                                  </a:solidFill>
                                  <a:latin typeface="Cambria Math" panose="02040503050406030204" pitchFamily="18" charset="0"/>
                                </a:rPr>
                                <m:t>𝟏𝟏</m:t>
                              </m:r>
                              <m:r>
                                <a:rPr lang="es-CL" sz="1800" b="1" i="1" smtClean="0">
                                  <a:solidFill>
                                    <a:schemeClr val="tx1"/>
                                  </a:solidFill>
                                  <a:latin typeface="Cambria Math" panose="02040503050406030204" pitchFamily="18" charset="0"/>
                                </a:rPr>
                                <m:t>=−</m:t>
                              </m:r>
                              <m:r>
                                <a:rPr lang="es-CL" sz="1800" b="1" i="1" smtClean="0">
                                  <a:solidFill>
                                    <a:schemeClr val="tx1"/>
                                  </a:solidFill>
                                  <a:latin typeface="Cambria Math" panose="02040503050406030204" pitchFamily="18" charset="0"/>
                                  <a:ea typeface="Cambria Math" panose="02040503050406030204" pitchFamily="18" charset="0"/>
                                </a:rPr>
                                <m:t>𝟐</m:t>
                              </m:r>
                              <m:r>
                                <a:rPr lang="es-CL" sz="1800" b="1" i="1" smtClean="0">
                                  <a:solidFill>
                                    <a:schemeClr val="tx1"/>
                                  </a:solidFill>
                                  <a:latin typeface="Cambria Math" panose="02040503050406030204" pitchFamily="18" charset="0"/>
                                  <a:ea typeface="Cambria Math" panose="02040503050406030204" pitchFamily="18" charset="0"/>
                                </a:rPr>
                                <m:t>∙(−</m:t>
                              </m:r>
                              <m:r>
                                <a:rPr lang="es-CL" sz="1800" b="1" i="1" smtClean="0">
                                  <a:solidFill>
                                    <a:schemeClr val="tx1"/>
                                  </a:solidFill>
                                  <a:latin typeface="Cambria Math" panose="02040503050406030204" pitchFamily="18" charset="0"/>
                                  <a:ea typeface="Cambria Math" panose="02040503050406030204" pitchFamily="18" charset="0"/>
                                </a:rPr>
                                <m:t>𝟓</m:t>
                              </m:r>
                              <m:r>
                                <a:rPr lang="es-CL" sz="1800" b="1" i="1" smtClean="0">
                                  <a:solidFill>
                                    <a:schemeClr val="tx1"/>
                                  </a:solidFill>
                                  <a:latin typeface="Cambria Math" panose="02040503050406030204" pitchFamily="18" charset="0"/>
                                  <a:ea typeface="Cambria Math" panose="02040503050406030204" pitchFamily="18" charset="0"/>
                                </a:rPr>
                                <m:t>)+</m:t>
                              </m:r>
                              <m:r>
                                <a:rPr lang="es-CL" sz="1800" b="1" i="1" smtClean="0">
                                  <a:solidFill>
                                    <a:schemeClr val="tx1"/>
                                  </a:solidFill>
                                  <a:latin typeface="Cambria Math" panose="02040503050406030204" pitchFamily="18" charset="0"/>
                                  <a:ea typeface="Cambria Math" panose="02040503050406030204" pitchFamily="18" charset="0"/>
                                </a:rPr>
                                <m:t>𝟔</m:t>
                              </m:r>
                              <m:r>
                                <a:rPr lang="es-CL" sz="1800" b="1" i="1" smtClean="0">
                                  <a:solidFill>
                                    <a:schemeClr val="tx1"/>
                                  </a:solidFill>
                                  <a:latin typeface="Cambria Math" panose="02040503050406030204" pitchFamily="18" charset="0"/>
                                </a:rPr>
                                <m:t> </m:t>
                              </m:r>
                            </m:oMath>
                          </a14:m>
                          <a:endParaRPr lang="es-CL" sz="1800" b="1"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800" b="1" dirty="0">
                              <a:solidFill>
                                <a:schemeClr val="tx1"/>
                              </a:solidFill>
                              <a:latin typeface="Quicksand" panose="020B0604020202020204" charset="0"/>
                            </a:rPr>
                            <a:t>\ Multiplicar factores según corresponda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788468514"/>
                      </a:ext>
                    </a:extLst>
                  </a:tr>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800" b="1" dirty="0">
                              <a:solidFill>
                                <a:schemeClr val="tx1"/>
                              </a:solidFill>
                            </a:rPr>
                            <a:t>                </a:t>
                          </a:r>
                          <a14:m>
                            <m:oMath xmlns:m="http://schemas.openxmlformats.org/officeDocument/2006/math">
                              <m:r>
                                <a:rPr lang="es-CL" sz="1800" b="1" i="1" smtClean="0">
                                  <a:solidFill>
                                    <a:schemeClr val="tx1"/>
                                  </a:solidFill>
                                  <a:latin typeface="Cambria Math" panose="02040503050406030204" pitchFamily="18" charset="0"/>
                                </a:rPr>
                                <m:t>𝟓</m:t>
                              </m:r>
                              <m:r>
                                <a:rPr lang="es-CL" sz="1800" b="1" i="1" smtClean="0">
                                  <a:solidFill>
                                    <a:schemeClr val="tx1"/>
                                  </a:solidFill>
                                  <a:latin typeface="Cambria Math" panose="02040503050406030204" pitchFamily="18" charset="0"/>
                                </a:rPr>
                                <m:t>+</m:t>
                              </m:r>
                              <m:r>
                                <a:rPr lang="es-CL" sz="1800" b="1" i="1" smtClean="0">
                                  <a:solidFill>
                                    <a:schemeClr val="tx1"/>
                                  </a:solidFill>
                                  <a:latin typeface="Cambria Math" panose="02040503050406030204" pitchFamily="18" charset="0"/>
                                </a:rPr>
                                <m:t>𝟏𝟏</m:t>
                              </m:r>
                              <m:r>
                                <a:rPr lang="es-CL" sz="1800" b="1" i="1" smtClean="0">
                                  <a:solidFill>
                                    <a:schemeClr val="tx1"/>
                                  </a:solidFill>
                                  <a:latin typeface="Cambria Math" panose="02040503050406030204" pitchFamily="18" charset="0"/>
                                </a:rPr>
                                <m:t>=</m:t>
                              </m:r>
                              <m:r>
                                <a:rPr lang="es-CL" sz="1800" b="1" i="1" smtClean="0">
                                  <a:solidFill>
                                    <a:schemeClr val="tx1"/>
                                  </a:solidFill>
                                  <a:latin typeface="Cambria Math" panose="02040503050406030204" pitchFamily="18" charset="0"/>
                                </a:rPr>
                                <m:t>𝟏𝟎</m:t>
                              </m:r>
                              <m:r>
                                <a:rPr lang="es-CL" sz="1800" b="1" i="1" smtClean="0">
                                  <a:solidFill>
                                    <a:schemeClr val="tx1"/>
                                  </a:solidFill>
                                  <a:latin typeface="Cambria Math" panose="02040503050406030204" pitchFamily="18" charset="0"/>
                                </a:rPr>
                                <m:t>+</m:t>
                              </m:r>
                              <m:r>
                                <a:rPr lang="es-CL" sz="1800" b="1" i="1" smtClean="0">
                                  <a:solidFill>
                                    <a:schemeClr val="tx1"/>
                                  </a:solidFill>
                                  <a:latin typeface="Cambria Math" panose="02040503050406030204" pitchFamily="18" charset="0"/>
                                </a:rPr>
                                <m:t>𝟔</m:t>
                              </m:r>
                              <m:r>
                                <a:rPr lang="es-CL" sz="1800" b="1" i="1" smtClean="0">
                                  <a:solidFill>
                                    <a:schemeClr val="tx1"/>
                                  </a:solidFill>
                                  <a:latin typeface="Cambria Math" panose="02040503050406030204" pitchFamily="18" charset="0"/>
                                </a:rPr>
                                <m:t> </m:t>
                              </m:r>
                            </m:oMath>
                          </a14:m>
                          <a:endParaRPr lang="es-CL" sz="1800" b="1"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800" b="1" dirty="0">
                              <a:solidFill>
                                <a:schemeClr val="tx1"/>
                              </a:solidFill>
                              <a:latin typeface="Quicksand" panose="020B0604020202020204" charset="0"/>
                            </a:rPr>
                            <a:t>\ Resolver</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023902608"/>
                      </a:ext>
                    </a:extLst>
                  </a:tr>
                  <a:tr h="27081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800" b="1" dirty="0">
                              <a:solidFill>
                                <a:schemeClr val="tx1"/>
                              </a:solidFill>
                            </a:rPr>
                            <a:t>                     </a:t>
                          </a:r>
                          <a:r>
                            <a:rPr lang="es-CL" sz="1800" b="1" baseline="0" dirty="0">
                              <a:solidFill>
                                <a:schemeClr val="tx1"/>
                              </a:solidFill>
                            </a:rPr>
                            <a:t> </a:t>
                          </a:r>
                          <a14:m>
                            <m:oMath xmlns:m="http://schemas.openxmlformats.org/officeDocument/2006/math">
                              <m:r>
                                <a:rPr lang="es-CL" sz="1800" b="1" i="1" smtClean="0">
                                  <a:solidFill>
                                    <a:schemeClr val="tx1"/>
                                  </a:solidFill>
                                  <a:latin typeface="Cambria Math" panose="02040503050406030204" pitchFamily="18" charset="0"/>
                                </a:rPr>
                                <m:t>𝟏𝟔</m:t>
                              </m:r>
                              <m:r>
                                <a:rPr lang="es-CL" sz="1800" b="1" i="1" smtClean="0">
                                  <a:solidFill>
                                    <a:schemeClr val="tx1"/>
                                  </a:solidFill>
                                  <a:latin typeface="Cambria Math" panose="02040503050406030204" pitchFamily="18" charset="0"/>
                                </a:rPr>
                                <m:t>=</m:t>
                              </m:r>
                              <m:r>
                                <a:rPr lang="es-CL" sz="1800" b="1" i="1" smtClean="0">
                                  <a:solidFill>
                                    <a:schemeClr val="tx1"/>
                                  </a:solidFill>
                                  <a:latin typeface="Cambria Math" panose="02040503050406030204" pitchFamily="18" charset="0"/>
                                </a:rPr>
                                <m:t>𝟏𝟔</m:t>
                              </m:r>
                              <m:r>
                                <a:rPr lang="es-CL" sz="1800" b="1" i="1" smtClean="0">
                                  <a:solidFill>
                                    <a:schemeClr val="tx1"/>
                                  </a:solidFill>
                                  <a:latin typeface="Cambria Math" panose="02040503050406030204" pitchFamily="18" charset="0"/>
                                </a:rPr>
                                <m:t> </m:t>
                              </m:r>
                            </m:oMath>
                          </a14:m>
                          <a:endParaRPr lang="es-CL" sz="1800" b="1"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s-CL"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018275010"/>
                      </a:ext>
                    </a:extLst>
                  </a:tr>
                </a:tbl>
              </a:graphicData>
            </a:graphic>
          </p:graphicFrame>
        </mc:Choice>
        <mc:Fallback xmlns="">
          <p:graphicFrame>
            <p:nvGraphicFramePr>
              <p:cNvPr id="7" name="Tabla 7">
                <a:extLst>
                  <a:ext uri="{FF2B5EF4-FFF2-40B4-BE49-F238E27FC236}">
                    <a16:creationId xmlns:a16="http://schemas.microsoft.com/office/drawing/2014/main" id="{E2AC5843-8872-4826-B113-3B7DDD5B9C62}"/>
                  </a:ext>
                </a:extLst>
              </p:cNvPr>
              <p:cNvGraphicFramePr>
                <a:graphicFrameLocks noGrp="1"/>
              </p:cNvGraphicFramePr>
              <p:nvPr>
                <p:extLst>
                  <p:ext uri="{D42A27DB-BD31-4B8C-83A1-F6EECF244321}">
                    <p14:modId xmlns:p14="http://schemas.microsoft.com/office/powerpoint/2010/main" val="88045697"/>
                  </p:ext>
                </p:extLst>
              </p:nvPr>
            </p:nvGraphicFramePr>
            <p:xfrm>
              <a:off x="120292" y="2255575"/>
              <a:ext cx="8903366" cy="1463040"/>
            </p:xfrm>
            <a:graphic>
              <a:graphicData uri="http://schemas.openxmlformats.org/drawingml/2006/table">
                <a:tbl>
                  <a:tblPr firstRow="1" bandRow="1">
                    <a:tableStyleId>{DA878A68-379F-483A-8778-C6B6AC8C036A}</a:tableStyleId>
                  </a:tblPr>
                  <a:tblGrid>
                    <a:gridCol w="3922319">
                      <a:extLst>
                        <a:ext uri="{9D8B030D-6E8A-4147-A177-3AD203B41FA5}">
                          <a16:colId xmlns:a16="http://schemas.microsoft.com/office/drawing/2014/main" val="506111329"/>
                        </a:ext>
                      </a:extLst>
                    </a:gridCol>
                    <a:gridCol w="4981047">
                      <a:extLst>
                        <a:ext uri="{9D8B030D-6E8A-4147-A177-3AD203B41FA5}">
                          <a16:colId xmlns:a16="http://schemas.microsoft.com/office/drawing/2014/main" val="1048332113"/>
                        </a:ext>
                      </a:extLst>
                    </a:gridCol>
                  </a:tblGrid>
                  <a:tr h="365760">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8333" r="-127019" b="-301667"/>
                          </a:stretch>
                        </a:blipFill>
                      </a:tcPr>
                    </a:tc>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l="-78729" t="-8333" b="-301667"/>
                          </a:stretch>
                        </a:blipFill>
                      </a:tcPr>
                    </a:tc>
                    <a:extLst>
                      <a:ext uri="{0D108BD9-81ED-4DB2-BD59-A6C34878D82A}">
                        <a16:rowId xmlns:a16="http://schemas.microsoft.com/office/drawing/2014/main" val="1243485700"/>
                      </a:ext>
                    </a:extLst>
                  </a:tr>
                  <a:tr h="365760">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106557" r="-127019" b="-196721"/>
                          </a:stretch>
                        </a:blip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800" b="1" dirty="0">
                              <a:solidFill>
                                <a:schemeClr val="tx1"/>
                              </a:solidFill>
                              <a:latin typeface="Quicksand" panose="020B0604020202020204" charset="0"/>
                            </a:rPr>
                            <a:t>\ Multiplicar factores según corresponda</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788468514"/>
                      </a:ext>
                    </a:extLst>
                  </a:tr>
                  <a:tr h="365760">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210000" r="-127019" b="-100000"/>
                          </a:stretch>
                        </a:blip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800" b="1" dirty="0">
                              <a:solidFill>
                                <a:schemeClr val="tx1"/>
                              </a:solidFill>
                              <a:latin typeface="Quicksand" panose="020B0604020202020204" charset="0"/>
                            </a:rPr>
                            <a:t>\ Resolver</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023902608"/>
                      </a:ext>
                    </a:extLst>
                  </a:tr>
                  <a:tr h="365760">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310000" r="-127019"/>
                          </a:stretch>
                        </a:blipFill>
                      </a:tcPr>
                    </a:tc>
                    <a:tc>
                      <a:txBody>
                        <a:bodyPr/>
                        <a:lstStyle/>
                        <a:p>
                          <a:endParaRPr lang="es-CL"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018275010"/>
                      </a:ext>
                    </a:extLst>
                  </a:tr>
                </a:tbl>
              </a:graphicData>
            </a:graphic>
          </p:graphicFrame>
        </mc:Fallback>
      </mc:AlternateContent>
    </p:spTree>
    <p:extLst>
      <p:ext uri="{BB962C8B-B14F-4D97-AF65-F5344CB8AC3E}">
        <p14:creationId xmlns:p14="http://schemas.microsoft.com/office/powerpoint/2010/main" val="3458184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5"/>
          <p:cNvSpPr txBox="1">
            <a:spLocks noGrp="1"/>
          </p:cNvSpPr>
          <p:nvPr>
            <p:ph type="ctrTitle" idx="4294967295"/>
          </p:nvPr>
        </p:nvSpPr>
        <p:spPr>
          <a:xfrm>
            <a:off x="-489363" y="363218"/>
            <a:ext cx="6593700" cy="86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dirty="0">
                <a:solidFill>
                  <a:schemeClr val="accent3"/>
                </a:solidFill>
              </a:rPr>
              <a:t>RESOLVER UNA ECUACIÓN</a:t>
            </a:r>
            <a:endParaRPr sz="6000" dirty="0">
              <a:solidFill>
                <a:schemeClr val="accent3"/>
              </a:solidFill>
            </a:endParaRPr>
          </a:p>
        </p:txBody>
      </p:sp>
      <mc:AlternateContent xmlns:mc="http://schemas.openxmlformats.org/markup-compatibility/2006" xmlns:a14="http://schemas.microsoft.com/office/drawing/2010/main">
        <mc:Choice Requires="a14">
          <p:sp>
            <p:nvSpPr>
              <p:cNvPr id="709" name="Google Shape;709;p15"/>
              <p:cNvSpPr txBox="1">
                <a:spLocks noGrp="1"/>
              </p:cNvSpPr>
              <p:nvPr>
                <p:ph type="subTitle" idx="4294967295"/>
              </p:nvPr>
            </p:nvSpPr>
            <p:spPr>
              <a:xfrm>
                <a:off x="1201479" y="793718"/>
                <a:ext cx="3719274" cy="1104458"/>
              </a:xfrm>
              <a:prstGeom prst="rect">
                <a:avLst/>
              </a:prstGeom>
            </p:spPr>
            <p:txBody>
              <a:bodyPr spcFirstLastPara="1" wrap="square" lIns="0" tIns="0" rIns="0" bIns="0" anchor="t" anchorCtr="0">
                <a:noAutofit/>
              </a:bodyPr>
              <a:lstStyle/>
              <a:p>
                <a:pPr marL="114300" indent="0">
                  <a:buNone/>
                </a:pPr>
                <a:endParaRPr lang="es-CL" dirty="0"/>
              </a:p>
              <a:p>
                <a:pPr marL="0" indent="0" algn="ctr">
                  <a:spcBef>
                    <a:spcPts val="0"/>
                  </a:spcBef>
                  <a:buNone/>
                </a:pPr>
                <a14:m>
                  <m:oMathPara xmlns:m="http://schemas.openxmlformats.org/officeDocument/2006/math">
                    <m:oMathParaPr>
                      <m:jc m:val="centerGroup"/>
                    </m:oMathParaPr>
                    <m:oMath xmlns:m="http://schemas.openxmlformats.org/officeDocument/2006/math">
                      <m:r>
                        <a:rPr lang="es-CL" sz="2800" b="0" i="1" smtClean="0">
                          <a:solidFill>
                            <a:schemeClr val="tx1"/>
                          </a:solidFill>
                          <a:latin typeface="Cambria Math" panose="02040503050406030204" pitchFamily="18" charset="0"/>
                        </a:rPr>
                        <m:t>3(</m:t>
                      </m:r>
                      <m:r>
                        <a:rPr lang="es-CL" sz="2800" b="0" i="1" smtClean="0">
                          <a:solidFill>
                            <a:schemeClr val="tx1"/>
                          </a:solidFill>
                          <a:latin typeface="Cambria Math" panose="02040503050406030204" pitchFamily="18" charset="0"/>
                        </a:rPr>
                        <m:t>𝑥</m:t>
                      </m:r>
                      <m:r>
                        <a:rPr lang="es-CL" sz="2800" b="0" i="1" smtClean="0">
                          <a:solidFill>
                            <a:schemeClr val="tx1"/>
                          </a:solidFill>
                          <a:latin typeface="Cambria Math" panose="02040503050406030204" pitchFamily="18" charset="0"/>
                        </a:rPr>
                        <m:t>−6)=2(9−3</m:t>
                      </m:r>
                      <m:r>
                        <a:rPr lang="es-CL" sz="2800" b="0" i="1" smtClean="0">
                          <a:solidFill>
                            <a:schemeClr val="tx1"/>
                          </a:solidFill>
                          <a:latin typeface="Cambria Math" panose="02040503050406030204" pitchFamily="18" charset="0"/>
                        </a:rPr>
                        <m:t>𝑥</m:t>
                      </m:r>
                      <m:r>
                        <a:rPr lang="es-CL" sz="2800" b="0" i="1" smtClean="0">
                          <a:solidFill>
                            <a:schemeClr val="tx1"/>
                          </a:solidFill>
                          <a:latin typeface="Cambria Math" panose="02040503050406030204" pitchFamily="18" charset="0"/>
                        </a:rPr>
                        <m:t>)</m:t>
                      </m:r>
                    </m:oMath>
                  </m:oMathPara>
                </a14:m>
                <a:endParaRPr lang="es-CL" sz="2800" dirty="0">
                  <a:solidFill>
                    <a:schemeClr val="tx1"/>
                  </a:solidFill>
                </a:endParaRPr>
              </a:p>
              <a:p>
                <a:pPr marL="0" lvl="0" indent="0" algn="ctr" rtl="0">
                  <a:spcBef>
                    <a:spcPts val="0"/>
                  </a:spcBef>
                  <a:spcAft>
                    <a:spcPts val="0"/>
                  </a:spcAft>
                  <a:buNone/>
                </a:pPr>
                <a:endParaRPr sz="1800" b="1" dirty="0"/>
              </a:p>
            </p:txBody>
          </p:sp>
        </mc:Choice>
        <mc:Fallback xmlns="">
          <p:sp>
            <p:nvSpPr>
              <p:cNvPr id="709" name="Google Shape;709;p15"/>
              <p:cNvSpPr txBox="1">
                <a:spLocks noGrp="1" noRot="1" noChangeAspect="1" noMove="1" noResize="1" noEditPoints="1" noAdjustHandles="1" noChangeArrowheads="1" noChangeShapeType="1" noTextEdit="1"/>
              </p:cNvSpPr>
              <p:nvPr>
                <p:ph type="subTitle" idx="4294967295"/>
              </p:nvPr>
            </p:nvSpPr>
            <p:spPr>
              <a:xfrm>
                <a:off x="1201479" y="793718"/>
                <a:ext cx="3719274" cy="1104458"/>
              </a:xfrm>
              <a:prstGeom prst="rect">
                <a:avLst/>
              </a:prstGeom>
              <a:blipFill>
                <a:blip r:embed="rId3"/>
                <a:stretch>
                  <a:fillRect/>
                </a:stretch>
              </a:blipFill>
            </p:spPr>
            <p:txBody>
              <a:bodyPr/>
              <a:lstStyle/>
              <a:p>
                <a:r>
                  <a:rPr lang="es-CL">
                    <a:noFill/>
                  </a:rPr>
                  <a:t> </a:t>
                </a:r>
              </a:p>
            </p:txBody>
          </p:sp>
        </mc:Fallback>
      </mc:AlternateContent>
      <p:sp>
        <p:nvSpPr>
          <p:cNvPr id="711" name="Google Shape;711;p1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3" name="Rectángulo: esquina doblada 2">
            <a:extLst>
              <a:ext uri="{FF2B5EF4-FFF2-40B4-BE49-F238E27FC236}">
                <a16:creationId xmlns:a16="http://schemas.microsoft.com/office/drawing/2014/main" id="{BF599045-79D9-4193-BBA5-044F93C011DB}"/>
              </a:ext>
            </a:extLst>
          </p:cNvPr>
          <p:cNvSpPr/>
          <p:nvPr/>
        </p:nvSpPr>
        <p:spPr>
          <a:xfrm>
            <a:off x="6273209" y="202017"/>
            <a:ext cx="2615609" cy="1552355"/>
          </a:xfrm>
          <a:custGeom>
            <a:avLst/>
            <a:gdLst>
              <a:gd name="connsiteX0" fmla="*/ 0 w 2615609"/>
              <a:gd name="connsiteY0" fmla="*/ 0 h 1552355"/>
              <a:gd name="connsiteX1" fmla="*/ 706214 w 2615609"/>
              <a:gd name="connsiteY1" fmla="*/ 0 h 1552355"/>
              <a:gd name="connsiteX2" fmla="*/ 1307805 w 2615609"/>
              <a:gd name="connsiteY2" fmla="*/ 0 h 1552355"/>
              <a:gd name="connsiteX3" fmla="*/ 1909395 w 2615609"/>
              <a:gd name="connsiteY3" fmla="*/ 0 h 1552355"/>
              <a:gd name="connsiteX4" fmla="*/ 2615609 w 2615609"/>
              <a:gd name="connsiteY4" fmla="*/ 0 h 1552355"/>
              <a:gd name="connsiteX5" fmla="*/ 2615609 w 2615609"/>
              <a:gd name="connsiteY5" fmla="*/ 646812 h 1552355"/>
              <a:gd name="connsiteX6" fmla="*/ 2615609 w 2615609"/>
              <a:gd name="connsiteY6" fmla="*/ 1293624 h 1552355"/>
              <a:gd name="connsiteX7" fmla="*/ 2356878 w 2615609"/>
              <a:gd name="connsiteY7" fmla="*/ 1552355 h 1552355"/>
              <a:gd name="connsiteX8" fmla="*/ 1791227 w 2615609"/>
              <a:gd name="connsiteY8" fmla="*/ 1552355 h 1552355"/>
              <a:gd name="connsiteX9" fmla="*/ 1154870 w 2615609"/>
              <a:gd name="connsiteY9" fmla="*/ 1552355 h 1552355"/>
              <a:gd name="connsiteX10" fmla="*/ 542082 w 2615609"/>
              <a:gd name="connsiteY10" fmla="*/ 1552355 h 1552355"/>
              <a:gd name="connsiteX11" fmla="*/ 0 w 2615609"/>
              <a:gd name="connsiteY11" fmla="*/ 1552355 h 1552355"/>
              <a:gd name="connsiteX12" fmla="*/ 0 w 2615609"/>
              <a:gd name="connsiteY12" fmla="*/ 1081474 h 1552355"/>
              <a:gd name="connsiteX13" fmla="*/ 0 w 2615609"/>
              <a:gd name="connsiteY13" fmla="*/ 564022 h 1552355"/>
              <a:gd name="connsiteX14" fmla="*/ 0 w 2615609"/>
              <a:gd name="connsiteY14" fmla="*/ 0 h 1552355"/>
              <a:gd name="connsiteX0" fmla="*/ 2356878 w 2615609"/>
              <a:gd name="connsiteY0" fmla="*/ 1552355 h 1552355"/>
              <a:gd name="connsiteX1" fmla="*/ 2408624 w 2615609"/>
              <a:gd name="connsiteY1" fmla="*/ 1345370 h 1552355"/>
              <a:gd name="connsiteX2" fmla="*/ 2615609 w 2615609"/>
              <a:gd name="connsiteY2" fmla="*/ 1293624 h 1552355"/>
              <a:gd name="connsiteX3" fmla="*/ 2356878 w 2615609"/>
              <a:gd name="connsiteY3" fmla="*/ 1552355 h 1552355"/>
              <a:gd name="connsiteX0" fmla="*/ 2356878 w 2615609"/>
              <a:gd name="connsiteY0" fmla="*/ 1552355 h 1552355"/>
              <a:gd name="connsiteX1" fmla="*/ 2408624 w 2615609"/>
              <a:gd name="connsiteY1" fmla="*/ 1345370 h 1552355"/>
              <a:gd name="connsiteX2" fmla="*/ 2615609 w 2615609"/>
              <a:gd name="connsiteY2" fmla="*/ 1293624 h 1552355"/>
              <a:gd name="connsiteX3" fmla="*/ 2356878 w 2615609"/>
              <a:gd name="connsiteY3" fmla="*/ 1552355 h 1552355"/>
              <a:gd name="connsiteX4" fmla="*/ 1744090 w 2615609"/>
              <a:gd name="connsiteY4" fmla="*/ 1552355 h 1552355"/>
              <a:gd name="connsiteX5" fmla="*/ 1154870 w 2615609"/>
              <a:gd name="connsiteY5" fmla="*/ 1552355 h 1552355"/>
              <a:gd name="connsiteX6" fmla="*/ 518513 w 2615609"/>
              <a:gd name="connsiteY6" fmla="*/ 1552355 h 1552355"/>
              <a:gd name="connsiteX7" fmla="*/ 0 w 2615609"/>
              <a:gd name="connsiteY7" fmla="*/ 1552355 h 1552355"/>
              <a:gd name="connsiteX8" fmla="*/ 0 w 2615609"/>
              <a:gd name="connsiteY8" fmla="*/ 1034903 h 1552355"/>
              <a:gd name="connsiteX9" fmla="*/ 0 w 2615609"/>
              <a:gd name="connsiteY9" fmla="*/ 517452 h 1552355"/>
              <a:gd name="connsiteX10" fmla="*/ 0 w 2615609"/>
              <a:gd name="connsiteY10" fmla="*/ 0 h 1552355"/>
              <a:gd name="connsiteX11" fmla="*/ 653902 w 2615609"/>
              <a:gd name="connsiteY11" fmla="*/ 0 h 1552355"/>
              <a:gd name="connsiteX12" fmla="*/ 1281648 w 2615609"/>
              <a:gd name="connsiteY12" fmla="*/ 0 h 1552355"/>
              <a:gd name="connsiteX13" fmla="*/ 1935551 w 2615609"/>
              <a:gd name="connsiteY13" fmla="*/ 0 h 1552355"/>
              <a:gd name="connsiteX14" fmla="*/ 2615609 w 2615609"/>
              <a:gd name="connsiteY14" fmla="*/ 0 h 1552355"/>
              <a:gd name="connsiteX15" fmla="*/ 2615609 w 2615609"/>
              <a:gd name="connsiteY15" fmla="*/ 620940 h 1552355"/>
              <a:gd name="connsiteX16" fmla="*/ 2615609 w 2615609"/>
              <a:gd name="connsiteY16" fmla="*/ 1293624 h 155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15609" h="1552355" stroke="0" extrusionOk="0">
                <a:moveTo>
                  <a:pt x="0" y="0"/>
                </a:moveTo>
                <a:cubicBezTo>
                  <a:pt x="238935" y="35149"/>
                  <a:pt x="422126" y="11219"/>
                  <a:pt x="706214" y="0"/>
                </a:cubicBezTo>
                <a:cubicBezTo>
                  <a:pt x="990302" y="-11219"/>
                  <a:pt x="1051392" y="14807"/>
                  <a:pt x="1307805" y="0"/>
                </a:cubicBezTo>
                <a:cubicBezTo>
                  <a:pt x="1564218" y="-14807"/>
                  <a:pt x="1748153" y="-834"/>
                  <a:pt x="1909395" y="0"/>
                </a:cubicBezTo>
                <a:cubicBezTo>
                  <a:pt x="2070637" y="834"/>
                  <a:pt x="2334512" y="-18921"/>
                  <a:pt x="2615609" y="0"/>
                </a:cubicBezTo>
                <a:cubicBezTo>
                  <a:pt x="2620990" y="212111"/>
                  <a:pt x="2613606" y="384570"/>
                  <a:pt x="2615609" y="646812"/>
                </a:cubicBezTo>
                <a:cubicBezTo>
                  <a:pt x="2617612" y="909054"/>
                  <a:pt x="2626192" y="1010714"/>
                  <a:pt x="2615609" y="1293624"/>
                </a:cubicBezTo>
                <a:cubicBezTo>
                  <a:pt x="2543756" y="1359183"/>
                  <a:pt x="2459351" y="1426897"/>
                  <a:pt x="2356878" y="1552355"/>
                </a:cubicBezTo>
                <a:cubicBezTo>
                  <a:pt x="2099515" y="1535590"/>
                  <a:pt x="1904883" y="1537431"/>
                  <a:pt x="1791227" y="1552355"/>
                </a:cubicBezTo>
                <a:cubicBezTo>
                  <a:pt x="1677571" y="1567279"/>
                  <a:pt x="1360090" y="1555119"/>
                  <a:pt x="1154870" y="1552355"/>
                </a:cubicBezTo>
                <a:cubicBezTo>
                  <a:pt x="949650" y="1549591"/>
                  <a:pt x="701214" y="1551513"/>
                  <a:pt x="542082" y="1552355"/>
                </a:cubicBezTo>
                <a:cubicBezTo>
                  <a:pt x="382950" y="1553197"/>
                  <a:pt x="243514" y="1527395"/>
                  <a:pt x="0" y="1552355"/>
                </a:cubicBezTo>
                <a:cubicBezTo>
                  <a:pt x="13694" y="1403326"/>
                  <a:pt x="-4309" y="1240509"/>
                  <a:pt x="0" y="1081474"/>
                </a:cubicBezTo>
                <a:cubicBezTo>
                  <a:pt x="4309" y="922439"/>
                  <a:pt x="-672" y="697135"/>
                  <a:pt x="0" y="564022"/>
                </a:cubicBezTo>
                <a:cubicBezTo>
                  <a:pt x="672" y="430909"/>
                  <a:pt x="-8578" y="236435"/>
                  <a:pt x="0" y="0"/>
                </a:cubicBezTo>
                <a:close/>
              </a:path>
              <a:path w="2615609" h="1552355" fill="darkenLess" stroke="0" extrusionOk="0">
                <a:moveTo>
                  <a:pt x="2356878" y="1552355"/>
                </a:moveTo>
                <a:cubicBezTo>
                  <a:pt x="2370228" y="1461838"/>
                  <a:pt x="2394722" y="1420078"/>
                  <a:pt x="2408624" y="1345370"/>
                </a:cubicBezTo>
                <a:cubicBezTo>
                  <a:pt x="2456184" y="1330083"/>
                  <a:pt x="2530284" y="1321411"/>
                  <a:pt x="2615609" y="1293624"/>
                </a:cubicBezTo>
                <a:cubicBezTo>
                  <a:pt x="2547999" y="1376359"/>
                  <a:pt x="2471384" y="1415570"/>
                  <a:pt x="2356878" y="1552355"/>
                </a:cubicBezTo>
                <a:close/>
              </a:path>
              <a:path w="2615609" h="1552355" fill="none" extrusionOk="0">
                <a:moveTo>
                  <a:pt x="2356878" y="1552355"/>
                </a:moveTo>
                <a:cubicBezTo>
                  <a:pt x="2367366" y="1494335"/>
                  <a:pt x="2390768" y="1398709"/>
                  <a:pt x="2408624" y="1345370"/>
                </a:cubicBezTo>
                <a:cubicBezTo>
                  <a:pt x="2487153" y="1319085"/>
                  <a:pt x="2555106" y="1306460"/>
                  <a:pt x="2615609" y="1293624"/>
                </a:cubicBezTo>
                <a:cubicBezTo>
                  <a:pt x="2553835" y="1372098"/>
                  <a:pt x="2416386" y="1504262"/>
                  <a:pt x="2356878" y="1552355"/>
                </a:cubicBezTo>
                <a:cubicBezTo>
                  <a:pt x="2185436" y="1559804"/>
                  <a:pt x="2000327" y="1544307"/>
                  <a:pt x="1744090" y="1552355"/>
                </a:cubicBezTo>
                <a:cubicBezTo>
                  <a:pt x="1487853" y="1560403"/>
                  <a:pt x="1274150" y="1568682"/>
                  <a:pt x="1154870" y="1552355"/>
                </a:cubicBezTo>
                <a:cubicBezTo>
                  <a:pt x="1035590" y="1536028"/>
                  <a:pt x="660540" y="1540459"/>
                  <a:pt x="518513" y="1552355"/>
                </a:cubicBezTo>
                <a:cubicBezTo>
                  <a:pt x="376486" y="1564251"/>
                  <a:pt x="250185" y="1576531"/>
                  <a:pt x="0" y="1552355"/>
                </a:cubicBezTo>
                <a:cubicBezTo>
                  <a:pt x="7284" y="1345171"/>
                  <a:pt x="17966" y="1221375"/>
                  <a:pt x="0" y="1034903"/>
                </a:cubicBezTo>
                <a:cubicBezTo>
                  <a:pt x="-17966" y="848431"/>
                  <a:pt x="10593" y="677376"/>
                  <a:pt x="0" y="517452"/>
                </a:cubicBezTo>
                <a:cubicBezTo>
                  <a:pt x="-10593" y="357528"/>
                  <a:pt x="15285" y="202998"/>
                  <a:pt x="0" y="0"/>
                </a:cubicBezTo>
                <a:cubicBezTo>
                  <a:pt x="148539" y="26015"/>
                  <a:pt x="335876" y="-7999"/>
                  <a:pt x="653902" y="0"/>
                </a:cubicBezTo>
                <a:cubicBezTo>
                  <a:pt x="971928" y="7999"/>
                  <a:pt x="1072387" y="20553"/>
                  <a:pt x="1281648" y="0"/>
                </a:cubicBezTo>
                <a:cubicBezTo>
                  <a:pt x="1490909" y="-20553"/>
                  <a:pt x="1612113" y="-812"/>
                  <a:pt x="1935551" y="0"/>
                </a:cubicBezTo>
                <a:cubicBezTo>
                  <a:pt x="2258989" y="812"/>
                  <a:pt x="2363179" y="32412"/>
                  <a:pt x="2615609" y="0"/>
                </a:cubicBezTo>
                <a:cubicBezTo>
                  <a:pt x="2627622" y="129711"/>
                  <a:pt x="2604009" y="491135"/>
                  <a:pt x="2615609" y="620940"/>
                </a:cubicBezTo>
                <a:cubicBezTo>
                  <a:pt x="2627209" y="750745"/>
                  <a:pt x="2637884" y="976662"/>
                  <a:pt x="2615609" y="1293624"/>
                </a:cubicBezTo>
              </a:path>
              <a:path w="2615609" h="1552355" fill="none" stroke="0" extrusionOk="0">
                <a:moveTo>
                  <a:pt x="2356878" y="1552355"/>
                </a:moveTo>
                <a:cubicBezTo>
                  <a:pt x="2389618" y="1459168"/>
                  <a:pt x="2388596" y="1448579"/>
                  <a:pt x="2408624" y="1345370"/>
                </a:cubicBezTo>
                <a:cubicBezTo>
                  <a:pt x="2468108" y="1339225"/>
                  <a:pt x="2563809" y="1301799"/>
                  <a:pt x="2615609" y="1293624"/>
                </a:cubicBezTo>
                <a:cubicBezTo>
                  <a:pt x="2571970" y="1354111"/>
                  <a:pt x="2439350" y="1444722"/>
                  <a:pt x="2356878" y="1552355"/>
                </a:cubicBezTo>
                <a:cubicBezTo>
                  <a:pt x="2170163" y="1539834"/>
                  <a:pt x="2038760" y="1573974"/>
                  <a:pt x="1791227" y="1552355"/>
                </a:cubicBezTo>
                <a:cubicBezTo>
                  <a:pt x="1543694" y="1530736"/>
                  <a:pt x="1352724" y="1528914"/>
                  <a:pt x="1178439" y="1552355"/>
                </a:cubicBezTo>
                <a:cubicBezTo>
                  <a:pt x="1004154" y="1575796"/>
                  <a:pt x="830248" y="1560500"/>
                  <a:pt x="612788" y="1552355"/>
                </a:cubicBezTo>
                <a:cubicBezTo>
                  <a:pt x="395328" y="1544210"/>
                  <a:pt x="296767" y="1538707"/>
                  <a:pt x="0" y="1552355"/>
                </a:cubicBezTo>
                <a:cubicBezTo>
                  <a:pt x="13364" y="1310025"/>
                  <a:pt x="-10457" y="1262643"/>
                  <a:pt x="0" y="1019380"/>
                </a:cubicBezTo>
                <a:cubicBezTo>
                  <a:pt x="10457" y="776117"/>
                  <a:pt x="253" y="693920"/>
                  <a:pt x="0" y="470881"/>
                </a:cubicBezTo>
                <a:cubicBezTo>
                  <a:pt x="-253" y="247842"/>
                  <a:pt x="20446" y="219875"/>
                  <a:pt x="0" y="0"/>
                </a:cubicBezTo>
                <a:cubicBezTo>
                  <a:pt x="117493" y="16900"/>
                  <a:pt x="302417" y="3026"/>
                  <a:pt x="575434" y="0"/>
                </a:cubicBezTo>
                <a:cubicBezTo>
                  <a:pt x="848451" y="-3026"/>
                  <a:pt x="1082098" y="-35004"/>
                  <a:pt x="1281648" y="0"/>
                </a:cubicBezTo>
                <a:cubicBezTo>
                  <a:pt x="1481198" y="35004"/>
                  <a:pt x="1656804" y="10638"/>
                  <a:pt x="1909395" y="0"/>
                </a:cubicBezTo>
                <a:cubicBezTo>
                  <a:pt x="2161986" y="-10638"/>
                  <a:pt x="2451186" y="9321"/>
                  <a:pt x="2615609" y="0"/>
                </a:cubicBezTo>
                <a:cubicBezTo>
                  <a:pt x="2646862" y="270957"/>
                  <a:pt x="2608335" y="400881"/>
                  <a:pt x="2615609" y="633876"/>
                </a:cubicBezTo>
                <a:cubicBezTo>
                  <a:pt x="2622883" y="866871"/>
                  <a:pt x="2647779" y="1112290"/>
                  <a:pt x="2615609" y="1293624"/>
                </a:cubicBezTo>
              </a:path>
            </a:pathLst>
          </a:custGeom>
          <a:solidFill>
            <a:schemeClr val="accent3">
              <a:lumMod val="75000"/>
            </a:schemeClr>
          </a:solidFill>
          <a:ln>
            <a:solidFill>
              <a:schemeClr val="accent3">
                <a:lumMod val="75000"/>
              </a:schemeClr>
            </a:solidFill>
            <a:extLst>
              <a:ext uri="{C807C97D-BFC1-408E-A445-0C87EB9F89A2}">
                <ask:lineSketchStyleProps xmlns:ask="http://schemas.microsoft.com/office/drawing/2018/sketchyshapes" sd="371260160">
                  <a:prstGeom prst="foldedCorner">
                    <a:avLst/>
                  </a:prstGeom>
                  <ask:type>
                    <ask:lineSketchFreehand/>
                  </ask:type>
                </ask:lineSketchStyleProps>
              </a:ext>
            </a:extLs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a:p>
        </p:txBody>
      </p:sp>
      <p:sp>
        <p:nvSpPr>
          <p:cNvPr id="4" name="Rectángulo: esquina doblada 3">
            <a:extLst>
              <a:ext uri="{FF2B5EF4-FFF2-40B4-BE49-F238E27FC236}">
                <a16:creationId xmlns:a16="http://schemas.microsoft.com/office/drawing/2014/main" id="{B547BAE0-AC8A-4220-B42B-4AA8292DA90A}"/>
              </a:ext>
            </a:extLst>
          </p:cNvPr>
          <p:cNvSpPr/>
          <p:nvPr/>
        </p:nvSpPr>
        <p:spPr>
          <a:xfrm>
            <a:off x="6403273" y="331378"/>
            <a:ext cx="2379219" cy="1284771"/>
          </a:xfrm>
          <a:prstGeom prst="foldedCorner">
            <a:avLst/>
          </a:prstGeom>
          <a:solidFill>
            <a:schemeClr val="accent3">
              <a:lumMod val="60000"/>
              <a:lumOff val="4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b="1" dirty="0">
              <a:solidFill>
                <a:schemeClr val="tx1"/>
              </a:solidFill>
              <a:latin typeface="Amatic SC" panose="020B0604020202020204" charset="-79"/>
              <a:cs typeface="Amatic SC" panose="020B0604020202020204" charset="-79"/>
            </a:endParaRPr>
          </a:p>
          <a:p>
            <a:pPr algn="ctr"/>
            <a:r>
              <a:rPr lang="es-CL" b="1" dirty="0">
                <a:solidFill>
                  <a:schemeClr val="tx1"/>
                </a:solidFill>
                <a:latin typeface="Amatic SC" panose="020B0604020202020204" charset="-79"/>
                <a:cs typeface="Amatic SC" panose="020B0604020202020204" charset="-79"/>
              </a:rPr>
              <a:t>Si en una ecuación las expresiones algebraicas están multiplicadas por algún factor deberías distribuir para así, obtener una expresión más amigable y simplificada.</a:t>
            </a:r>
          </a:p>
        </p:txBody>
      </p:sp>
      <mc:AlternateContent xmlns:mc="http://schemas.openxmlformats.org/markup-compatibility/2006" xmlns:a14="http://schemas.microsoft.com/office/drawing/2010/main">
        <mc:Choice Requires="a14">
          <p:graphicFrame>
            <p:nvGraphicFramePr>
              <p:cNvPr id="5" name="Tabla 5">
                <a:extLst>
                  <a:ext uri="{FF2B5EF4-FFF2-40B4-BE49-F238E27FC236}">
                    <a16:creationId xmlns:a16="http://schemas.microsoft.com/office/drawing/2014/main" id="{ECE3074E-2234-4558-88A8-8C513FF116A3}"/>
                  </a:ext>
                </a:extLst>
              </p:cNvPr>
              <p:cNvGraphicFramePr>
                <a:graphicFrameLocks noGrp="1"/>
              </p:cNvGraphicFramePr>
              <p:nvPr>
                <p:extLst>
                  <p:ext uri="{D42A27DB-BD31-4B8C-83A1-F6EECF244321}">
                    <p14:modId xmlns:p14="http://schemas.microsoft.com/office/powerpoint/2010/main" val="1943311758"/>
                  </p:ext>
                </p:extLst>
              </p:nvPr>
            </p:nvGraphicFramePr>
            <p:xfrm>
              <a:off x="166071" y="2030427"/>
              <a:ext cx="8722747" cy="2980049"/>
            </p:xfrm>
            <a:graphic>
              <a:graphicData uri="http://schemas.openxmlformats.org/drawingml/2006/table">
                <a:tbl>
                  <a:tblPr firstRow="1" bandRow="1">
                    <a:tableStyleId>{DA878A68-379F-483A-8778-C6B6AC8C036A}</a:tableStyleId>
                  </a:tblPr>
                  <a:tblGrid>
                    <a:gridCol w="3561650">
                      <a:extLst>
                        <a:ext uri="{9D8B030D-6E8A-4147-A177-3AD203B41FA5}">
                          <a16:colId xmlns:a16="http://schemas.microsoft.com/office/drawing/2014/main" val="2527584503"/>
                        </a:ext>
                      </a:extLst>
                    </a:gridCol>
                    <a:gridCol w="5161097">
                      <a:extLst>
                        <a:ext uri="{9D8B030D-6E8A-4147-A177-3AD203B41FA5}">
                          <a16:colId xmlns:a16="http://schemas.microsoft.com/office/drawing/2014/main" val="2759108493"/>
                        </a:ext>
                      </a:extLst>
                    </a:gridCol>
                  </a:tblGrid>
                  <a:tr h="284954">
                    <a:tc>
                      <a:txBody>
                        <a:bodyPr/>
                        <a:lstStyle/>
                        <a:p>
                          <a:pPr marL="0" indent="0" algn="ctr">
                            <a:spcBef>
                              <a:spcPts val="0"/>
                            </a:spcBef>
                            <a:buNone/>
                          </a:pPr>
                          <a14:m>
                            <m:oMath xmlns:m="http://schemas.openxmlformats.org/officeDocument/2006/math">
                              <m:r>
                                <a:rPr lang="es-CL" sz="1200" i="1" smtClean="0">
                                  <a:solidFill>
                                    <a:schemeClr val="tx1"/>
                                  </a:solidFill>
                                  <a:latin typeface="Cambria Math" panose="02040503050406030204" pitchFamily="18" charset="0"/>
                                </a:rPr>
                                <m:t>3</m:t>
                              </m:r>
                              <m:r>
                                <a:rPr lang="es-CL" sz="1200" b="0" i="1" smtClean="0">
                                  <a:solidFill>
                                    <a:schemeClr val="tx1"/>
                                  </a:solidFill>
                                  <a:latin typeface="Cambria Math" panose="02040503050406030204" pitchFamily="18" charset="0"/>
                                </a:rPr>
                                <m:t>(</m:t>
                              </m:r>
                              <m:r>
                                <a:rPr lang="es-CL" sz="1200" b="0" i="1" smtClean="0">
                                  <a:solidFill>
                                    <a:schemeClr val="tx1"/>
                                  </a:solidFill>
                                  <a:latin typeface="Cambria Math" panose="02040503050406030204" pitchFamily="18" charset="0"/>
                                </a:rPr>
                                <m:t>𝑥</m:t>
                              </m:r>
                              <m:r>
                                <a:rPr lang="es-CL" sz="1200" b="0" i="1" smtClean="0">
                                  <a:solidFill>
                                    <a:schemeClr val="tx1"/>
                                  </a:solidFill>
                                  <a:latin typeface="Cambria Math" panose="02040503050406030204" pitchFamily="18" charset="0"/>
                                </a:rPr>
                                <m:t>−6)=2(9−3</m:t>
                              </m:r>
                              <m:r>
                                <a:rPr lang="es-CL" sz="1200" b="0" i="1" smtClean="0">
                                  <a:solidFill>
                                    <a:schemeClr val="tx1"/>
                                  </a:solidFill>
                                  <a:latin typeface="Cambria Math" panose="02040503050406030204" pitchFamily="18" charset="0"/>
                                </a:rPr>
                                <m:t>𝑥</m:t>
                              </m:r>
                              <m:r>
                                <a:rPr lang="es-CL" sz="1200" b="0" i="1" smtClean="0">
                                  <a:solidFill>
                                    <a:schemeClr val="tx1"/>
                                  </a:solidFill>
                                  <a:latin typeface="Cambria Math" panose="02040503050406030204" pitchFamily="18" charset="0"/>
                                </a:rPr>
                                <m:t>)</m:t>
                              </m:r>
                            </m:oMath>
                          </a14:m>
                          <a:r>
                            <a:rPr lang="es-CL" sz="1200" dirty="0">
                              <a:solidFill>
                                <a:schemeClr val="tx1"/>
                              </a:solidFill>
                            </a:rPr>
                            <a:t> </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r>
                            <a:rPr lang="es-CL" sz="1200" b="1" dirty="0">
                              <a:solidFill>
                                <a:schemeClr val="tx1"/>
                              </a:solidFill>
                              <a:latin typeface="Quicksand" panose="020B0604020202020204" charset="0"/>
                            </a:rPr>
                            <a:t>/ Distribuir el factor numérico correspondiente a cada expresión.</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81560100"/>
                      </a:ext>
                    </a:extLst>
                  </a:tr>
                  <a:tr h="284954">
                    <a:tc>
                      <a:txBody>
                        <a:bodyPr/>
                        <a:lstStyle/>
                        <a:p>
                          <a:pPr marL="0" indent="0" algn="ctr">
                            <a:spcBef>
                              <a:spcPts val="0"/>
                            </a:spcBef>
                            <a:buNone/>
                          </a:pPr>
                          <a14:m>
                            <m:oMathPara xmlns:m="http://schemas.openxmlformats.org/officeDocument/2006/math">
                              <m:oMathParaPr>
                                <m:jc m:val="centerGroup"/>
                              </m:oMathParaPr>
                              <m:oMath xmlns:m="http://schemas.openxmlformats.org/officeDocument/2006/math">
                                <m:r>
                                  <a:rPr lang="es-CL" sz="1200" i="1" smtClean="0">
                                    <a:solidFill>
                                      <a:schemeClr val="tx1"/>
                                    </a:solidFill>
                                    <a:latin typeface="Cambria Math" panose="02040503050406030204" pitchFamily="18" charset="0"/>
                                  </a:rPr>
                                  <m:t>3</m:t>
                                </m:r>
                                <m:r>
                                  <a:rPr lang="es-CL" sz="1200" b="0" i="1" smtClean="0">
                                    <a:solidFill>
                                      <a:schemeClr val="tx1"/>
                                    </a:solidFill>
                                    <a:latin typeface="Cambria Math" panose="02040503050406030204" pitchFamily="18" charset="0"/>
                                  </a:rPr>
                                  <m:t>𝑥</m:t>
                                </m:r>
                                <m:r>
                                  <a:rPr lang="es-CL" sz="1200" b="0" i="1" smtClean="0">
                                    <a:solidFill>
                                      <a:schemeClr val="tx1"/>
                                    </a:solidFill>
                                    <a:latin typeface="Cambria Math" panose="02040503050406030204" pitchFamily="18" charset="0"/>
                                  </a:rPr>
                                  <m:t> −3∙6=2∙9−2</m:t>
                                </m:r>
                                <m:r>
                                  <a:rPr lang="es-CL" sz="1200" b="0" i="1" smtClean="0">
                                    <a:solidFill>
                                      <a:schemeClr val="tx1"/>
                                    </a:solidFill>
                                    <a:latin typeface="Cambria Math" panose="02040503050406030204" pitchFamily="18" charset="0"/>
                                    <a:ea typeface="Cambria Math" panose="02040503050406030204" pitchFamily="18" charset="0"/>
                                  </a:rPr>
                                  <m:t>∙3</m:t>
                                </m:r>
                                <m:r>
                                  <a:rPr lang="es-CL" sz="1200" b="0" i="1" smtClean="0">
                                    <a:solidFill>
                                      <a:schemeClr val="tx1"/>
                                    </a:solidFill>
                                    <a:latin typeface="Cambria Math" panose="02040503050406030204" pitchFamily="18" charset="0"/>
                                    <a:ea typeface="Cambria Math" panose="02040503050406030204" pitchFamily="18" charset="0"/>
                                  </a:rPr>
                                  <m:t>𝑥</m:t>
                                </m:r>
                              </m:oMath>
                            </m:oMathPara>
                          </a14:m>
                          <a:endParaRPr lang="es-CL" sz="1200" dirty="0">
                            <a:solidFill>
                              <a:schemeClr val="tx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200" b="1" dirty="0">
                              <a:solidFill>
                                <a:schemeClr val="tx1"/>
                              </a:solidFill>
                              <a:latin typeface="Quicksand" panose="020B0604020202020204" charset="0"/>
                            </a:rPr>
                            <a:t>/ Resolver</a:t>
                          </a:r>
                          <a:endParaRPr lang="es-CL" sz="1200" b="1" dirty="0">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727682699"/>
                      </a:ext>
                    </a:extLst>
                  </a:tr>
                  <a:tr h="284954">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sz="1200" i="1" smtClean="0">
                                    <a:solidFill>
                                      <a:schemeClr val="tx1"/>
                                    </a:solidFill>
                                    <a:latin typeface="Cambria Math" panose="02040503050406030204" pitchFamily="18" charset="0"/>
                                  </a:rPr>
                                  <m:t>3</m:t>
                                </m:r>
                                <m:r>
                                  <a:rPr lang="es-CL" sz="1200" b="0" i="1" smtClean="0">
                                    <a:solidFill>
                                      <a:schemeClr val="tx1"/>
                                    </a:solidFill>
                                    <a:latin typeface="Cambria Math" panose="02040503050406030204" pitchFamily="18" charset="0"/>
                                  </a:rPr>
                                  <m:t>𝑥</m:t>
                                </m:r>
                                <m:r>
                                  <a:rPr lang="es-CL" sz="1200" b="0" i="1" smtClean="0">
                                    <a:solidFill>
                                      <a:schemeClr val="tx1"/>
                                    </a:solidFill>
                                    <a:latin typeface="Cambria Math" panose="02040503050406030204" pitchFamily="18" charset="0"/>
                                  </a:rPr>
                                  <m:t> −18=18−6</m:t>
                                </m:r>
                                <m:r>
                                  <a:rPr lang="es-CL" sz="1200" b="0" i="1" smtClean="0">
                                    <a:solidFill>
                                      <a:schemeClr val="tx1"/>
                                    </a:solidFill>
                                    <a:latin typeface="Cambria Math" panose="02040503050406030204" pitchFamily="18" charset="0"/>
                                    <a:ea typeface="Cambria Math" panose="02040503050406030204" pitchFamily="18" charset="0"/>
                                  </a:rPr>
                                  <m:t>𝑥</m:t>
                                </m:r>
                              </m:oMath>
                            </m:oMathPara>
                          </a14:m>
                          <a:endParaRPr lang="es-CL" sz="1200" dirty="0">
                            <a:solidFill>
                              <a:schemeClr val="tx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200" b="1" dirty="0">
                              <a:solidFill>
                                <a:schemeClr val="tx1"/>
                              </a:solidFill>
                              <a:latin typeface="Quicksand" panose="020B0604020202020204" charset="0"/>
                            </a:rPr>
                            <a:t>/ Sumar </a:t>
                          </a:r>
                          <a14:m>
                            <m:oMath xmlns:m="http://schemas.openxmlformats.org/officeDocument/2006/math">
                              <m:r>
                                <a:rPr lang="es-CL" sz="1200" b="1" i="1" smtClean="0">
                                  <a:solidFill>
                                    <a:schemeClr val="tx1"/>
                                  </a:solidFill>
                                  <a:latin typeface="Cambria Math" panose="02040503050406030204" pitchFamily="18" charset="0"/>
                                </a:rPr>
                                <m:t>𝟔</m:t>
                              </m:r>
                              <m:r>
                                <a:rPr lang="es-CL" sz="1200" b="1" i="1" smtClean="0">
                                  <a:solidFill>
                                    <a:schemeClr val="tx1"/>
                                  </a:solidFill>
                                  <a:latin typeface="Cambria Math" panose="02040503050406030204" pitchFamily="18" charset="0"/>
                                </a:rPr>
                                <m:t>𝒙</m:t>
                              </m:r>
                            </m:oMath>
                          </a14:m>
                          <a:r>
                            <a:rPr lang="es-CL" sz="1200" b="1" dirty="0">
                              <a:solidFill>
                                <a:schemeClr val="tx1"/>
                              </a:solidFill>
                              <a:latin typeface="Quicksand" panose="020B0604020202020204" charset="0"/>
                            </a:rPr>
                            <a:t> en ambos lados.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816521630"/>
                      </a:ext>
                    </a:extLst>
                  </a:tr>
                  <a:tr h="28495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sz="1200" i="1" smtClean="0">
                                    <a:solidFill>
                                      <a:schemeClr val="tx1"/>
                                    </a:solidFill>
                                    <a:latin typeface="Cambria Math" panose="02040503050406030204" pitchFamily="18" charset="0"/>
                                  </a:rPr>
                                  <m:t>3</m:t>
                                </m:r>
                                <m:r>
                                  <a:rPr lang="es-CL" sz="1200" b="0" i="1" smtClean="0">
                                    <a:solidFill>
                                      <a:schemeClr val="tx1"/>
                                    </a:solidFill>
                                    <a:latin typeface="Cambria Math" panose="02040503050406030204" pitchFamily="18" charset="0"/>
                                  </a:rPr>
                                  <m:t>𝑥</m:t>
                                </m:r>
                                <m:r>
                                  <a:rPr lang="es-CL" sz="1200" b="0" i="1" smtClean="0">
                                    <a:solidFill>
                                      <a:schemeClr val="tx1"/>
                                    </a:solidFill>
                                    <a:latin typeface="Cambria Math" panose="02040503050406030204" pitchFamily="18" charset="0"/>
                                  </a:rPr>
                                  <m:t> −18+6</m:t>
                                </m:r>
                                <m:r>
                                  <a:rPr lang="es-CL" sz="1200" b="0" i="1" smtClean="0">
                                    <a:solidFill>
                                      <a:schemeClr val="tx1"/>
                                    </a:solidFill>
                                    <a:latin typeface="Cambria Math" panose="02040503050406030204" pitchFamily="18" charset="0"/>
                                  </a:rPr>
                                  <m:t>𝑥</m:t>
                                </m:r>
                                <m:r>
                                  <a:rPr lang="es-CL" sz="1200" b="0" i="1" smtClean="0">
                                    <a:solidFill>
                                      <a:schemeClr val="tx1"/>
                                    </a:solidFill>
                                    <a:latin typeface="Cambria Math" panose="02040503050406030204" pitchFamily="18" charset="0"/>
                                  </a:rPr>
                                  <m:t>=18−6</m:t>
                                </m:r>
                                <m:r>
                                  <a:rPr lang="es-CL" sz="1200" b="0" i="1" smtClean="0">
                                    <a:solidFill>
                                      <a:schemeClr val="tx1"/>
                                    </a:solidFill>
                                    <a:latin typeface="Cambria Math" panose="02040503050406030204" pitchFamily="18" charset="0"/>
                                    <a:ea typeface="Cambria Math" panose="02040503050406030204" pitchFamily="18" charset="0"/>
                                  </a:rPr>
                                  <m:t>𝑥</m:t>
                                </m:r>
                                <m:r>
                                  <a:rPr lang="es-CL" sz="1200" b="0" i="1" smtClean="0">
                                    <a:solidFill>
                                      <a:schemeClr val="tx1"/>
                                    </a:solidFill>
                                    <a:latin typeface="Cambria Math" panose="02040503050406030204" pitchFamily="18" charset="0"/>
                                    <a:ea typeface="Cambria Math" panose="02040503050406030204" pitchFamily="18" charset="0"/>
                                  </a:rPr>
                                  <m:t>+6</m:t>
                                </m:r>
                                <m:r>
                                  <a:rPr lang="es-CL" sz="1200" b="0" i="1" smtClean="0">
                                    <a:solidFill>
                                      <a:schemeClr val="tx1"/>
                                    </a:solidFill>
                                    <a:latin typeface="Cambria Math" panose="02040503050406030204" pitchFamily="18" charset="0"/>
                                    <a:ea typeface="Cambria Math" panose="02040503050406030204" pitchFamily="18" charset="0"/>
                                  </a:rPr>
                                  <m:t>𝑥</m:t>
                                </m:r>
                              </m:oMath>
                            </m:oMathPara>
                          </a14:m>
                          <a:endParaRPr lang="es-CL" sz="1200" dirty="0">
                            <a:solidFill>
                              <a:schemeClr val="tx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200" b="1" dirty="0">
                              <a:solidFill>
                                <a:schemeClr val="tx1"/>
                              </a:solidFill>
                              <a:latin typeface="Quicksand" panose="020B0604020202020204" charset="0"/>
                            </a:rPr>
                            <a:t>/ Agrupar términos</a:t>
                          </a:r>
                          <a:r>
                            <a:rPr lang="es-CL" sz="1200" b="1" baseline="0" dirty="0">
                              <a:solidFill>
                                <a:schemeClr val="tx1"/>
                              </a:solidFill>
                              <a:latin typeface="Quicksand" panose="020B0604020202020204" charset="0"/>
                            </a:rPr>
                            <a:t> semejantes.</a:t>
                          </a:r>
                          <a:endParaRPr lang="es-CL" sz="1200" b="1" dirty="0">
                            <a:solidFill>
                              <a:schemeClr val="tx1"/>
                            </a:solidFill>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830083156"/>
                      </a:ext>
                    </a:extLst>
                  </a:tr>
                  <a:tr h="28495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sz="1200" i="1" smtClean="0">
                                    <a:solidFill>
                                      <a:schemeClr val="tx1"/>
                                    </a:solidFill>
                                    <a:latin typeface="Cambria Math" panose="02040503050406030204" pitchFamily="18" charset="0"/>
                                  </a:rPr>
                                  <m:t>3</m:t>
                                </m:r>
                                <m:r>
                                  <a:rPr lang="es-CL" sz="1200" b="0" i="1" smtClean="0">
                                    <a:solidFill>
                                      <a:schemeClr val="tx1"/>
                                    </a:solidFill>
                                    <a:latin typeface="Cambria Math" panose="02040503050406030204" pitchFamily="18" charset="0"/>
                                  </a:rPr>
                                  <m:t>𝑥</m:t>
                                </m:r>
                                <m:r>
                                  <a:rPr lang="es-CL" sz="1200" b="0" i="1" smtClean="0">
                                    <a:solidFill>
                                      <a:schemeClr val="tx1"/>
                                    </a:solidFill>
                                    <a:latin typeface="Cambria Math" panose="02040503050406030204" pitchFamily="18" charset="0"/>
                                  </a:rPr>
                                  <m:t>+6</m:t>
                                </m:r>
                                <m:r>
                                  <a:rPr lang="es-CL" sz="1200" b="0" i="1" smtClean="0">
                                    <a:solidFill>
                                      <a:schemeClr val="tx1"/>
                                    </a:solidFill>
                                    <a:latin typeface="Cambria Math" panose="02040503050406030204" pitchFamily="18" charset="0"/>
                                  </a:rPr>
                                  <m:t>𝑥</m:t>
                                </m:r>
                                <m:r>
                                  <a:rPr lang="es-CL" sz="1200" b="0" i="1" smtClean="0">
                                    <a:solidFill>
                                      <a:schemeClr val="tx1"/>
                                    </a:solidFill>
                                    <a:latin typeface="Cambria Math" panose="02040503050406030204" pitchFamily="18" charset="0"/>
                                  </a:rPr>
                                  <m:t>−18=18−6</m:t>
                                </m:r>
                                <m:r>
                                  <a:rPr lang="es-CL" sz="1200" b="0" i="1" smtClean="0">
                                    <a:solidFill>
                                      <a:schemeClr val="tx1"/>
                                    </a:solidFill>
                                    <a:latin typeface="Cambria Math" panose="02040503050406030204" pitchFamily="18" charset="0"/>
                                    <a:ea typeface="Cambria Math" panose="02040503050406030204" pitchFamily="18" charset="0"/>
                                  </a:rPr>
                                  <m:t>𝑥</m:t>
                                </m:r>
                                <m:r>
                                  <a:rPr lang="es-CL" sz="1200" b="0" i="1" smtClean="0">
                                    <a:solidFill>
                                      <a:schemeClr val="tx1"/>
                                    </a:solidFill>
                                    <a:latin typeface="Cambria Math" panose="02040503050406030204" pitchFamily="18" charset="0"/>
                                    <a:ea typeface="Cambria Math" panose="02040503050406030204" pitchFamily="18" charset="0"/>
                                  </a:rPr>
                                  <m:t>+6</m:t>
                                </m:r>
                                <m:r>
                                  <a:rPr lang="es-CL" sz="1200" b="0" i="1" smtClean="0">
                                    <a:solidFill>
                                      <a:schemeClr val="tx1"/>
                                    </a:solidFill>
                                    <a:latin typeface="Cambria Math" panose="02040503050406030204" pitchFamily="18" charset="0"/>
                                    <a:ea typeface="Cambria Math" panose="02040503050406030204" pitchFamily="18" charset="0"/>
                                  </a:rPr>
                                  <m:t>𝑥</m:t>
                                </m:r>
                              </m:oMath>
                            </m:oMathPara>
                          </a14:m>
                          <a:endParaRPr lang="es-CL" sz="1200" dirty="0">
                            <a:solidFill>
                              <a:schemeClr val="tx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200" b="1" dirty="0">
                              <a:solidFill>
                                <a:schemeClr val="tx1"/>
                              </a:solidFill>
                              <a:latin typeface="Quicksand" panose="020B0604020202020204" charset="0"/>
                            </a:rPr>
                            <a:t>/ Resolver</a:t>
                          </a:r>
                          <a:endParaRPr lang="es-CL" sz="1200" b="1" dirty="0">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98136378"/>
                      </a:ext>
                    </a:extLst>
                  </a:tr>
                  <a:tr h="28495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sz="1200" b="0" i="1" smtClean="0">
                                    <a:solidFill>
                                      <a:schemeClr val="tx1"/>
                                    </a:solidFill>
                                    <a:latin typeface="Cambria Math" panose="02040503050406030204" pitchFamily="18" charset="0"/>
                                  </a:rPr>
                                  <m:t>9</m:t>
                                </m:r>
                                <m:r>
                                  <a:rPr lang="es-CL" sz="1200" b="0" i="1" smtClean="0">
                                    <a:solidFill>
                                      <a:schemeClr val="tx1"/>
                                    </a:solidFill>
                                    <a:latin typeface="Cambria Math" panose="02040503050406030204" pitchFamily="18" charset="0"/>
                                  </a:rPr>
                                  <m:t>𝑥</m:t>
                                </m:r>
                                <m:r>
                                  <a:rPr lang="es-CL" sz="1200" b="0" i="1" smtClean="0">
                                    <a:solidFill>
                                      <a:schemeClr val="tx1"/>
                                    </a:solidFill>
                                    <a:latin typeface="Cambria Math" panose="02040503050406030204" pitchFamily="18" charset="0"/>
                                  </a:rPr>
                                  <m:t>−18=18</m:t>
                                </m:r>
                              </m:oMath>
                            </m:oMathPara>
                          </a14:m>
                          <a:endParaRPr lang="es-CL" sz="1200" dirty="0">
                            <a:solidFill>
                              <a:schemeClr val="tx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200" b="1" dirty="0">
                              <a:solidFill>
                                <a:schemeClr val="tx1"/>
                              </a:solidFill>
                              <a:latin typeface="Quicksand" panose="020B0604020202020204" charset="0"/>
                            </a:rPr>
                            <a:t>/ Sumar </a:t>
                          </a:r>
                          <a14:m>
                            <m:oMath xmlns:m="http://schemas.openxmlformats.org/officeDocument/2006/math">
                              <m:r>
                                <a:rPr lang="es-CL" sz="1200" b="1" i="0" smtClean="0">
                                  <a:solidFill>
                                    <a:schemeClr val="tx1"/>
                                  </a:solidFill>
                                  <a:latin typeface="Cambria Math" panose="02040503050406030204" pitchFamily="18" charset="0"/>
                                </a:rPr>
                                <m:t>𝟏𝟖</m:t>
                              </m:r>
                            </m:oMath>
                          </a14:m>
                          <a:r>
                            <a:rPr lang="es-CL" sz="1200" b="1" dirty="0">
                              <a:solidFill>
                                <a:schemeClr val="tx1"/>
                              </a:solidFill>
                              <a:latin typeface="Quicksand" panose="020B0604020202020204" charset="0"/>
                            </a:rPr>
                            <a:t> en ambos lados.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871257959"/>
                      </a:ext>
                    </a:extLst>
                  </a:tr>
                  <a:tr h="2564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sz="1200" b="0" i="1" smtClean="0">
                                    <a:solidFill>
                                      <a:schemeClr val="tx1"/>
                                    </a:solidFill>
                                    <a:latin typeface="Cambria Math" panose="02040503050406030204" pitchFamily="18" charset="0"/>
                                  </a:rPr>
                                  <m:t>9</m:t>
                                </m:r>
                                <m:r>
                                  <a:rPr lang="es-CL" sz="1200" b="0" i="1" smtClean="0">
                                    <a:solidFill>
                                      <a:schemeClr val="tx1"/>
                                    </a:solidFill>
                                    <a:latin typeface="Cambria Math" panose="02040503050406030204" pitchFamily="18" charset="0"/>
                                  </a:rPr>
                                  <m:t>𝑥</m:t>
                                </m:r>
                                <m:r>
                                  <a:rPr lang="es-CL" sz="1200" b="0" i="1" smtClean="0">
                                    <a:solidFill>
                                      <a:schemeClr val="tx1"/>
                                    </a:solidFill>
                                    <a:latin typeface="Cambria Math" panose="02040503050406030204" pitchFamily="18" charset="0"/>
                                  </a:rPr>
                                  <m:t>−18+18=18+18</m:t>
                                </m:r>
                              </m:oMath>
                            </m:oMathPara>
                          </a14:m>
                          <a:endParaRPr lang="es-CL" sz="1200" dirty="0">
                            <a:solidFill>
                              <a:schemeClr val="tx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200" b="1" dirty="0">
                              <a:solidFill>
                                <a:schemeClr val="tx1"/>
                              </a:solidFill>
                              <a:latin typeface="Quicksand" panose="020B0604020202020204" charset="0"/>
                            </a:rPr>
                            <a:t>/ Resolver</a:t>
                          </a:r>
                          <a:endParaRPr lang="es-CL" sz="1200" b="1" dirty="0">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846948213"/>
                      </a:ext>
                    </a:extLst>
                  </a:tr>
                  <a:tr h="2564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sz="1200" b="0" i="1" smtClean="0">
                                    <a:solidFill>
                                      <a:schemeClr val="tx1"/>
                                    </a:solidFill>
                                    <a:latin typeface="Cambria Math" panose="02040503050406030204" pitchFamily="18" charset="0"/>
                                  </a:rPr>
                                  <m:t>9</m:t>
                                </m:r>
                                <m:r>
                                  <a:rPr lang="es-CL" sz="1200" b="0" i="1" smtClean="0">
                                    <a:solidFill>
                                      <a:schemeClr val="tx1"/>
                                    </a:solidFill>
                                    <a:latin typeface="Cambria Math" panose="02040503050406030204" pitchFamily="18" charset="0"/>
                                  </a:rPr>
                                  <m:t>𝑥</m:t>
                                </m:r>
                                <m:r>
                                  <a:rPr lang="es-CL" sz="1200" b="0" i="1" smtClean="0">
                                    <a:solidFill>
                                      <a:schemeClr val="tx1"/>
                                    </a:solidFill>
                                    <a:latin typeface="Cambria Math" panose="02040503050406030204" pitchFamily="18" charset="0"/>
                                  </a:rPr>
                                  <m:t>=36</m:t>
                                </m:r>
                              </m:oMath>
                            </m:oMathPara>
                          </a14:m>
                          <a:endParaRPr lang="es-CL" sz="1200" dirty="0">
                            <a:solidFill>
                              <a:schemeClr val="tx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200" b="1" dirty="0">
                              <a:solidFill>
                                <a:schemeClr val="tx1"/>
                              </a:solidFill>
                              <a:latin typeface="Quicksand" panose="020B0604020202020204" charset="0"/>
                            </a:rPr>
                            <a:t>/ Dividir</a:t>
                          </a:r>
                          <a:r>
                            <a:rPr lang="es-CL" sz="1200" b="1" baseline="0" dirty="0">
                              <a:solidFill>
                                <a:schemeClr val="tx1"/>
                              </a:solidFill>
                              <a:latin typeface="Quicksand" panose="020B0604020202020204" charset="0"/>
                            </a:rPr>
                            <a:t> por 9</a:t>
                          </a:r>
                          <a:r>
                            <a:rPr lang="es-CL" sz="1200" b="1" dirty="0">
                              <a:solidFill>
                                <a:schemeClr val="tx1"/>
                              </a:solidFill>
                              <a:latin typeface="Quicksand" panose="020B0604020202020204" charset="0"/>
                            </a:rPr>
                            <a:t> en ambos lados.</a:t>
                          </a:r>
                          <a:endParaRPr lang="es-CL" sz="12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637464467"/>
                      </a:ext>
                    </a:extLst>
                  </a:tr>
                  <a:tr h="40665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es-CL" sz="1200" b="0" i="1" smtClean="0">
                                        <a:solidFill>
                                          <a:schemeClr val="tx1"/>
                                        </a:solidFill>
                                        <a:latin typeface="Cambria Math" panose="02040503050406030204" pitchFamily="18" charset="0"/>
                                      </a:rPr>
                                    </m:ctrlPr>
                                  </m:fPr>
                                  <m:num>
                                    <m:r>
                                      <a:rPr lang="es-CL" sz="1200" b="0" i="1" smtClean="0">
                                        <a:solidFill>
                                          <a:schemeClr val="tx1"/>
                                        </a:solidFill>
                                        <a:latin typeface="Cambria Math" panose="02040503050406030204" pitchFamily="18" charset="0"/>
                                      </a:rPr>
                                      <m:t>9</m:t>
                                    </m:r>
                                    <m:r>
                                      <a:rPr lang="es-CL" sz="1200" b="0" i="1" smtClean="0">
                                        <a:solidFill>
                                          <a:schemeClr val="tx1"/>
                                        </a:solidFill>
                                        <a:latin typeface="Cambria Math" panose="02040503050406030204" pitchFamily="18" charset="0"/>
                                      </a:rPr>
                                      <m:t>𝑥</m:t>
                                    </m:r>
                                  </m:num>
                                  <m:den>
                                    <m:r>
                                      <a:rPr lang="es-CL" sz="1200" b="0" i="1" smtClean="0">
                                        <a:solidFill>
                                          <a:schemeClr val="tx1"/>
                                        </a:solidFill>
                                        <a:latin typeface="Cambria Math" panose="02040503050406030204" pitchFamily="18" charset="0"/>
                                      </a:rPr>
                                      <m:t>9</m:t>
                                    </m:r>
                                  </m:den>
                                </m:f>
                                <m:r>
                                  <a:rPr lang="es-CL" sz="1200" b="0" i="1" smtClean="0">
                                    <a:solidFill>
                                      <a:schemeClr val="tx1"/>
                                    </a:solidFill>
                                    <a:latin typeface="Cambria Math" panose="02040503050406030204" pitchFamily="18" charset="0"/>
                                  </a:rPr>
                                  <m:t>=</m:t>
                                </m:r>
                                <m:f>
                                  <m:fPr>
                                    <m:ctrlPr>
                                      <a:rPr lang="es-CL" sz="1200" b="0" i="1" smtClean="0">
                                        <a:solidFill>
                                          <a:schemeClr val="tx1"/>
                                        </a:solidFill>
                                        <a:latin typeface="Cambria Math" panose="02040503050406030204" pitchFamily="18" charset="0"/>
                                      </a:rPr>
                                    </m:ctrlPr>
                                  </m:fPr>
                                  <m:num>
                                    <m:r>
                                      <a:rPr lang="es-CL" sz="1200" b="0" i="1" smtClean="0">
                                        <a:solidFill>
                                          <a:schemeClr val="tx1"/>
                                        </a:solidFill>
                                        <a:latin typeface="Cambria Math" panose="02040503050406030204" pitchFamily="18" charset="0"/>
                                      </a:rPr>
                                      <m:t>36</m:t>
                                    </m:r>
                                  </m:num>
                                  <m:den>
                                    <m:r>
                                      <a:rPr lang="es-CL" sz="1200" b="0" i="1" smtClean="0">
                                        <a:solidFill>
                                          <a:schemeClr val="tx1"/>
                                        </a:solidFill>
                                        <a:latin typeface="Cambria Math" panose="02040503050406030204" pitchFamily="18" charset="0"/>
                                      </a:rPr>
                                      <m:t>9</m:t>
                                    </m:r>
                                  </m:den>
                                </m:f>
                              </m:oMath>
                            </m:oMathPara>
                          </a14:m>
                          <a:endParaRPr lang="es-CL" sz="1200" dirty="0">
                            <a:solidFill>
                              <a:schemeClr val="tx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200" b="1" dirty="0">
                              <a:solidFill>
                                <a:schemeClr val="tx1"/>
                              </a:solidFill>
                              <a:latin typeface="Quicksand" panose="020B0604020202020204" charset="0"/>
                            </a:rPr>
                            <a:t>/ Resolver</a:t>
                          </a:r>
                          <a:endParaRPr lang="es-CL" sz="1200" b="1" dirty="0">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435737324"/>
                      </a:ext>
                    </a:extLst>
                  </a:tr>
                  <a:tr h="28671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s-CL" sz="1200" b="0" i="1" smtClean="0">
                                    <a:solidFill>
                                      <a:schemeClr val="tx1"/>
                                    </a:solidFill>
                                    <a:latin typeface="Cambria Math" panose="02040503050406030204" pitchFamily="18" charset="0"/>
                                  </a:rPr>
                                  <m:t>𝑥</m:t>
                                </m:r>
                                <m:r>
                                  <a:rPr lang="es-CL" sz="1200" b="0" i="1" smtClean="0">
                                    <a:solidFill>
                                      <a:schemeClr val="tx1"/>
                                    </a:solidFill>
                                    <a:latin typeface="Cambria Math" panose="02040503050406030204" pitchFamily="18" charset="0"/>
                                  </a:rPr>
                                  <m:t>=4</m:t>
                                </m:r>
                              </m:oMath>
                            </m:oMathPara>
                          </a14:m>
                          <a:endParaRPr lang="es-CL" sz="1200" dirty="0">
                            <a:solidFill>
                              <a:schemeClr val="tx1"/>
                            </a:solidFil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s-CL" sz="12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590823280"/>
                      </a:ext>
                    </a:extLst>
                  </a:tr>
                </a:tbl>
              </a:graphicData>
            </a:graphic>
          </p:graphicFrame>
        </mc:Choice>
        <mc:Fallback xmlns="">
          <p:graphicFrame>
            <p:nvGraphicFramePr>
              <p:cNvPr id="5" name="Tabla 5">
                <a:extLst>
                  <a:ext uri="{FF2B5EF4-FFF2-40B4-BE49-F238E27FC236}">
                    <a16:creationId xmlns:a16="http://schemas.microsoft.com/office/drawing/2014/main" id="{ECE3074E-2234-4558-88A8-8C513FF116A3}"/>
                  </a:ext>
                </a:extLst>
              </p:cNvPr>
              <p:cNvGraphicFramePr>
                <a:graphicFrameLocks noGrp="1"/>
              </p:cNvGraphicFramePr>
              <p:nvPr>
                <p:extLst>
                  <p:ext uri="{D42A27DB-BD31-4B8C-83A1-F6EECF244321}">
                    <p14:modId xmlns:p14="http://schemas.microsoft.com/office/powerpoint/2010/main" val="1943311758"/>
                  </p:ext>
                </p:extLst>
              </p:nvPr>
            </p:nvGraphicFramePr>
            <p:xfrm>
              <a:off x="166071" y="2030427"/>
              <a:ext cx="8722747" cy="2980049"/>
            </p:xfrm>
            <a:graphic>
              <a:graphicData uri="http://schemas.openxmlformats.org/drawingml/2006/table">
                <a:tbl>
                  <a:tblPr firstRow="1" bandRow="1">
                    <a:tableStyleId>{DA878A68-379F-483A-8778-C6B6AC8C036A}</a:tableStyleId>
                  </a:tblPr>
                  <a:tblGrid>
                    <a:gridCol w="3561650">
                      <a:extLst>
                        <a:ext uri="{9D8B030D-6E8A-4147-A177-3AD203B41FA5}">
                          <a16:colId xmlns:a16="http://schemas.microsoft.com/office/drawing/2014/main" val="2527584503"/>
                        </a:ext>
                      </a:extLst>
                    </a:gridCol>
                    <a:gridCol w="5161097">
                      <a:extLst>
                        <a:ext uri="{9D8B030D-6E8A-4147-A177-3AD203B41FA5}">
                          <a16:colId xmlns:a16="http://schemas.microsoft.com/office/drawing/2014/main" val="2759108493"/>
                        </a:ext>
                      </a:extLst>
                    </a:gridCol>
                  </a:tblGrid>
                  <a:tr h="284954">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r="-144786" b="-940426"/>
                          </a:stretch>
                        </a:blipFill>
                      </a:tcPr>
                    </a:tc>
                    <a:tc>
                      <a:txBody>
                        <a:bodyPr/>
                        <a:lstStyle/>
                        <a:p>
                          <a:r>
                            <a:rPr lang="es-CL" sz="1200" b="1" dirty="0">
                              <a:solidFill>
                                <a:schemeClr val="tx1"/>
                              </a:solidFill>
                              <a:latin typeface="Quicksand" panose="020B0604020202020204" charset="0"/>
                            </a:rPr>
                            <a:t>/ Distribuir el factor numérico correspondiente a cada expresión.</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81560100"/>
                      </a:ext>
                    </a:extLst>
                  </a:tr>
                  <a:tr h="284954">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100000" r="-144786" b="-840426"/>
                          </a:stretch>
                        </a:blip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200" b="1" dirty="0">
                              <a:solidFill>
                                <a:schemeClr val="tx1"/>
                              </a:solidFill>
                              <a:latin typeface="Quicksand" panose="020B0604020202020204" charset="0"/>
                            </a:rPr>
                            <a:t>/ Resolver</a:t>
                          </a:r>
                          <a:endParaRPr lang="es-CL" sz="1200" b="1" dirty="0">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727682699"/>
                      </a:ext>
                    </a:extLst>
                  </a:tr>
                  <a:tr h="284954">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204348" r="-144786" b="-758696"/>
                          </a:stretch>
                        </a:blipFill>
                      </a:tcPr>
                    </a:tc>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l="-69067" t="-204348" b="-758696"/>
                          </a:stretch>
                        </a:blipFill>
                      </a:tcPr>
                    </a:tc>
                    <a:extLst>
                      <a:ext uri="{0D108BD9-81ED-4DB2-BD59-A6C34878D82A}">
                        <a16:rowId xmlns:a16="http://schemas.microsoft.com/office/drawing/2014/main" val="1816521630"/>
                      </a:ext>
                    </a:extLst>
                  </a:tr>
                  <a:tr h="284954">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297872" r="-144786" b="-642553"/>
                          </a:stretch>
                        </a:blip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200" b="1" dirty="0">
                              <a:solidFill>
                                <a:schemeClr val="tx1"/>
                              </a:solidFill>
                              <a:latin typeface="Quicksand" panose="020B0604020202020204" charset="0"/>
                            </a:rPr>
                            <a:t>/ Agrupar términos</a:t>
                          </a:r>
                          <a:r>
                            <a:rPr lang="es-CL" sz="1200" b="1" baseline="0" dirty="0">
                              <a:solidFill>
                                <a:schemeClr val="tx1"/>
                              </a:solidFill>
                              <a:latin typeface="Quicksand" panose="020B0604020202020204" charset="0"/>
                            </a:rPr>
                            <a:t> semejantes.</a:t>
                          </a:r>
                          <a:endParaRPr lang="es-CL" sz="1200" b="1" dirty="0">
                            <a:solidFill>
                              <a:schemeClr val="tx1"/>
                            </a:solidFill>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830083156"/>
                      </a:ext>
                    </a:extLst>
                  </a:tr>
                  <a:tr h="284954">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397872" r="-144786" b="-542553"/>
                          </a:stretch>
                        </a:blip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200" b="1" dirty="0">
                              <a:solidFill>
                                <a:schemeClr val="tx1"/>
                              </a:solidFill>
                              <a:latin typeface="Quicksand" panose="020B0604020202020204" charset="0"/>
                            </a:rPr>
                            <a:t>/ Resolver</a:t>
                          </a:r>
                          <a:endParaRPr lang="es-CL" sz="1200" b="1" dirty="0">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98136378"/>
                      </a:ext>
                    </a:extLst>
                  </a:tr>
                  <a:tr h="284954">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497872" r="-144786" b="-442553"/>
                          </a:stretch>
                        </a:blipFill>
                      </a:tcPr>
                    </a:tc>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l="-69067" t="-497872" b="-442553"/>
                          </a:stretch>
                        </a:blipFill>
                      </a:tcPr>
                    </a:tc>
                    <a:extLst>
                      <a:ext uri="{0D108BD9-81ED-4DB2-BD59-A6C34878D82A}">
                        <a16:rowId xmlns:a16="http://schemas.microsoft.com/office/drawing/2014/main" val="3871257959"/>
                      </a:ext>
                    </a:extLst>
                  </a:tr>
                  <a:tr h="274320">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624444" r="-144786" b="-362222"/>
                          </a:stretch>
                        </a:blip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200" b="1" dirty="0">
                              <a:solidFill>
                                <a:schemeClr val="tx1"/>
                              </a:solidFill>
                              <a:latin typeface="Quicksand" panose="020B0604020202020204" charset="0"/>
                            </a:rPr>
                            <a:t>/ Resolver</a:t>
                          </a:r>
                          <a:endParaRPr lang="es-CL" sz="1200" b="1" dirty="0">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846948213"/>
                      </a:ext>
                    </a:extLst>
                  </a:tr>
                  <a:tr h="274320">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724444" r="-144786" b="-262222"/>
                          </a:stretch>
                        </a:blip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200" b="1" dirty="0">
                              <a:solidFill>
                                <a:schemeClr val="tx1"/>
                              </a:solidFill>
                              <a:latin typeface="Quicksand" panose="020B0604020202020204" charset="0"/>
                            </a:rPr>
                            <a:t>/ Dividir</a:t>
                          </a:r>
                          <a:r>
                            <a:rPr lang="es-CL" sz="1200" b="1" baseline="0" dirty="0">
                              <a:solidFill>
                                <a:schemeClr val="tx1"/>
                              </a:solidFill>
                              <a:latin typeface="Quicksand" panose="020B0604020202020204" charset="0"/>
                            </a:rPr>
                            <a:t> por 9</a:t>
                          </a:r>
                          <a:r>
                            <a:rPr lang="es-CL" sz="1200" b="1" dirty="0">
                              <a:solidFill>
                                <a:schemeClr val="tx1"/>
                              </a:solidFill>
                              <a:latin typeface="Quicksand" panose="020B0604020202020204" charset="0"/>
                            </a:rPr>
                            <a:t> en ambos lados.</a:t>
                          </a:r>
                          <a:endParaRPr lang="es-CL" sz="12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637464467"/>
                      </a:ext>
                    </a:extLst>
                  </a:tr>
                  <a:tr h="434975">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522535" r="-144786" b="-66197"/>
                          </a:stretch>
                        </a:blip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200" b="1" dirty="0">
                              <a:solidFill>
                                <a:schemeClr val="tx1"/>
                              </a:solidFill>
                              <a:latin typeface="Quicksand" panose="020B0604020202020204" charset="0"/>
                            </a:rPr>
                            <a:t>/ Resolver</a:t>
                          </a:r>
                          <a:endParaRPr lang="es-CL" sz="1200" b="1" dirty="0">
                            <a:latin typeface="Quicksand"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435737324"/>
                      </a:ext>
                    </a:extLst>
                  </a:tr>
                  <a:tr h="286710">
                    <a:tc>
                      <a:txBody>
                        <a:bodyPr/>
                        <a:lstStyle/>
                        <a:p>
                          <a:endParaRPr lang="es-CL"/>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blipFill>
                          <a:blip r:embed="rId4"/>
                          <a:stretch>
                            <a:fillRect t="-940426" r="-144786"/>
                          </a:stretch>
                        </a:blipFill>
                      </a:tcPr>
                    </a:tc>
                    <a:tc>
                      <a:txBody>
                        <a:bodyPr/>
                        <a:lstStyle/>
                        <a:p>
                          <a:endParaRPr lang="es-CL" sz="12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590823280"/>
                      </a:ext>
                    </a:extLst>
                  </a:tr>
                </a:tbl>
              </a:graphicData>
            </a:graphic>
          </p:graphicFrame>
        </mc:Fallback>
      </mc:AlternateContent>
    </p:spTree>
    <p:extLst>
      <p:ext uri="{BB962C8B-B14F-4D97-AF65-F5344CB8AC3E}">
        <p14:creationId xmlns:p14="http://schemas.microsoft.com/office/powerpoint/2010/main" val="2999604673"/>
      </p:ext>
    </p:extLst>
  </p:cSld>
  <p:clrMapOvr>
    <a:masterClrMapping/>
  </p:clrMapOvr>
</p:sld>
</file>

<file path=ppt/theme/theme1.xml><?xml version="1.0" encoding="utf-8"?>
<a:theme xmlns:a="http://schemas.openxmlformats.org/drawingml/2006/main" name="Knight template">
  <a:themeElements>
    <a:clrScheme name="Custom 347">
      <a:dk1>
        <a:srgbClr val="273F68"/>
      </a:dk1>
      <a:lt1>
        <a:srgbClr val="FFFFFF"/>
      </a:lt1>
      <a:dk2>
        <a:srgbClr val="7085AA"/>
      </a:dk2>
      <a:lt2>
        <a:srgbClr val="F4F7FA"/>
      </a:lt2>
      <a:accent1>
        <a:srgbClr val="4BD1DD"/>
      </a:accent1>
      <a:accent2>
        <a:srgbClr val="57C0EB"/>
      </a:accent2>
      <a:accent3>
        <a:srgbClr val="BD9ADD"/>
      </a:accent3>
      <a:accent4>
        <a:srgbClr val="F3805C"/>
      </a:accent4>
      <a:accent5>
        <a:srgbClr val="FFD11D"/>
      </a:accent5>
      <a:accent6>
        <a:srgbClr val="95D346"/>
      </a:accent6>
      <a:hlink>
        <a:srgbClr val="273F6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1388</Words>
  <Application>Microsoft Office PowerPoint</Application>
  <PresentationFormat>Presentación en pantalla (16:9)</PresentationFormat>
  <Paragraphs>196</Paragraphs>
  <Slides>17</Slides>
  <Notes>17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Amatic SC</vt:lpstr>
      <vt:lpstr>Arial</vt:lpstr>
      <vt:lpstr>Quicksand</vt:lpstr>
      <vt:lpstr>Cambria Math</vt:lpstr>
      <vt:lpstr>Short Stack</vt:lpstr>
      <vt:lpstr>Knight template</vt:lpstr>
      <vt:lpstr>ECUACIONES LINEALES CON UNA INCÓGNITA</vt:lpstr>
      <vt:lpstr>ECUACIÓN</vt:lpstr>
      <vt:lpstr>RESOLVER UNA ECUACIÓN</vt:lpstr>
      <vt:lpstr>COMPROBAR LA SOLUCIÓN DE UNA ECUACIÓN</vt:lpstr>
      <vt:lpstr>RESOLVER UNA ECUACIÓN</vt:lpstr>
      <vt:lpstr>COMPROBAR SOLUCIÓN</vt:lpstr>
      <vt:lpstr>RESOLVER UNA ECUACIÓN</vt:lpstr>
      <vt:lpstr>COMPROBAR SOLUCIÓN</vt:lpstr>
      <vt:lpstr>RESOLVER UNA ECUACIÓN</vt:lpstr>
      <vt:lpstr>COMPROBAR SOLUCIÓN</vt:lpstr>
      <vt:lpstr>COMPROBAR UNA SOLUCIÓN</vt:lpstr>
      <vt:lpstr>COMPROBAR UNA SOLUCIÓN</vt:lpstr>
      <vt:lpstr>TIPOS DE SOLUCIONES</vt:lpstr>
      <vt:lpstr>UNICA SOLUCIÓN</vt:lpstr>
      <vt:lpstr>INFINITAS SOLUCIONES</vt:lpstr>
      <vt:lpstr>NO EXISTE SOLUCIÓN</vt:lpstr>
      <vt:lpstr>¡Ya puedes resolver la guía correspondiente a este contenido!  Recuerda que la evaluación que se realizará en la tercera semana de agosto contemplará los ejercicios propuestos en esta guía, por lo tanto, es muy importante que la desarrolles.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Angels Bustamante</dc:creator>
  <cp:lastModifiedBy>Angela  Bustamante</cp:lastModifiedBy>
  <cp:revision>23</cp:revision>
  <dcterms:modified xsi:type="dcterms:W3CDTF">2020-07-31T18:42:56Z</dcterms:modified>
</cp:coreProperties>
</file>