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4"/>
            <a:ext cx="3239679" cy="214571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914400" y="2655767"/>
            <a:ext cx="7020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6526594" y="-15"/>
            <a:ext cx="5669937" cy="6862421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9" y="5146791"/>
            <a:ext cx="3239673" cy="1715616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5525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 bottom pattern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rot="10800000" flipH="1">
            <a:off x="1200" y="5142367"/>
            <a:ext cx="12191989" cy="1715628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718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EE764-5D5E-43E0-A8A3-6BA4D5F369D2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568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ctrTitle"/>
          </p:nvPr>
        </p:nvSpPr>
        <p:spPr>
          <a:xfrm>
            <a:off x="914400" y="2212733"/>
            <a:ext cx="5670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914400" y="3583536"/>
            <a:ext cx="5670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>
            <a:off x="6526594" y="-15"/>
            <a:ext cx="5669937" cy="6862421"/>
            <a:chOff x="4894945" y="-11"/>
            <a:chExt cx="4252453" cy="5146816"/>
          </a:xfrm>
        </p:grpSpPr>
        <p:sp>
          <p:nvSpPr>
            <p:cNvPr id="96" name="Google Shape;96;p3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390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1200" y="1"/>
            <a:ext cx="12191989" cy="3419716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923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81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3371133" y="2069533"/>
            <a:ext cx="7330400" cy="39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SzPts val="3000"/>
              <a:buChar char="◂"/>
              <a:defRPr sz="4000" i="1"/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4000" i="1"/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4000" i="1"/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4000" i="1"/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 i="1"/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4000" i="1"/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 i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4" name="Google Shape;204;p4"/>
          <p:cNvSpPr txBox="1"/>
          <p:nvPr/>
        </p:nvSpPr>
        <p:spPr>
          <a:xfrm>
            <a:off x="1727335" y="2078200"/>
            <a:ext cx="981200" cy="1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8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139109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979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8952325" y="5146791"/>
            <a:ext cx="3239673" cy="1715616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1189" y="-14"/>
            <a:ext cx="4050115" cy="3003527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1760033" y="1155367"/>
            <a:ext cx="8607600" cy="8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760033" y="2151032"/>
            <a:ext cx="86076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◂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877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>
            <a:off x="6526594" y="-15"/>
            <a:ext cx="5668804" cy="6862421"/>
            <a:chOff x="4894945" y="-11"/>
            <a:chExt cx="4251603" cy="5146816"/>
          </a:xfrm>
        </p:grpSpPr>
        <p:sp>
          <p:nvSpPr>
            <p:cNvPr id="249" name="Google Shape;249;p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502772" y="643313"/>
              <a:ext cx="3643776" cy="3860168"/>
            </a:xfrm>
            <a:custGeom>
              <a:avLst/>
              <a:gdLst/>
              <a:ahLst/>
              <a:cxnLst/>
              <a:rect l="l" t="t" r="r" b="b"/>
              <a:pathLst>
                <a:path w="122449" h="120217" extrusionOk="0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-8" y="-14"/>
            <a:ext cx="3239679" cy="2145719"/>
            <a:chOff x="608719" y="-11"/>
            <a:chExt cx="2429759" cy="1609289"/>
          </a:xfrm>
        </p:grpSpPr>
        <p:sp>
          <p:nvSpPr>
            <p:cNvPr id="287" name="Google Shape;287;p6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990300" y="2203667"/>
            <a:ext cx="5189600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1"/>
          </p:nvPr>
        </p:nvSpPr>
        <p:spPr>
          <a:xfrm>
            <a:off x="990300" y="2969639"/>
            <a:ext cx="51896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◂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  <p:sp>
        <p:nvSpPr>
          <p:cNvPr id="302" name="Google Shape;302;p6"/>
          <p:cNvSpPr/>
          <p:nvPr/>
        </p:nvSpPr>
        <p:spPr>
          <a:xfrm>
            <a:off x="11384923" y="6434658"/>
            <a:ext cx="810475" cy="427748"/>
          </a:xfrm>
          <a:custGeom>
            <a:avLst/>
            <a:gdLst/>
            <a:ahLst/>
            <a:cxnLst/>
            <a:rect l="l" t="t" r="r" b="b"/>
            <a:pathLst>
              <a:path w="20427" h="9991" extrusionOk="0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518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1189" y="-14"/>
            <a:ext cx="4050115" cy="3003527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8952325" y="5146791"/>
            <a:ext cx="3239673" cy="1715616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" name="Google Shape;341;p7"/>
          <p:cNvSpPr txBox="1">
            <a:spLocks noGrp="1"/>
          </p:cNvSpPr>
          <p:nvPr>
            <p:ph type="title"/>
          </p:nvPr>
        </p:nvSpPr>
        <p:spPr>
          <a:xfrm>
            <a:off x="1760033" y="1155367"/>
            <a:ext cx="8607600" cy="8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1"/>
          </p:nvPr>
        </p:nvSpPr>
        <p:spPr>
          <a:xfrm>
            <a:off x="1760033" y="2110167"/>
            <a:ext cx="4178000" cy="3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◂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2"/>
          </p:nvPr>
        </p:nvSpPr>
        <p:spPr>
          <a:xfrm>
            <a:off x="6189569" y="2110167"/>
            <a:ext cx="4178000" cy="3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◂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44" name="Google Shape;344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285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9"/>
          <p:cNvGrpSpPr/>
          <p:nvPr/>
        </p:nvGrpSpPr>
        <p:grpSpPr>
          <a:xfrm rot="10800000" flipH="1">
            <a:off x="1200" y="5142367"/>
            <a:ext cx="12191989" cy="1715628"/>
            <a:chOff x="900" y="0"/>
            <a:chExt cx="9143992" cy="1286721"/>
          </a:xfrm>
        </p:grpSpPr>
        <p:sp>
          <p:nvSpPr>
            <p:cNvPr id="390" name="Google Shape;390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029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1"/>
          <p:cNvGrpSpPr/>
          <p:nvPr/>
        </p:nvGrpSpPr>
        <p:grpSpPr>
          <a:xfrm>
            <a:off x="8952325" y="5146791"/>
            <a:ext cx="3239673" cy="1715616"/>
            <a:chOff x="6714243" y="3860093"/>
            <a:chExt cx="2429755" cy="1286712"/>
          </a:xfrm>
        </p:grpSpPr>
        <p:sp>
          <p:nvSpPr>
            <p:cNvPr id="497" name="Google Shape;497;p11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1189" y="-14"/>
            <a:ext cx="4050115" cy="3003527"/>
            <a:chOff x="892" y="-11"/>
            <a:chExt cx="3037586" cy="2252645"/>
          </a:xfrm>
        </p:grpSpPr>
        <p:sp>
          <p:nvSpPr>
            <p:cNvPr id="510" name="Google Shape;510;p1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3" name="Google Shape;533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054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 lateral pattern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8146416" y="-15"/>
            <a:ext cx="4050115" cy="6862421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809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60033" y="1155367"/>
            <a:ext cx="8607600" cy="8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60033" y="2151032"/>
            <a:ext cx="8607600" cy="3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8C59EFB8-8390-4950-B018-66089FAA66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531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0" r:id="rId8"/>
    <p:sldLayoutId id="2147483671" r:id="rId9"/>
    <p:sldLayoutId id="2147483672" r:id="rId10"/>
    <p:sldLayoutId id="2147483673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914400" y="2212733"/>
            <a:ext cx="6194738" cy="1546400"/>
          </a:xfrm>
        </p:spPr>
        <p:txBody>
          <a:bodyPr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“Material de Apoyo Matemáticas, 7°Básicos”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914400" y="3759133"/>
            <a:ext cx="6104586" cy="1555134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2">
                    <a:lumMod val="50000"/>
                  </a:schemeClr>
                </a:solidFill>
              </a:rPr>
              <a:t>Programa de Integración Escolar.</a:t>
            </a:r>
          </a:p>
          <a:p>
            <a:pPr algn="ctr"/>
            <a:r>
              <a:rPr lang="es-CL" dirty="0" smtClean="0">
                <a:solidFill>
                  <a:schemeClr val="bg2">
                    <a:lumMod val="50000"/>
                  </a:schemeClr>
                </a:solidFill>
              </a:rPr>
              <a:t>Educadora Diferencial: </a:t>
            </a:r>
            <a:r>
              <a:rPr lang="es-CL" i="1" dirty="0" smtClean="0">
                <a:solidFill>
                  <a:schemeClr val="bg2">
                    <a:lumMod val="50000"/>
                  </a:schemeClr>
                </a:solidFill>
              </a:rPr>
              <a:t>Paulina Albornoz Ch.</a:t>
            </a:r>
          </a:p>
          <a:p>
            <a:pPr algn="ctr"/>
            <a:r>
              <a:rPr lang="es-CL" dirty="0" smtClean="0">
                <a:solidFill>
                  <a:schemeClr val="bg2">
                    <a:lumMod val="50000"/>
                  </a:schemeClr>
                </a:solidFill>
              </a:rPr>
              <a:t>San Fernando </a:t>
            </a:r>
            <a:r>
              <a:rPr lang="es-CL" dirty="0" err="1" smtClean="0">
                <a:solidFill>
                  <a:schemeClr val="bg2">
                    <a:lumMod val="50000"/>
                  </a:schemeClr>
                </a:solidFill>
              </a:rPr>
              <a:t>College</a:t>
            </a:r>
            <a:r>
              <a:rPr lang="es-CL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C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17" y="168201"/>
            <a:ext cx="1287111" cy="128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8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2005" y="395515"/>
            <a:ext cx="5190325" cy="828238"/>
          </a:xfrm>
        </p:spPr>
        <p:txBody>
          <a:bodyPr/>
          <a:lstStyle/>
          <a:p>
            <a:pPr algn="ctr"/>
            <a:r>
              <a:rPr lang="es-CL" sz="4800" u="sng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Porcentaje</a:t>
            </a:r>
            <a:endParaRPr lang="es-CL" sz="4800" u="sng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21995" y="1223753"/>
            <a:ext cx="8165205" cy="5486140"/>
          </a:xfrm>
        </p:spPr>
        <p:txBody>
          <a:bodyPr/>
          <a:lstStyle/>
          <a:p>
            <a:r>
              <a:rPr lang="es-CL" sz="1800" dirty="0">
                <a:latin typeface="Century Gothic" panose="020B0502020202020204" pitchFamily="34" charset="0"/>
              </a:rPr>
              <a:t>Los porcentajes, también conocidos como el tanto por cien de algo, representan una fracción de 100, por lo </a:t>
            </a:r>
            <a:r>
              <a:rPr lang="es-CL" sz="1800" dirty="0" smtClean="0">
                <a:latin typeface="Century Gothic" panose="020B0502020202020204" pitchFamily="34" charset="0"/>
              </a:rPr>
              <a:t>que, </a:t>
            </a:r>
            <a:r>
              <a:rPr lang="es-CL" sz="1800" dirty="0">
                <a:latin typeface="Century Gothic" panose="020B0502020202020204" pitchFamily="34" charset="0"/>
              </a:rPr>
              <a:t>un porcentaje equivaldría a una cantidad determinada de cada 100.</a:t>
            </a:r>
          </a:p>
          <a:p>
            <a:pPr marL="118531" indent="0">
              <a:buNone/>
            </a:pPr>
            <a:endParaRPr lang="es-CL" sz="1800" dirty="0">
              <a:latin typeface="Century Gothic" panose="020B0502020202020204" pitchFamily="34" charset="0"/>
            </a:endParaRPr>
          </a:p>
          <a:p>
            <a:r>
              <a:rPr lang="es-CL" sz="1800" dirty="0">
                <a:latin typeface="Century Gothic" panose="020B0502020202020204" pitchFamily="34" charset="0"/>
              </a:rPr>
              <a:t>En concreto, cuando hablamos de porcentajes nos referimos a esa cantidad que, de forma proporcional, hace referencia a una parte del total. También es posible entender un porcentaje como el nivel </a:t>
            </a:r>
            <a:r>
              <a:rPr lang="es-CL" sz="1800" dirty="0" smtClean="0">
                <a:latin typeface="Century Gothic" panose="020B0502020202020204" pitchFamily="34" charset="0"/>
              </a:rPr>
              <a:t>de </a:t>
            </a:r>
            <a:r>
              <a:rPr lang="es-CL" sz="1800" dirty="0">
                <a:latin typeface="Century Gothic" panose="020B0502020202020204" pitchFamily="34" charset="0"/>
              </a:rPr>
              <a:t>rendimiento que tienen 100 unidades de algo en determinadas circunstancias.</a:t>
            </a:r>
          </a:p>
          <a:p>
            <a:endParaRPr lang="es-CL" sz="1800" dirty="0">
              <a:latin typeface="Century Gothic" panose="020B0502020202020204" pitchFamily="34" charset="0"/>
            </a:endParaRPr>
          </a:p>
          <a:p>
            <a:r>
              <a:rPr lang="es-CL" sz="1800" dirty="0">
                <a:latin typeface="Century Gothic" panose="020B0502020202020204" pitchFamily="34" charset="0"/>
              </a:rPr>
              <a:t>Pese a que se suele conocer este término como porcentaje y se hace referencia a él como X por ciento (por ejemplo 2 por ciento) la mayoría de las veces el porcentaje se representa con el símbolo %, es decir: 2%. De hecho, la traducción de un porcentaje es que afecta a una cantidad determinada de cada 100.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9" y="3282862"/>
            <a:ext cx="3103986" cy="31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73498" y="321972"/>
            <a:ext cx="8474299" cy="824739"/>
          </a:xfrm>
        </p:spPr>
        <p:txBody>
          <a:bodyPr/>
          <a:lstStyle/>
          <a:p>
            <a:pPr algn="ctr"/>
            <a:r>
              <a:rPr lang="es-C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¿Dónde utilizamos el porcentaje?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631064" y="1340629"/>
            <a:ext cx="5885645" cy="3843337"/>
          </a:xfrm>
        </p:spPr>
        <p:txBody>
          <a:bodyPr/>
          <a:lstStyle/>
          <a:p>
            <a:r>
              <a:rPr lang="es-CL" sz="2400" dirty="0">
                <a:latin typeface="Century Gothic" panose="020B0502020202020204" pitchFamily="34" charset="0"/>
              </a:rPr>
              <a:t>Realizar ofertas o descuentos en compras: para indicar la cantidad de dinero que se le va a restar al precio original del objeto. Por ejemplo:</a:t>
            </a:r>
          </a:p>
          <a:p>
            <a:r>
              <a:rPr lang="es-CL" sz="2400" dirty="0">
                <a:latin typeface="Century Gothic" panose="020B0502020202020204" pitchFamily="34" charset="0"/>
              </a:rPr>
              <a:t>30% de descuento en zapatos, significa que los zapatos van a tener un costo del 70% de su precio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25" y="1996225"/>
            <a:ext cx="4598030" cy="238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0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334851" y="946866"/>
            <a:ext cx="5978525" cy="4281487"/>
          </a:xfrm>
        </p:spPr>
        <p:txBody>
          <a:bodyPr/>
          <a:lstStyle/>
          <a:p>
            <a:r>
              <a:rPr lang="es-CL" sz="2400" dirty="0">
                <a:latin typeface="Century Gothic" panose="020B0502020202020204" pitchFamily="34" charset="0"/>
              </a:rPr>
              <a:t>Indicar los intereses sobre un </a:t>
            </a:r>
            <a:r>
              <a:rPr lang="es-CL" sz="2400" dirty="0" smtClean="0">
                <a:latin typeface="Century Gothic" panose="020B0502020202020204" pitchFamily="34" charset="0"/>
              </a:rPr>
              <a:t>préstamo:</a:t>
            </a:r>
            <a:r>
              <a:rPr lang="es-CL" sz="2400" dirty="0">
                <a:latin typeface="Century Gothic" panose="020B0502020202020204" pitchFamily="34" charset="0"/>
              </a:rPr>
              <a:t> se aplica a las tarjetas de crédito o cualquier otro préstamo bancario donde te indican la cantidad extra que tienes que pagar por moras y a que plazo. Por ejemplo:</a:t>
            </a:r>
          </a:p>
          <a:p>
            <a:r>
              <a:rPr lang="es-CL" sz="2400" dirty="0">
                <a:latin typeface="Century Gothic" panose="020B0502020202020204" pitchFamily="34" charset="0"/>
              </a:rPr>
              <a:t>Préstamo al 15% en 36 meses para pagar las cuotas.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280" y="1037218"/>
            <a:ext cx="5238750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2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 txBox="1">
            <a:spLocks noGrp="1"/>
          </p:cNvSpPr>
          <p:nvPr>
            <p:ph type="body" idx="4294967295"/>
          </p:nvPr>
        </p:nvSpPr>
        <p:spPr>
          <a:xfrm>
            <a:off x="399245" y="1089897"/>
            <a:ext cx="4893972" cy="3339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entury Gothic" panose="020B0502020202020204" pitchFamily="34" charset="0"/>
              </a:rPr>
              <a:t>Para distribuir cualquier bien: un ejemplo es separar las fracciones de una herencia. </a:t>
            </a:r>
          </a:p>
          <a:p>
            <a:r>
              <a:rPr lang="es-CL" sz="2400" dirty="0">
                <a:latin typeface="Century Gothic" panose="020B0502020202020204" pitchFamily="34" charset="0"/>
              </a:rPr>
              <a:t>A cada hijo le corresponde el 33,33% de la herencia de su padre. </a:t>
            </a: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217" y="1556882"/>
            <a:ext cx="6414332" cy="240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1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5650" y="292482"/>
            <a:ext cx="8607600" cy="890800"/>
          </a:xfrm>
        </p:spPr>
        <p:txBody>
          <a:bodyPr/>
          <a:lstStyle/>
          <a:p>
            <a:pPr algn="ctr"/>
            <a:r>
              <a:rPr lang="es-CL" sz="3200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R</a:t>
            </a:r>
            <a:r>
              <a:rPr lang="es-CL" sz="3200" u="sng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epresentaciones gráficas de Porcentaje </a:t>
            </a:r>
            <a:endParaRPr lang="es-CL" sz="3200" u="sng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231" r="18572"/>
          <a:stretch/>
        </p:blipFill>
        <p:spPr>
          <a:xfrm>
            <a:off x="8261640" y="1272922"/>
            <a:ext cx="3741610" cy="304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69" y="1183282"/>
            <a:ext cx="4363323" cy="327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752" y="3953815"/>
            <a:ext cx="4628730" cy="278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4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4294967295"/>
          </p:nvPr>
        </p:nvSpPr>
        <p:spPr>
          <a:xfrm>
            <a:off x="90152" y="3267858"/>
            <a:ext cx="7329488" cy="2978395"/>
          </a:xfrm>
        </p:spPr>
        <p:txBody>
          <a:bodyPr/>
          <a:lstStyle/>
          <a:p>
            <a:pPr marL="50799" indent="0" algn="ctr">
              <a:buNone/>
            </a:pPr>
            <a:r>
              <a:rPr lang="es-CL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“Los errores </a:t>
            </a:r>
            <a:r>
              <a:rPr lang="es-CL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 son </a:t>
            </a:r>
            <a:r>
              <a:rPr lang="es-CL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fracasos…</a:t>
            </a:r>
          </a:p>
          <a:p>
            <a:pPr marL="50799" indent="0" algn="ctr">
              <a:buNone/>
            </a:pPr>
            <a:r>
              <a:rPr lang="es-CL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Son </a:t>
            </a:r>
            <a:r>
              <a:rPr lang="es-CL" sz="36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señal</a:t>
            </a:r>
            <a:r>
              <a:rPr lang="es-CL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que lo estamos </a:t>
            </a:r>
            <a:r>
              <a:rPr lang="es-CL" sz="3600" dirty="0" smtClean="0">
                <a:solidFill>
                  <a:srgbClr val="0FBE02"/>
                </a:solidFill>
                <a:latin typeface="Ravie" panose="04040805050809020602" pitchFamily="82" charset="0"/>
              </a:rPr>
              <a:t>intentando</a:t>
            </a:r>
            <a:r>
              <a:rPr lang="es-CL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”.</a:t>
            </a:r>
          </a:p>
          <a:p>
            <a:pPr algn="ctr"/>
            <a:r>
              <a:rPr lang="es-CL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(John C. Maxwell)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5049">
            <a:off x="6091707" y="843251"/>
            <a:ext cx="4876800" cy="4876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03" y="141668"/>
            <a:ext cx="5544981" cy="311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5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8D7C7C"/>
      </a:dk2>
      <a:lt2>
        <a:srgbClr val="ECE9E4"/>
      </a:lt2>
      <a:accent1>
        <a:srgbClr val="BD2A35"/>
      </a:accent1>
      <a:accent2>
        <a:srgbClr val="F64646"/>
      </a:accent2>
      <a:accent3>
        <a:srgbClr val="FFA400"/>
      </a:accent3>
      <a:accent4>
        <a:srgbClr val="FFD488"/>
      </a:accent4>
      <a:accent5>
        <a:srgbClr val="FFC800"/>
      </a:accent5>
      <a:accent6>
        <a:srgbClr val="FFE37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288</Words>
  <Application>Microsoft Office PowerPoint</Application>
  <PresentationFormat>Personalizado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Wart template</vt:lpstr>
      <vt:lpstr>“Material de Apoyo Matemáticas, 7°Básicos”</vt:lpstr>
      <vt:lpstr>Porcentaje</vt:lpstr>
      <vt:lpstr>¿Dónde utilizamos el porcentaje?</vt:lpstr>
      <vt:lpstr>Presentación de PowerPoint</vt:lpstr>
      <vt:lpstr>Presentación de PowerPoint</vt:lpstr>
      <vt:lpstr>Representaciones gráficas de Porcentaje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“Material de Apoyo Matemáticas para 7°Básicos”</dc:title>
  <dc:creator>Paulina Albornoz</dc:creator>
  <cp:lastModifiedBy>Enlaces</cp:lastModifiedBy>
  <cp:revision>12</cp:revision>
  <dcterms:created xsi:type="dcterms:W3CDTF">2020-07-06T14:11:33Z</dcterms:created>
  <dcterms:modified xsi:type="dcterms:W3CDTF">2020-07-07T15:38:52Z</dcterms:modified>
</cp:coreProperties>
</file>