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3"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227"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1BD02-2850-4DC6-A4B6-EE6325244D8D}" type="datetimeFigureOut">
              <a:rPr lang="es-CL" smtClean="0"/>
              <a:t>30-05-2020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D6690E-2B7D-47DA-B523-2F9F1DD2161B}" type="slidenum">
              <a:rPr lang="es-CL" smtClean="0"/>
              <a:t>‹Nº›</a:t>
            </a:fld>
            <a:endParaRPr lang="es-CL"/>
          </a:p>
        </p:txBody>
      </p:sp>
    </p:spTree>
    <p:extLst>
      <p:ext uri="{BB962C8B-B14F-4D97-AF65-F5344CB8AC3E}">
        <p14:creationId xmlns:p14="http://schemas.microsoft.com/office/powerpoint/2010/main" val="2884931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AD6690E-2B7D-47DA-B523-2F9F1DD2161B}" type="slidenum">
              <a:rPr lang="es-CL" smtClean="0"/>
              <a:t>2</a:t>
            </a:fld>
            <a:endParaRPr lang="es-CL"/>
          </a:p>
        </p:txBody>
      </p:sp>
    </p:spTree>
    <p:extLst>
      <p:ext uri="{BB962C8B-B14F-4D97-AF65-F5344CB8AC3E}">
        <p14:creationId xmlns:p14="http://schemas.microsoft.com/office/powerpoint/2010/main" val="3335505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AD6690E-2B7D-47DA-B523-2F9F1DD2161B}" type="slidenum">
              <a:rPr lang="es-CL" smtClean="0"/>
              <a:t>7</a:t>
            </a:fld>
            <a:endParaRPr lang="es-CL"/>
          </a:p>
        </p:txBody>
      </p:sp>
    </p:spTree>
    <p:extLst>
      <p:ext uri="{BB962C8B-B14F-4D97-AF65-F5344CB8AC3E}">
        <p14:creationId xmlns:p14="http://schemas.microsoft.com/office/powerpoint/2010/main" val="2716648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C5DBA12-EE5C-4092-9806-D79445BFF886}" type="datetimeFigureOut">
              <a:rPr lang="es-CL" smtClean="0"/>
              <a:t>30-05-2020</a:t>
            </a:fld>
            <a:endParaRPr lang="es-CL"/>
          </a:p>
        </p:txBody>
      </p:sp>
      <p:sp>
        <p:nvSpPr>
          <p:cNvPr id="5" name="Footer Placeholder 4"/>
          <p:cNvSpPr>
            <a:spLocks noGrp="1"/>
          </p:cNvSpPr>
          <p:nvPr>
            <p:ph type="ftr" sz="quarter" idx="11"/>
          </p:nvPr>
        </p:nvSpPr>
        <p:spPr/>
        <p:txBody>
          <a:bodyPr/>
          <a:lstStyle/>
          <a:p>
            <a:endParaRPr lang="es-C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350850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AD347D-5ACD-4C99-B74B-A9C85AD731AF}" type="datetimeFigureOut">
              <a:rPr lang="en-US" smtClean="0"/>
              <a:t>5/30/2020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2955380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AD347D-5ACD-4C99-B74B-A9C85AD731AF}" type="datetimeFigureOut">
              <a:rPr lang="en-US" smtClean="0"/>
              <a:t>5/30/2020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13A499-647D-46C1-9369-5F80ACE74F22}" type="slidenum">
              <a:rPr lang="es-CL" smtClean="0"/>
              <a:t>‹Nº›</a:t>
            </a:fld>
            <a:endParaRPr lang="es-C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9803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4AAD347D-5ACD-4C99-B74B-A9C85AD731AF}" type="datetimeFigureOut">
              <a:rPr lang="en-US" smtClean="0"/>
              <a:t>5/30/2020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992996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4AAD347D-5ACD-4C99-B74B-A9C85AD731AF}" type="datetimeFigureOut">
              <a:rPr lang="en-US" smtClean="0"/>
              <a:t>5/30/2020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13A499-647D-46C1-9369-5F80ACE74F22}" type="slidenum">
              <a:rPr lang="es-CL" smtClean="0"/>
              <a:t>‹Nº›</a:t>
            </a:fld>
            <a:endParaRPr lang="es-C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3821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4AAD347D-5ACD-4C99-B74B-A9C85AD731AF}" type="datetimeFigureOut">
              <a:rPr lang="en-US" smtClean="0"/>
              <a:t>5/30/2020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1583658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989767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314952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5DBA12-EE5C-4092-9806-D79445BFF886}" type="datetimeFigureOut">
              <a:rPr lang="es-CL" smtClean="0"/>
              <a:t>30-05-2020</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78108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796027F-7875-4030-9381-8BD8C4F21935}" type="datetimeFigureOut">
              <a:rPr lang="en-US" smtClean="0"/>
              <a:t>5/30/2020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208826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5/30/2020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231004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5/30/2020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924560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5/30/2020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212594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5/30/2020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1994529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5/30/2020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386823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5/30/2020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13A499-647D-46C1-9369-5F80ACE74F22}" type="slidenum">
              <a:rPr lang="es-CL" smtClean="0"/>
              <a:t>‹Nº›</a:t>
            </a:fld>
            <a:endParaRPr lang="es-CL"/>
          </a:p>
        </p:txBody>
      </p:sp>
    </p:spTree>
    <p:extLst>
      <p:ext uri="{BB962C8B-B14F-4D97-AF65-F5344CB8AC3E}">
        <p14:creationId xmlns:p14="http://schemas.microsoft.com/office/powerpoint/2010/main" val="328581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t>5/30/2020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F13A499-647D-46C1-9369-5F80ACE74F22}" type="slidenum">
              <a:rPr lang="es-CL" smtClean="0"/>
              <a:t>‹Nº›</a:t>
            </a:fld>
            <a:endParaRPr lang="es-CL"/>
          </a:p>
        </p:txBody>
      </p:sp>
    </p:spTree>
    <p:extLst>
      <p:ext uri="{BB962C8B-B14F-4D97-AF65-F5344CB8AC3E}">
        <p14:creationId xmlns:p14="http://schemas.microsoft.com/office/powerpoint/2010/main" val="2919609176"/>
      </p:ext>
    </p:extLst>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 id="2147484045" r:id="rId12"/>
    <p:sldLayoutId id="2147484046" r:id="rId13"/>
    <p:sldLayoutId id="2147484047" r:id="rId14"/>
    <p:sldLayoutId id="2147484048" r:id="rId15"/>
    <p:sldLayoutId id="2147484049" r:id="rId16"/>
  </p:sldLayoutIdLst>
  <p:transition>
    <p:fade thruBlk="1"/>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hyperlink" Target="https://youtu.be/N1vI94ySy9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youtu.be/uSLedpIJffM"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8FB3F8B-C8DF-4CA0-90DF-6A4E28FA2A42}"/>
              </a:ext>
            </a:extLst>
          </p:cNvPr>
          <p:cNvSpPr>
            <a:spLocks noGrp="1"/>
          </p:cNvSpPr>
          <p:nvPr>
            <p:ph type="ctrTitle"/>
          </p:nvPr>
        </p:nvSpPr>
        <p:spPr>
          <a:xfrm>
            <a:off x="3373062" y="1864865"/>
            <a:ext cx="8131550" cy="2262781"/>
          </a:xfrm>
        </p:spPr>
        <p:txBody>
          <a:bodyPr>
            <a:normAutofit/>
          </a:bodyPr>
          <a:lstStyle/>
          <a:p>
            <a:r>
              <a:rPr lang="es-CL"/>
              <a:t>PORCENTAJES</a:t>
            </a:r>
          </a:p>
        </p:txBody>
      </p:sp>
      <p:sp>
        <p:nvSpPr>
          <p:cNvPr id="3" name="Subtítulo 2">
            <a:extLst>
              <a:ext uri="{FF2B5EF4-FFF2-40B4-BE49-F238E27FC236}">
                <a16:creationId xmlns:a16="http://schemas.microsoft.com/office/drawing/2014/main" id="{F20E6622-3F2A-4B0D-B4C3-A94088AF71B1}"/>
              </a:ext>
            </a:extLst>
          </p:cNvPr>
          <p:cNvSpPr>
            <a:spLocks noGrp="1"/>
          </p:cNvSpPr>
          <p:nvPr>
            <p:ph type="subTitle" idx="1"/>
          </p:nvPr>
        </p:nvSpPr>
        <p:spPr>
          <a:xfrm>
            <a:off x="3373062" y="4352459"/>
            <a:ext cx="8454697" cy="1126283"/>
          </a:xfrm>
        </p:spPr>
        <p:txBody>
          <a:bodyPr>
            <a:normAutofit lnSpcReduction="10000"/>
          </a:bodyPr>
          <a:lstStyle/>
          <a:p>
            <a:r>
              <a:rPr lang="es-CL" dirty="0"/>
              <a:t>PROFESORES : ANGELA BUSTAMANTE – RENATA ROJAS – FRANCO CABEZAS</a:t>
            </a:r>
          </a:p>
          <a:p>
            <a:r>
              <a:rPr lang="es-CL" dirty="0"/>
              <a:t>ASIGNATURA: MATEMÁTICAS</a:t>
            </a:r>
          </a:p>
          <a:p>
            <a:r>
              <a:rPr lang="es-CL" dirty="0"/>
              <a:t>CURSO: 2° MEDIO</a:t>
            </a:r>
          </a:p>
          <a:p>
            <a:endParaRPr lang="es-CL" dirty="0"/>
          </a:p>
          <a:p>
            <a:endParaRPr lang="es-CL" dirty="0"/>
          </a:p>
        </p:txBody>
      </p:sp>
      <p:sp>
        <p:nvSpPr>
          <p:cNvPr id="5"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7"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9"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1"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5"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pic>
        <p:nvPicPr>
          <p:cNvPr id="39" name="Imagen 38">
            <a:extLst>
              <a:ext uri="{FF2B5EF4-FFF2-40B4-BE49-F238E27FC236}">
                <a16:creationId xmlns:a16="http://schemas.microsoft.com/office/drawing/2014/main" id="{33208C0A-5C30-45FE-9026-4E5AC55E0D5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9208" y="32352"/>
            <a:ext cx="1038088" cy="1110326"/>
          </a:xfrm>
          <a:prstGeom prst="rect">
            <a:avLst/>
          </a:prstGeom>
          <a:ln>
            <a:noFill/>
          </a:ln>
          <a:effectLst>
            <a:softEdge rad="112500"/>
          </a:effectLst>
        </p:spPr>
      </p:pic>
      <p:sp>
        <p:nvSpPr>
          <p:cNvPr id="41" name="Cuadro de texto 2">
            <a:extLst>
              <a:ext uri="{FF2B5EF4-FFF2-40B4-BE49-F238E27FC236}">
                <a16:creationId xmlns:a16="http://schemas.microsoft.com/office/drawing/2014/main" id="{F8A63B75-E7E8-45B7-9470-85F986A6B9FA}"/>
              </a:ext>
            </a:extLst>
          </p:cNvPr>
          <p:cNvSpPr txBox="1">
            <a:spLocks noChangeArrowheads="1"/>
          </p:cNvSpPr>
          <p:nvPr/>
        </p:nvSpPr>
        <p:spPr bwMode="auto">
          <a:xfrm>
            <a:off x="2956349" y="214291"/>
            <a:ext cx="4198429" cy="812404"/>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s-CL" dirty="0">
                <a:effectLst/>
                <a:latin typeface="Calibri" panose="020F0502020204030204" pitchFamily="34" charset="0"/>
                <a:ea typeface="Calibri" panose="020F0502020204030204" pitchFamily="34" charset="0"/>
                <a:cs typeface="Times New Roman" panose="02020603050405020304" pitchFamily="18" charset="0"/>
              </a:rPr>
              <a:t>Técnico Profesional San Fernando </a:t>
            </a:r>
            <a:r>
              <a:rPr lang="es-CL" dirty="0" err="1">
                <a:effectLst/>
                <a:latin typeface="Calibri" panose="020F0502020204030204" pitchFamily="34" charset="0"/>
                <a:ea typeface="Calibri" panose="020F0502020204030204" pitchFamily="34" charset="0"/>
                <a:cs typeface="Times New Roman" panose="02020603050405020304" pitchFamily="18" charset="0"/>
              </a:rPr>
              <a:t>College</a:t>
            </a:r>
            <a:r>
              <a:rPr lang="es-CL" dirty="0">
                <a:effectLst/>
                <a:latin typeface="Calibri" panose="020F0502020204030204" pitchFamily="34" charset="0"/>
                <a:ea typeface="Calibri" panose="020F0502020204030204" pitchFamily="34" charset="0"/>
                <a:cs typeface="Times New Roman" panose="02020603050405020304" pitchFamily="18" charset="0"/>
              </a:rPr>
              <a:t>                                                </a:t>
            </a:r>
            <a:r>
              <a:rPr lang="es-MX" dirty="0">
                <a:effectLst/>
                <a:latin typeface="Calibri" panose="020F0502020204030204" pitchFamily="34" charset="0"/>
                <a:ea typeface="Times New Roman" panose="02020603050405020304" pitchFamily="18" charset="0"/>
                <a:cs typeface="Times New Roman" panose="02020603050405020304" pitchFamily="18" charset="0"/>
              </a:rPr>
              <a:t>Departamento de Ciencias     </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03051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3F98D6-02D8-41E7-AA52-D57C8EBE1A38}"/>
              </a:ext>
            </a:extLst>
          </p:cNvPr>
          <p:cNvSpPr>
            <a:spLocks noGrp="1"/>
          </p:cNvSpPr>
          <p:nvPr>
            <p:ph type="title"/>
          </p:nvPr>
        </p:nvSpPr>
        <p:spPr>
          <a:xfrm>
            <a:off x="838200" y="323055"/>
            <a:ext cx="10515600" cy="1325563"/>
          </a:xfrm>
        </p:spPr>
        <p:txBody>
          <a:bodyPr/>
          <a:lstStyle/>
          <a:p>
            <a:pPr algn="ctr"/>
            <a:r>
              <a:rPr lang="es-CL" dirty="0"/>
              <a:t>¿Cuál es el 30% del 80% de 90? </a:t>
            </a:r>
          </a:p>
        </p:txBody>
      </p:sp>
      <p:sp>
        <p:nvSpPr>
          <p:cNvPr id="3" name="Marcador de contenido 2">
            <a:extLst>
              <a:ext uri="{FF2B5EF4-FFF2-40B4-BE49-F238E27FC236}">
                <a16:creationId xmlns:a16="http://schemas.microsoft.com/office/drawing/2014/main" id="{F9B58F3F-2647-44E7-990E-7063FC9C84F6}"/>
              </a:ext>
            </a:extLst>
          </p:cNvPr>
          <p:cNvSpPr>
            <a:spLocks noGrp="1"/>
          </p:cNvSpPr>
          <p:nvPr>
            <p:ph idx="1"/>
          </p:nvPr>
        </p:nvSpPr>
        <p:spPr>
          <a:xfrm>
            <a:off x="838200" y="1520825"/>
            <a:ext cx="10515600" cy="4351338"/>
          </a:xfrm>
        </p:spPr>
        <p:txBody>
          <a:bodyPr>
            <a:normAutofit/>
          </a:bodyPr>
          <a:lstStyle/>
          <a:p>
            <a:r>
              <a:rPr lang="es-CL" dirty="0"/>
              <a:t>Otra estrategia para estos casos es multiplicar todos los porcentajes expresándolos como fracción o decimal. Por ejemplo:</a:t>
            </a:r>
          </a:p>
          <a:p>
            <a:pPr>
              <a:buFont typeface="Wingdings" panose="05000000000000000000" pitchFamily="2" charset="2"/>
              <a:buChar char="Ø"/>
            </a:pPr>
            <a:r>
              <a:rPr lang="es-CL" dirty="0"/>
              <a:t> </a:t>
            </a:r>
            <a:r>
              <a:rPr lang="es-CL" b="1" dirty="0"/>
              <a:t>Como fracción:</a:t>
            </a:r>
          </a:p>
          <a:p>
            <a:pPr marL="0" indent="0">
              <a:buNone/>
            </a:pPr>
            <a:endParaRPr lang="es-CL" dirty="0"/>
          </a:p>
          <a:p>
            <a:endParaRPr lang="es-CL" dirty="0"/>
          </a:p>
          <a:p>
            <a:pPr marL="0" indent="0">
              <a:buNone/>
            </a:pPr>
            <a:endParaRPr lang="es-CL" dirty="0"/>
          </a:p>
          <a:p>
            <a:pPr marL="0" indent="0">
              <a:buNone/>
            </a:pPr>
            <a:endParaRPr lang="es-CL" dirty="0"/>
          </a:p>
          <a:p>
            <a:pPr>
              <a:buFont typeface="Wingdings" panose="05000000000000000000" pitchFamily="2" charset="2"/>
              <a:buChar char="Ø"/>
            </a:pPr>
            <a:r>
              <a:rPr lang="es-CL" dirty="0"/>
              <a:t> </a:t>
            </a:r>
            <a:r>
              <a:rPr lang="es-CL" b="1" dirty="0"/>
              <a:t>Como decimal:</a:t>
            </a:r>
          </a:p>
          <a:p>
            <a:pPr marL="0" indent="0">
              <a:buNone/>
            </a:pPr>
            <a:endParaRPr lang="es-CL" dirty="0"/>
          </a:p>
        </p:txBody>
      </p:sp>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D5B50083-168E-478C-8FE9-3F47937AE7EE}"/>
                  </a:ext>
                </a:extLst>
              </p:cNvPr>
              <p:cNvSpPr txBox="1"/>
              <p:nvPr/>
            </p:nvSpPr>
            <p:spPr>
              <a:xfrm>
                <a:off x="2277979" y="2556095"/>
                <a:ext cx="7981950" cy="1340175"/>
              </a:xfrm>
              <a:custGeom>
                <a:avLst/>
                <a:gdLst>
                  <a:gd name="connsiteX0" fmla="*/ 0 w 7981950"/>
                  <a:gd name="connsiteY0" fmla="*/ 0 h 1340175"/>
                  <a:gd name="connsiteX1" fmla="*/ 7981950 w 7981950"/>
                  <a:gd name="connsiteY1" fmla="*/ 0 h 1340175"/>
                  <a:gd name="connsiteX2" fmla="*/ 7981950 w 7981950"/>
                  <a:gd name="connsiteY2" fmla="*/ 1340175 h 1340175"/>
                  <a:gd name="connsiteX3" fmla="*/ 0 w 7981950"/>
                  <a:gd name="connsiteY3" fmla="*/ 1340175 h 1340175"/>
                  <a:gd name="connsiteX4" fmla="*/ 0 w 7981950"/>
                  <a:gd name="connsiteY4" fmla="*/ 0 h 134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81950" h="1340175" extrusionOk="0">
                    <a:moveTo>
                      <a:pt x="0" y="0"/>
                    </a:moveTo>
                    <a:cubicBezTo>
                      <a:pt x="3265202" y="-42219"/>
                      <a:pt x="5499658" y="63140"/>
                      <a:pt x="7981950" y="0"/>
                    </a:cubicBezTo>
                    <a:cubicBezTo>
                      <a:pt x="8044985" y="540769"/>
                      <a:pt x="7972144" y="911241"/>
                      <a:pt x="7981950" y="1340175"/>
                    </a:cubicBezTo>
                    <a:cubicBezTo>
                      <a:pt x="4362679" y="1433830"/>
                      <a:pt x="1753979" y="1274373"/>
                      <a:pt x="0" y="1340175"/>
                    </a:cubicBezTo>
                    <a:cubicBezTo>
                      <a:pt x="-12370" y="1204533"/>
                      <a:pt x="-25089" y="601295"/>
                      <a:pt x="0" y="0"/>
                    </a:cubicBezTo>
                    <a:close/>
                  </a:path>
                </a:pathLst>
              </a:custGeom>
              <a:noFill/>
              <a:ln>
                <a:solidFill>
                  <a:schemeClr val="accent6"/>
                </a:solidFill>
                <a:extLst>
                  <a:ext uri="{C807C97D-BFC1-408E-A445-0C87EB9F89A2}">
                    <ask:lineSketchStyleProps xmlns:ask="http://schemas.microsoft.com/office/drawing/2018/sketchyshapes" sd="879248734">
                      <a:prstGeom prst="rect">
                        <a:avLst/>
                      </a:prstGeom>
                      <ask:type>
                        <ask:lineSketchCurved/>
                      </ask:type>
                    </ask:lineSketchStyleProps>
                  </a:ext>
                </a:extLst>
              </a:ln>
            </p:spPr>
            <p:txBody>
              <a:bodyPr wrap="square" rtlCol="0">
                <a:spAutoFit/>
              </a:bodyPr>
              <a:lstStyle/>
              <a:p>
                <a:endParaRPr lang="es-CL"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f>
                        <m:fPr>
                          <m:ctrlPr>
                            <a:rPr lang="es-CL" sz="2400" b="0" i="1" smtClean="0">
                              <a:latin typeface="Cambria Math" panose="02040503050406030204" pitchFamily="18" charset="0"/>
                            </a:rPr>
                          </m:ctrlPr>
                        </m:fPr>
                        <m:num>
                          <m:r>
                            <a:rPr lang="es-CL" sz="2400" b="0" i="1" smtClean="0">
                              <a:latin typeface="Cambria Math" panose="02040503050406030204" pitchFamily="18" charset="0"/>
                            </a:rPr>
                            <m:t>30</m:t>
                          </m:r>
                        </m:num>
                        <m:den>
                          <m:r>
                            <a:rPr lang="es-CL" sz="2400" b="0" i="1" smtClean="0">
                              <a:latin typeface="Cambria Math" panose="02040503050406030204" pitchFamily="18" charset="0"/>
                            </a:rPr>
                            <m:t>100</m:t>
                          </m:r>
                        </m:den>
                      </m:f>
                      <m:r>
                        <a:rPr lang="es-CL" sz="2400" b="0" i="1" smtClean="0">
                          <a:latin typeface="Cambria Math" panose="02040503050406030204" pitchFamily="18" charset="0"/>
                          <a:ea typeface="Cambria Math" panose="02040503050406030204" pitchFamily="18" charset="0"/>
                        </a:rPr>
                        <m:t>∙</m:t>
                      </m:r>
                      <m:f>
                        <m:fPr>
                          <m:ctrlPr>
                            <a:rPr lang="es-CL" sz="2400" b="0" i="1" smtClean="0">
                              <a:latin typeface="Cambria Math" panose="02040503050406030204" pitchFamily="18" charset="0"/>
                              <a:ea typeface="Cambria Math" panose="02040503050406030204" pitchFamily="18" charset="0"/>
                            </a:rPr>
                          </m:ctrlPr>
                        </m:fPr>
                        <m:num>
                          <m:r>
                            <a:rPr lang="es-CL" sz="2400" b="0" i="1" smtClean="0">
                              <a:latin typeface="Cambria Math" panose="02040503050406030204" pitchFamily="18" charset="0"/>
                              <a:ea typeface="Cambria Math" panose="02040503050406030204" pitchFamily="18" charset="0"/>
                            </a:rPr>
                            <m:t>80</m:t>
                          </m:r>
                        </m:num>
                        <m:den>
                          <m:r>
                            <a:rPr lang="es-CL" sz="2400" b="0" i="1" smtClean="0">
                              <a:latin typeface="Cambria Math" panose="02040503050406030204" pitchFamily="18" charset="0"/>
                              <a:ea typeface="Cambria Math" panose="02040503050406030204" pitchFamily="18" charset="0"/>
                            </a:rPr>
                            <m:t>100</m:t>
                          </m:r>
                        </m:den>
                      </m:f>
                      <m:r>
                        <a:rPr lang="es-CL" sz="2400" b="0" i="1" smtClean="0">
                          <a:latin typeface="Cambria Math" panose="02040503050406030204" pitchFamily="18" charset="0"/>
                          <a:ea typeface="Cambria Math" panose="02040503050406030204" pitchFamily="18" charset="0"/>
                        </a:rPr>
                        <m:t>∙90=</m:t>
                      </m:r>
                      <m:f>
                        <m:fPr>
                          <m:ctrlPr>
                            <a:rPr lang="es-CL" sz="2400" b="0" i="1" smtClean="0">
                              <a:latin typeface="Cambria Math" panose="02040503050406030204" pitchFamily="18" charset="0"/>
                              <a:ea typeface="Cambria Math" panose="02040503050406030204" pitchFamily="18" charset="0"/>
                            </a:rPr>
                          </m:ctrlPr>
                        </m:fPr>
                        <m:num>
                          <m:r>
                            <a:rPr lang="es-CL" sz="2400" b="0" i="1" smtClean="0">
                              <a:latin typeface="Cambria Math" panose="02040503050406030204" pitchFamily="18" charset="0"/>
                              <a:ea typeface="Cambria Math" panose="02040503050406030204" pitchFamily="18" charset="0"/>
                            </a:rPr>
                            <m:t>30∙80∙90</m:t>
                          </m:r>
                        </m:num>
                        <m:den>
                          <m:r>
                            <a:rPr lang="es-CL" sz="2400" b="0" i="1" smtClean="0">
                              <a:latin typeface="Cambria Math" panose="02040503050406030204" pitchFamily="18" charset="0"/>
                              <a:ea typeface="Cambria Math" panose="02040503050406030204" pitchFamily="18" charset="0"/>
                            </a:rPr>
                            <m:t>100∙100</m:t>
                          </m:r>
                        </m:den>
                      </m:f>
                      <m:r>
                        <a:rPr lang="es-CL" sz="2400" b="0" i="1" smtClean="0">
                          <a:latin typeface="Cambria Math" panose="02040503050406030204" pitchFamily="18" charset="0"/>
                          <a:ea typeface="Cambria Math" panose="02040503050406030204" pitchFamily="18" charset="0"/>
                        </a:rPr>
                        <m:t>=</m:t>
                      </m:r>
                      <m:f>
                        <m:fPr>
                          <m:ctrlPr>
                            <a:rPr lang="es-CL" sz="2400" b="0" i="1" smtClean="0">
                              <a:latin typeface="Cambria Math" panose="02040503050406030204" pitchFamily="18" charset="0"/>
                              <a:ea typeface="Cambria Math" panose="02040503050406030204" pitchFamily="18" charset="0"/>
                            </a:rPr>
                          </m:ctrlPr>
                        </m:fPr>
                        <m:num>
                          <m:r>
                            <a:rPr lang="es-CL" sz="2400" b="0" i="1" smtClean="0">
                              <a:latin typeface="Cambria Math" panose="02040503050406030204" pitchFamily="18" charset="0"/>
                              <a:ea typeface="Cambria Math" panose="02040503050406030204" pitchFamily="18" charset="0"/>
                            </a:rPr>
                            <m:t>216.000</m:t>
                          </m:r>
                        </m:num>
                        <m:den>
                          <m:r>
                            <a:rPr lang="es-CL" sz="2400" b="0" i="1" smtClean="0">
                              <a:latin typeface="Cambria Math" panose="02040503050406030204" pitchFamily="18" charset="0"/>
                              <a:ea typeface="Cambria Math" panose="02040503050406030204" pitchFamily="18" charset="0"/>
                            </a:rPr>
                            <m:t>10000</m:t>
                          </m:r>
                        </m:den>
                      </m:f>
                      <m:r>
                        <a:rPr lang="es-CL" sz="2400" b="0" i="1" smtClean="0">
                          <a:latin typeface="Cambria Math" panose="02040503050406030204" pitchFamily="18" charset="0"/>
                          <a:ea typeface="Cambria Math" panose="02040503050406030204" pitchFamily="18" charset="0"/>
                        </a:rPr>
                        <m:t>=21,6</m:t>
                      </m:r>
                    </m:oMath>
                  </m:oMathPara>
                </a14:m>
                <a:endParaRPr lang="es-CL" sz="2400" b="0" dirty="0">
                  <a:ea typeface="Cambria Math" panose="02040503050406030204" pitchFamily="18" charset="0"/>
                </a:endParaRPr>
              </a:p>
              <a:p>
                <a:endParaRPr lang="es-CL" dirty="0"/>
              </a:p>
            </p:txBody>
          </p:sp>
        </mc:Choice>
        <mc:Fallback xmlns="">
          <p:sp>
            <p:nvSpPr>
              <p:cNvPr id="4" name="CuadroTexto 3">
                <a:extLst>
                  <a:ext uri="{FF2B5EF4-FFF2-40B4-BE49-F238E27FC236}">
                    <a16:creationId xmlns:a16="http://schemas.microsoft.com/office/drawing/2014/main" id="{D5B50083-168E-478C-8FE9-3F47937AE7EE}"/>
                  </a:ext>
                </a:extLst>
              </p:cNvPr>
              <p:cNvSpPr txBox="1">
                <a:spLocks noRot="1" noChangeAspect="1" noMove="1" noResize="1" noEditPoints="1" noAdjustHandles="1" noChangeArrowheads="1" noChangeShapeType="1" noTextEdit="1"/>
              </p:cNvSpPr>
              <p:nvPr/>
            </p:nvSpPr>
            <p:spPr>
              <a:xfrm>
                <a:off x="2277979" y="2556095"/>
                <a:ext cx="7981950" cy="1340175"/>
              </a:xfrm>
              <a:prstGeom prst="rect">
                <a:avLst/>
              </a:prstGeom>
              <a:blipFill>
                <a:blip r:embed="rId2"/>
                <a:stretch>
                  <a:fillRect/>
                </a:stretch>
              </a:blipFill>
              <a:ln>
                <a:solidFill>
                  <a:schemeClr val="accent6"/>
                </a:solidFill>
                <a:extLst>
                  <a:ext uri="{C807C97D-BFC1-408E-A445-0C87EB9F89A2}">
                    <ask:lineSketchStyleProps xmlns:ask="http://schemas.microsoft.com/office/drawing/2018/sketchyshapes" sd="879248734">
                      <a:custGeom>
                        <a:avLst/>
                        <a:gdLst>
                          <a:gd name="connsiteX0" fmla="*/ 0 w 7981950"/>
                          <a:gd name="connsiteY0" fmla="*/ 0 h 1340175"/>
                          <a:gd name="connsiteX1" fmla="*/ 7981950 w 7981950"/>
                          <a:gd name="connsiteY1" fmla="*/ 0 h 1340175"/>
                          <a:gd name="connsiteX2" fmla="*/ 7981950 w 7981950"/>
                          <a:gd name="connsiteY2" fmla="*/ 1340175 h 1340175"/>
                          <a:gd name="connsiteX3" fmla="*/ 0 w 7981950"/>
                          <a:gd name="connsiteY3" fmla="*/ 1340175 h 1340175"/>
                          <a:gd name="connsiteX4" fmla="*/ 0 w 7981950"/>
                          <a:gd name="connsiteY4" fmla="*/ 0 h 134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81950" h="1340175" extrusionOk="0">
                            <a:moveTo>
                              <a:pt x="0" y="0"/>
                            </a:moveTo>
                            <a:cubicBezTo>
                              <a:pt x="3265202" y="-42219"/>
                              <a:pt x="5499658" y="63140"/>
                              <a:pt x="7981950" y="0"/>
                            </a:cubicBezTo>
                            <a:cubicBezTo>
                              <a:pt x="8044985" y="540769"/>
                              <a:pt x="7972144" y="911241"/>
                              <a:pt x="7981950" y="1340175"/>
                            </a:cubicBezTo>
                            <a:cubicBezTo>
                              <a:pt x="4362679" y="1433830"/>
                              <a:pt x="1753979" y="1274373"/>
                              <a:pt x="0" y="1340175"/>
                            </a:cubicBezTo>
                            <a:cubicBezTo>
                              <a:pt x="-12370" y="1204533"/>
                              <a:pt x="-25089" y="601295"/>
                              <a:pt x="0" y="0"/>
                            </a:cubicBezTo>
                            <a:close/>
                          </a:path>
                        </a:pathLst>
                      </a:custGeom>
                      <ask:type>
                        <ask:lineSketchCurved/>
                      </ask:type>
                    </ask:lineSketchStyleProps>
                  </a:ext>
                </a:extLst>
              </a:ln>
            </p:spPr>
            <p:txBody>
              <a:bodyPr/>
              <a:lstStyle/>
              <a:p>
                <a:r>
                  <a:rPr lang="es-CL">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4F05C984-7A6D-42D6-852E-2D9D0D4ED2B1}"/>
                  </a:ext>
                </a:extLst>
              </p:cNvPr>
              <p:cNvSpPr txBox="1"/>
              <p:nvPr/>
            </p:nvSpPr>
            <p:spPr>
              <a:xfrm>
                <a:off x="2133600" y="4948833"/>
                <a:ext cx="7981950" cy="1015663"/>
              </a:xfrm>
              <a:custGeom>
                <a:avLst/>
                <a:gdLst>
                  <a:gd name="connsiteX0" fmla="*/ 0 w 7981950"/>
                  <a:gd name="connsiteY0" fmla="*/ 0 h 1015663"/>
                  <a:gd name="connsiteX1" fmla="*/ 7981950 w 7981950"/>
                  <a:gd name="connsiteY1" fmla="*/ 0 h 1015663"/>
                  <a:gd name="connsiteX2" fmla="*/ 7981950 w 7981950"/>
                  <a:gd name="connsiteY2" fmla="*/ 1015663 h 1015663"/>
                  <a:gd name="connsiteX3" fmla="*/ 0 w 7981950"/>
                  <a:gd name="connsiteY3" fmla="*/ 1015663 h 1015663"/>
                  <a:gd name="connsiteX4" fmla="*/ 0 w 7981950"/>
                  <a:gd name="connsiteY4" fmla="*/ 0 h 1015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81950" h="1015663" extrusionOk="0">
                    <a:moveTo>
                      <a:pt x="0" y="0"/>
                    </a:moveTo>
                    <a:cubicBezTo>
                      <a:pt x="2303293" y="41789"/>
                      <a:pt x="5201616" y="-98998"/>
                      <a:pt x="7981950" y="0"/>
                    </a:cubicBezTo>
                    <a:cubicBezTo>
                      <a:pt x="8037156" y="137950"/>
                      <a:pt x="8002115" y="880720"/>
                      <a:pt x="7981950" y="1015663"/>
                    </a:cubicBezTo>
                    <a:cubicBezTo>
                      <a:pt x="5020941" y="907000"/>
                      <a:pt x="1231904" y="886592"/>
                      <a:pt x="0" y="1015663"/>
                    </a:cubicBezTo>
                    <a:cubicBezTo>
                      <a:pt x="69739" y="753353"/>
                      <a:pt x="12922" y="196656"/>
                      <a:pt x="0" y="0"/>
                    </a:cubicBezTo>
                    <a:close/>
                  </a:path>
                </a:pathLst>
              </a:custGeom>
              <a:noFill/>
              <a:ln>
                <a:solidFill>
                  <a:schemeClr val="accent6"/>
                </a:solidFill>
                <a:extLst>
                  <a:ext uri="{C807C97D-BFC1-408E-A445-0C87EB9F89A2}">
                    <ask:lineSketchStyleProps xmlns:ask="http://schemas.microsoft.com/office/drawing/2018/sketchyshapes" sd="781842232">
                      <a:prstGeom prst="rect">
                        <a:avLst/>
                      </a:prstGeom>
                      <ask:type>
                        <ask:lineSketchCurved/>
                      </ask:type>
                    </ask:lineSketchStyleProps>
                  </a:ext>
                </a:extLst>
              </a:ln>
            </p:spPr>
            <p:txBody>
              <a:bodyPr wrap="square" rtlCol="0">
                <a:spAutoFit/>
              </a:bodyPr>
              <a:lstStyle/>
              <a:p>
                <a:endParaRPr lang="es-CL"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CL" sz="2400" b="0" i="1" smtClean="0">
                          <a:latin typeface="Cambria Math" panose="02040503050406030204" pitchFamily="18" charset="0"/>
                        </a:rPr>
                        <m:t>0,3</m:t>
                      </m:r>
                      <m:r>
                        <a:rPr lang="es-CL" sz="2400" b="0" i="1" smtClean="0">
                          <a:latin typeface="Cambria Math" panose="02040503050406030204" pitchFamily="18" charset="0"/>
                          <a:ea typeface="Cambria Math" panose="02040503050406030204" pitchFamily="18" charset="0"/>
                        </a:rPr>
                        <m:t>∙0,8∙90=21,6</m:t>
                      </m:r>
                    </m:oMath>
                  </m:oMathPara>
                </a14:m>
                <a:endParaRPr lang="es-CL" sz="2400" b="0" dirty="0">
                  <a:ea typeface="Cambria Math" panose="02040503050406030204" pitchFamily="18" charset="0"/>
                </a:endParaRPr>
              </a:p>
              <a:p>
                <a:endParaRPr lang="es-CL" dirty="0"/>
              </a:p>
            </p:txBody>
          </p:sp>
        </mc:Choice>
        <mc:Fallback xmlns="">
          <p:sp>
            <p:nvSpPr>
              <p:cNvPr id="5" name="CuadroTexto 4">
                <a:extLst>
                  <a:ext uri="{FF2B5EF4-FFF2-40B4-BE49-F238E27FC236}">
                    <a16:creationId xmlns:a16="http://schemas.microsoft.com/office/drawing/2014/main" id="{4F05C984-7A6D-42D6-852E-2D9D0D4ED2B1}"/>
                  </a:ext>
                </a:extLst>
              </p:cNvPr>
              <p:cNvSpPr txBox="1">
                <a:spLocks noRot="1" noChangeAspect="1" noMove="1" noResize="1" noEditPoints="1" noAdjustHandles="1" noChangeArrowheads="1" noChangeShapeType="1" noTextEdit="1"/>
              </p:cNvSpPr>
              <p:nvPr/>
            </p:nvSpPr>
            <p:spPr>
              <a:xfrm>
                <a:off x="2133600" y="4948833"/>
                <a:ext cx="7981950" cy="1015663"/>
              </a:xfrm>
              <a:prstGeom prst="rect">
                <a:avLst/>
              </a:prstGeom>
              <a:blipFill>
                <a:blip r:embed="rId3"/>
                <a:stretch>
                  <a:fillRect/>
                </a:stretch>
              </a:blipFill>
              <a:ln>
                <a:solidFill>
                  <a:schemeClr val="accent6"/>
                </a:solidFill>
                <a:extLst>
                  <a:ext uri="{C807C97D-BFC1-408E-A445-0C87EB9F89A2}">
                    <ask:lineSketchStyleProps xmlns:ask="http://schemas.microsoft.com/office/drawing/2018/sketchyshapes" sd="781842232">
                      <a:custGeom>
                        <a:avLst/>
                        <a:gdLst>
                          <a:gd name="connsiteX0" fmla="*/ 0 w 7981950"/>
                          <a:gd name="connsiteY0" fmla="*/ 0 h 1015663"/>
                          <a:gd name="connsiteX1" fmla="*/ 7981950 w 7981950"/>
                          <a:gd name="connsiteY1" fmla="*/ 0 h 1015663"/>
                          <a:gd name="connsiteX2" fmla="*/ 7981950 w 7981950"/>
                          <a:gd name="connsiteY2" fmla="*/ 1015663 h 1015663"/>
                          <a:gd name="connsiteX3" fmla="*/ 0 w 7981950"/>
                          <a:gd name="connsiteY3" fmla="*/ 1015663 h 1015663"/>
                          <a:gd name="connsiteX4" fmla="*/ 0 w 7981950"/>
                          <a:gd name="connsiteY4" fmla="*/ 0 h 1015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81950" h="1015663" extrusionOk="0">
                            <a:moveTo>
                              <a:pt x="0" y="0"/>
                            </a:moveTo>
                            <a:cubicBezTo>
                              <a:pt x="2303293" y="41789"/>
                              <a:pt x="5201616" y="-98998"/>
                              <a:pt x="7981950" y="0"/>
                            </a:cubicBezTo>
                            <a:cubicBezTo>
                              <a:pt x="8037156" y="137950"/>
                              <a:pt x="8002115" y="880720"/>
                              <a:pt x="7981950" y="1015663"/>
                            </a:cubicBezTo>
                            <a:cubicBezTo>
                              <a:pt x="5020941" y="907000"/>
                              <a:pt x="1231904" y="886592"/>
                              <a:pt x="0" y="1015663"/>
                            </a:cubicBezTo>
                            <a:cubicBezTo>
                              <a:pt x="69739" y="753353"/>
                              <a:pt x="12922" y="196656"/>
                              <a:pt x="0" y="0"/>
                            </a:cubicBezTo>
                            <a:close/>
                          </a:path>
                        </a:pathLst>
                      </a:custGeom>
                      <ask:type>
                        <ask:lineSketchCurved/>
                      </ask:type>
                    </ask:lineSketchStyleProps>
                  </a:ext>
                </a:extLst>
              </a:ln>
            </p:spPr>
            <p:txBody>
              <a:bodyPr/>
              <a:lstStyle/>
              <a:p>
                <a:r>
                  <a:rPr lang="es-CL">
                    <a:noFill/>
                  </a:rPr>
                  <a:t> </a:t>
                </a:r>
              </a:p>
            </p:txBody>
          </p:sp>
        </mc:Fallback>
      </mc:AlternateContent>
    </p:spTree>
    <p:extLst>
      <p:ext uri="{BB962C8B-B14F-4D97-AF65-F5344CB8AC3E}">
        <p14:creationId xmlns:p14="http://schemas.microsoft.com/office/powerpoint/2010/main" val="2171167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EEF643-E5FC-4A7E-BB89-DBDED3F4E402}"/>
              </a:ext>
            </a:extLst>
          </p:cNvPr>
          <p:cNvSpPr>
            <a:spLocks noGrp="1"/>
          </p:cNvSpPr>
          <p:nvPr>
            <p:ph type="title"/>
          </p:nvPr>
        </p:nvSpPr>
        <p:spPr>
          <a:xfrm>
            <a:off x="765865" y="194333"/>
            <a:ext cx="10515600" cy="1325563"/>
          </a:xfrm>
        </p:spPr>
        <p:txBody>
          <a:bodyPr>
            <a:normAutofit fontScale="90000"/>
          </a:bodyPr>
          <a:lstStyle/>
          <a:p>
            <a:r>
              <a:rPr lang="es-CL" sz="4000" dirty="0"/>
              <a:t>En un curso, el 65% de los estudiantes son hombres. Si en total son 40 estudiantes ¿Cuántas mujeres son?</a:t>
            </a:r>
          </a:p>
        </p:txBody>
      </p:sp>
      <p:sp>
        <p:nvSpPr>
          <p:cNvPr id="3" name="Marcador de contenido 2">
            <a:extLst>
              <a:ext uri="{FF2B5EF4-FFF2-40B4-BE49-F238E27FC236}">
                <a16:creationId xmlns:a16="http://schemas.microsoft.com/office/drawing/2014/main" id="{8F0566F9-336E-4196-9728-6B061890FF18}"/>
              </a:ext>
            </a:extLst>
          </p:cNvPr>
          <p:cNvSpPr>
            <a:spLocks noGrp="1"/>
          </p:cNvSpPr>
          <p:nvPr>
            <p:ph idx="1"/>
          </p:nvPr>
        </p:nvSpPr>
        <p:spPr>
          <a:xfrm>
            <a:off x="838200" y="1519896"/>
            <a:ext cx="10515600" cy="5509554"/>
          </a:xfrm>
        </p:spPr>
        <p:txBody>
          <a:bodyPr/>
          <a:lstStyle/>
          <a:p>
            <a:pPr marL="0" indent="0">
              <a:buNone/>
            </a:pPr>
            <a:endParaRPr lang="es-CL" b="1" dirty="0">
              <a:solidFill>
                <a:schemeClr val="accent2"/>
              </a:solidFill>
            </a:endParaRPr>
          </a:p>
          <a:p>
            <a:pPr marL="0" indent="0">
              <a:buNone/>
            </a:pPr>
            <a:r>
              <a:rPr lang="es-CL" b="1" dirty="0">
                <a:solidFill>
                  <a:schemeClr val="accent2"/>
                </a:solidFill>
              </a:rPr>
              <a:t>PASO 1: Identificamos información</a:t>
            </a:r>
          </a:p>
          <a:p>
            <a:pPr marL="0" indent="0">
              <a:buNone/>
            </a:pPr>
            <a:r>
              <a:rPr lang="es-CL" dirty="0"/>
              <a:t>          </a:t>
            </a:r>
          </a:p>
          <a:p>
            <a:pPr marL="0" indent="0" algn="ctr">
              <a:buNone/>
            </a:pPr>
            <a:r>
              <a:rPr lang="es-CL" dirty="0"/>
              <a:t>Total: 40 estudiantes  -  Porcentaje parcial: 65 %</a:t>
            </a:r>
          </a:p>
          <a:p>
            <a:pPr marL="0" indent="0">
              <a:buNone/>
            </a:pPr>
            <a:endParaRPr lang="es-CL" b="1" dirty="0">
              <a:solidFill>
                <a:schemeClr val="accent2"/>
              </a:solidFill>
            </a:endParaRPr>
          </a:p>
          <a:p>
            <a:pPr marL="0" indent="0">
              <a:buNone/>
            </a:pPr>
            <a:r>
              <a:rPr lang="es-CL" b="1" dirty="0">
                <a:solidFill>
                  <a:schemeClr val="accent2"/>
                </a:solidFill>
              </a:rPr>
              <a:t>PASO 2: Completamos tabla de porcentaje</a:t>
            </a:r>
          </a:p>
          <a:p>
            <a:pPr marL="0" indent="0">
              <a:buNone/>
            </a:pPr>
            <a:endParaRPr lang="es-CL" dirty="0"/>
          </a:p>
          <a:p>
            <a:pPr marL="0" indent="0">
              <a:buNone/>
            </a:pPr>
            <a:endParaRPr lang="es-CL" dirty="0"/>
          </a:p>
          <a:p>
            <a:pPr marL="0" indent="0">
              <a:buNone/>
            </a:pPr>
            <a:endParaRPr lang="es-CL" dirty="0"/>
          </a:p>
          <a:p>
            <a:pPr marL="0" indent="0">
              <a:buNone/>
            </a:pPr>
            <a:endParaRPr lang="es-CL" dirty="0"/>
          </a:p>
        </p:txBody>
      </p:sp>
      <p:graphicFrame>
        <p:nvGraphicFramePr>
          <p:cNvPr id="4" name="Tabla 7">
            <a:extLst>
              <a:ext uri="{FF2B5EF4-FFF2-40B4-BE49-F238E27FC236}">
                <a16:creationId xmlns:a16="http://schemas.microsoft.com/office/drawing/2014/main" id="{E1E8855A-E7DF-41E1-95AF-9E0901EA226F}"/>
              </a:ext>
            </a:extLst>
          </p:cNvPr>
          <p:cNvGraphicFramePr>
            <a:graphicFrameLocks noGrp="1"/>
          </p:cNvGraphicFramePr>
          <p:nvPr>
            <p:extLst>
              <p:ext uri="{D42A27DB-BD31-4B8C-83A1-F6EECF244321}">
                <p14:modId xmlns:p14="http://schemas.microsoft.com/office/powerpoint/2010/main" val="2054075485"/>
              </p:ext>
            </p:extLst>
          </p:nvPr>
        </p:nvGraphicFramePr>
        <p:xfrm>
          <a:off x="4136887" y="4274673"/>
          <a:ext cx="3918226" cy="1576699"/>
        </p:xfrm>
        <a:graphic>
          <a:graphicData uri="http://schemas.openxmlformats.org/drawingml/2006/table">
            <a:tbl>
              <a:tblPr firstRow="1" bandRow="1">
                <a:tableStyleId>{21E4AEA4-8DFA-4A89-87EB-49C32662AFE0}</a:tableStyleId>
              </a:tblPr>
              <a:tblGrid>
                <a:gridCol w="1959113">
                  <a:extLst>
                    <a:ext uri="{9D8B030D-6E8A-4147-A177-3AD203B41FA5}">
                      <a16:colId xmlns:a16="http://schemas.microsoft.com/office/drawing/2014/main" val="3046920707"/>
                    </a:ext>
                  </a:extLst>
                </a:gridCol>
                <a:gridCol w="1959113">
                  <a:extLst>
                    <a:ext uri="{9D8B030D-6E8A-4147-A177-3AD203B41FA5}">
                      <a16:colId xmlns:a16="http://schemas.microsoft.com/office/drawing/2014/main" val="253255095"/>
                    </a:ext>
                  </a:extLst>
                </a:gridCol>
              </a:tblGrid>
              <a:tr h="383535">
                <a:tc>
                  <a:txBody>
                    <a:bodyPr/>
                    <a:lstStyle/>
                    <a:p>
                      <a:r>
                        <a:rPr lang="es-CL" dirty="0"/>
                        <a:t>CANTIDADES</a:t>
                      </a:r>
                    </a:p>
                  </a:txBody>
                  <a:tcPr/>
                </a:tc>
                <a:tc>
                  <a:txBody>
                    <a:bodyPr/>
                    <a:lstStyle/>
                    <a:p>
                      <a:r>
                        <a:rPr lang="es-CL" dirty="0"/>
                        <a:t>PORCENTAJES %</a:t>
                      </a:r>
                    </a:p>
                  </a:txBody>
                  <a:tcPr/>
                </a:tc>
                <a:extLst>
                  <a:ext uri="{0D108BD9-81ED-4DB2-BD59-A6C34878D82A}">
                    <a16:rowId xmlns:a16="http://schemas.microsoft.com/office/drawing/2014/main" val="2591348466"/>
                  </a:ext>
                </a:extLst>
              </a:tr>
              <a:tr h="479419">
                <a:tc>
                  <a:txBody>
                    <a:bodyPr/>
                    <a:lstStyle/>
                    <a:p>
                      <a:pPr algn="ctr"/>
                      <a:r>
                        <a:rPr lang="es-CL" sz="2400" dirty="0"/>
                        <a:t>40</a:t>
                      </a:r>
                      <a:endParaRPr lang="es-CL" sz="2400" dirty="0">
                        <a:solidFill>
                          <a:srgbClr val="FF0000"/>
                        </a:solidFill>
                      </a:endParaRPr>
                    </a:p>
                  </a:txBody>
                  <a:tcPr/>
                </a:tc>
                <a:tc>
                  <a:txBody>
                    <a:bodyPr/>
                    <a:lstStyle/>
                    <a:p>
                      <a:pPr algn="ctr"/>
                      <a:r>
                        <a:rPr lang="es-CL" sz="2400" dirty="0"/>
                        <a:t>100</a:t>
                      </a:r>
                      <a:endParaRPr lang="es-CL" sz="2400" b="1" dirty="0"/>
                    </a:p>
                  </a:txBody>
                  <a:tcPr/>
                </a:tc>
                <a:extLst>
                  <a:ext uri="{0D108BD9-81ED-4DB2-BD59-A6C34878D82A}">
                    <a16:rowId xmlns:a16="http://schemas.microsoft.com/office/drawing/2014/main" val="3913007565"/>
                  </a:ext>
                </a:extLst>
              </a:tr>
              <a:tr h="453225">
                <a:tc>
                  <a:txBody>
                    <a:bodyPr/>
                    <a:lstStyle/>
                    <a:p>
                      <a:pPr algn="ctr"/>
                      <a:r>
                        <a:rPr lang="es-CL" sz="2400" dirty="0"/>
                        <a:t>X</a:t>
                      </a:r>
                      <a:endParaRPr lang="es-CL" sz="2400" b="1" dirty="0">
                        <a:solidFill>
                          <a:schemeClr val="tx1"/>
                        </a:solidFill>
                      </a:endParaRPr>
                    </a:p>
                  </a:txBody>
                  <a:tcPr/>
                </a:tc>
                <a:tc>
                  <a:txBody>
                    <a:bodyPr/>
                    <a:lstStyle/>
                    <a:p>
                      <a:pPr algn="ctr"/>
                      <a:r>
                        <a:rPr lang="es-CL" sz="2400" dirty="0"/>
                        <a:t>65</a:t>
                      </a:r>
                      <a:endParaRPr lang="es-CL" sz="2400" b="1" dirty="0">
                        <a:solidFill>
                          <a:schemeClr val="accent2"/>
                        </a:solidFill>
                      </a:endParaRPr>
                    </a:p>
                  </a:txBody>
                  <a:tcPr/>
                </a:tc>
                <a:extLst>
                  <a:ext uri="{0D108BD9-81ED-4DB2-BD59-A6C34878D82A}">
                    <a16:rowId xmlns:a16="http://schemas.microsoft.com/office/drawing/2014/main" val="679948801"/>
                  </a:ext>
                </a:extLst>
              </a:tr>
            </a:tbl>
          </a:graphicData>
        </a:graphic>
      </p:graphicFrame>
    </p:spTree>
    <p:extLst>
      <p:ext uri="{BB962C8B-B14F-4D97-AF65-F5344CB8AC3E}">
        <p14:creationId xmlns:p14="http://schemas.microsoft.com/office/powerpoint/2010/main" val="369539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FD2FAC2-798B-4D94-8B0A-58E8572DA600}"/>
              </a:ext>
            </a:extLst>
          </p:cNvPr>
          <p:cNvSpPr>
            <a:spLocks noGrp="1"/>
          </p:cNvSpPr>
          <p:nvPr>
            <p:ph idx="1"/>
          </p:nvPr>
        </p:nvSpPr>
        <p:spPr>
          <a:xfrm>
            <a:off x="1012411" y="1205665"/>
            <a:ext cx="10515600" cy="6486525"/>
          </a:xfrm>
        </p:spPr>
        <p:txBody>
          <a:bodyPr>
            <a:normAutofit/>
          </a:bodyPr>
          <a:lstStyle/>
          <a:p>
            <a:pPr marL="0" indent="0">
              <a:buNone/>
            </a:pPr>
            <a:r>
              <a:rPr lang="es-CL" b="1" dirty="0">
                <a:solidFill>
                  <a:schemeClr val="accent2"/>
                </a:solidFill>
              </a:rPr>
              <a:t>PASO 3: Multiplicamos 40 por 65 y lo dividimos por 100.</a:t>
            </a:r>
          </a:p>
          <a:p>
            <a:pPr marL="0" indent="0">
              <a:buNone/>
            </a:pPr>
            <a:endParaRPr lang="es-CL" dirty="0"/>
          </a:p>
          <a:p>
            <a:pPr marL="0" indent="0">
              <a:buNone/>
            </a:pPr>
            <a:endParaRPr lang="es-CL" dirty="0"/>
          </a:p>
          <a:p>
            <a:pPr marL="0" indent="0">
              <a:buNone/>
            </a:pPr>
            <a:endParaRPr lang="es-CL" dirty="0"/>
          </a:p>
          <a:p>
            <a:pPr marL="0" indent="0">
              <a:buNone/>
            </a:pPr>
            <a:endParaRPr lang="es-CL" b="1" dirty="0">
              <a:solidFill>
                <a:schemeClr val="accent2"/>
              </a:solidFill>
            </a:endParaRPr>
          </a:p>
          <a:p>
            <a:pPr marL="0" indent="0">
              <a:buNone/>
            </a:pPr>
            <a:r>
              <a:rPr lang="es-CL" b="1" dirty="0">
                <a:solidFill>
                  <a:schemeClr val="accent2"/>
                </a:solidFill>
              </a:rPr>
              <a:t>PASO 4: Analizar a que corresponde el porcentaje obtenido.</a:t>
            </a:r>
          </a:p>
          <a:p>
            <a:pPr marL="0" indent="0">
              <a:buNone/>
            </a:pPr>
            <a:r>
              <a:rPr lang="es-CL" dirty="0"/>
              <a:t>El 65% nos indica que hay 26 hombres en la sala, por lo tanto, la diferencia de este valor con el total del curso nos dará como resultado la cantidad de mujeres, es decir:</a:t>
            </a:r>
          </a:p>
          <a:p>
            <a:pPr marL="0" indent="0">
              <a:buNone/>
            </a:pPr>
            <a:r>
              <a:rPr lang="es-CL" b="1" dirty="0"/>
              <a:t>CANTIDAD DE MUJERES = TOTAL CURSO – CANTIDAD DE HOMBRES</a:t>
            </a:r>
          </a:p>
          <a:p>
            <a:pPr marL="0" indent="0">
              <a:buNone/>
            </a:pPr>
            <a:r>
              <a:rPr lang="es-CL" b="1" dirty="0"/>
              <a:t>CANTIDAD DE MUJERES= 40 – 26 =14.</a:t>
            </a:r>
          </a:p>
          <a:p>
            <a:pPr marL="0" indent="0">
              <a:buNone/>
            </a:pPr>
            <a:endParaRPr lang="es-CL" b="1" dirty="0">
              <a:solidFill>
                <a:schemeClr val="accent2"/>
              </a:solidFill>
            </a:endParaRPr>
          </a:p>
          <a:p>
            <a:pPr marL="0" indent="0">
              <a:buNone/>
            </a:pPr>
            <a:r>
              <a:rPr lang="es-CL" b="1" dirty="0">
                <a:solidFill>
                  <a:schemeClr val="accent2"/>
                </a:solidFill>
              </a:rPr>
              <a:t>PASO 5: Respuesta</a:t>
            </a:r>
          </a:p>
          <a:p>
            <a:pPr marL="0" indent="0" algn="ctr">
              <a:buNone/>
            </a:pPr>
            <a:r>
              <a:rPr lang="es-CL" dirty="0"/>
              <a:t>En el curso hay 14 mujeres en total.</a:t>
            </a:r>
          </a:p>
          <a:p>
            <a:pPr marL="0" indent="0">
              <a:buNone/>
            </a:pPr>
            <a:endParaRPr lang="es-CL" dirty="0"/>
          </a:p>
          <a:p>
            <a:pPr marL="0" indent="0">
              <a:buNone/>
            </a:pPr>
            <a:endParaRPr lang="es-CL" dirty="0"/>
          </a:p>
        </p:txBody>
      </p:sp>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F5463A5F-19B8-4506-9A94-28AC5E58EA68}"/>
                  </a:ext>
                </a:extLst>
              </p:cNvPr>
              <p:cNvSpPr txBox="1"/>
              <p:nvPr/>
            </p:nvSpPr>
            <p:spPr>
              <a:xfrm>
                <a:off x="2764764" y="1638042"/>
                <a:ext cx="6433378" cy="1144352"/>
              </a:xfrm>
              <a:custGeom>
                <a:avLst/>
                <a:gdLst>
                  <a:gd name="connsiteX0" fmla="*/ 0 w 6433378"/>
                  <a:gd name="connsiteY0" fmla="*/ 0 h 1144352"/>
                  <a:gd name="connsiteX1" fmla="*/ 6433378 w 6433378"/>
                  <a:gd name="connsiteY1" fmla="*/ 0 h 1144352"/>
                  <a:gd name="connsiteX2" fmla="*/ 6433378 w 6433378"/>
                  <a:gd name="connsiteY2" fmla="*/ 1144352 h 1144352"/>
                  <a:gd name="connsiteX3" fmla="*/ 0 w 6433378"/>
                  <a:gd name="connsiteY3" fmla="*/ 1144352 h 1144352"/>
                  <a:gd name="connsiteX4" fmla="*/ 0 w 6433378"/>
                  <a:gd name="connsiteY4" fmla="*/ 0 h 11443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3378" h="1144352" extrusionOk="0">
                    <a:moveTo>
                      <a:pt x="0" y="0"/>
                    </a:moveTo>
                    <a:cubicBezTo>
                      <a:pt x="2670151" y="-5264"/>
                      <a:pt x="4428912" y="84467"/>
                      <a:pt x="6433378" y="0"/>
                    </a:cubicBezTo>
                    <a:cubicBezTo>
                      <a:pt x="6442974" y="275708"/>
                      <a:pt x="6365803" y="1026251"/>
                      <a:pt x="6433378" y="1144352"/>
                    </a:cubicBezTo>
                    <a:cubicBezTo>
                      <a:pt x="4141710" y="1250672"/>
                      <a:pt x="1126959" y="1136703"/>
                      <a:pt x="0" y="1144352"/>
                    </a:cubicBezTo>
                    <a:cubicBezTo>
                      <a:pt x="-63999" y="986956"/>
                      <a:pt x="-34504" y="410055"/>
                      <a:pt x="0" y="0"/>
                    </a:cubicBezTo>
                    <a:close/>
                  </a:path>
                </a:pathLst>
              </a:custGeom>
              <a:noFill/>
              <a:ln>
                <a:solidFill>
                  <a:schemeClr val="tx1"/>
                </a:solidFill>
                <a:extLst>
                  <a:ext uri="{C807C97D-BFC1-408E-A445-0C87EB9F89A2}">
                    <ask:lineSketchStyleProps xmlns:ask="http://schemas.microsoft.com/office/drawing/2018/sketchyshapes" sd="2650216993">
                      <a:prstGeom prst="rect">
                        <a:avLst/>
                      </a:prstGeom>
                      <ask:type>
                        <ask:lineSketchCurved/>
                      </ask:type>
                    </ask:lineSketchStyleProps>
                  </a:ext>
                </a:extLst>
              </a:ln>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r>
                        <a:rPr lang="es-CL" sz="2400" b="0" i="1" smtClean="0">
                          <a:latin typeface="Cambria Math" panose="02040503050406030204" pitchFamily="18" charset="0"/>
                        </a:rPr>
                        <m:t>𝑋</m:t>
                      </m:r>
                      <m:r>
                        <a:rPr lang="es-CL" sz="2400" b="0" i="1" smtClean="0">
                          <a:latin typeface="Cambria Math" panose="02040503050406030204" pitchFamily="18" charset="0"/>
                        </a:rPr>
                        <m:t>=</m:t>
                      </m:r>
                      <m:f>
                        <m:fPr>
                          <m:ctrlPr>
                            <a:rPr lang="es-CL" sz="2400" b="0" i="1" smtClean="0">
                              <a:latin typeface="Cambria Math" panose="02040503050406030204" pitchFamily="18" charset="0"/>
                              <a:ea typeface="Cambria Math" panose="02040503050406030204" pitchFamily="18" charset="0"/>
                            </a:rPr>
                          </m:ctrlPr>
                        </m:fPr>
                        <m:num>
                          <m:r>
                            <a:rPr lang="es-CL" sz="2400" b="0" i="1" smtClean="0">
                              <a:latin typeface="Cambria Math" panose="02040503050406030204" pitchFamily="18" charset="0"/>
                              <a:ea typeface="Cambria Math" panose="02040503050406030204" pitchFamily="18" charset="0"/>
                            </a:rPr>
                            <m:t>40∙65</m:t>
                          </m:r>
                        </m:num>
                        <m:den>
                          <m:r>
                            <a:rPr lang="es-CL" sz="2400" b="0" i="1" smtClean="0">
                              <a:latin typeface="Cambria Math" panose="02040503050406030204" pitchFamily="18" charset="0"/>
                              <a:ea typeface="Cambria Math" panose="02040503050406030204" pitchFamily="18" charset="0"/>
                            </a:rPr>
                            <m:t>100</m:t>
                          </m:r>
                        </m:den>
                      </m:f>
                      <m:r>
                        <a:rPr lang="es-CL" sz="2400" b="0" i="1" smtClean="0">
                          <a:latin typeface="Cambria Math" panose="02040503050406030204" pitchFamily="18" charset="0"/>
                          <a:ea typeface="Cambria Math" panose="02040503050406030204" pitchFamily="18" charset="0"/>
                        </a:rPr>
                        <m:t>    ⟹    </m:t>
                      </m:r>
                      <m:r>
                        <a:rPr lang="es-CL" sz="2400" b="0" i="1" smtClean="0">
                          <a:latin typeface="Cambria Math" panose="02040503050406030204" pitchFamily="18" charset="0"/>
                          <a:ea typeface="Cambria Math" panose="02040503050406030204" pitchFamily="18" charset="0"/>
                        </a:rPr>
                        <m:t>𝑋</m:t>
                      </m:r>
                      <m:r>
                        <a:rPr lang="es-CL" sz="2400" b="0" i="1" smtClean="0">
                          <a:latin typeface="Cambria Math" panose="02040503050406030204" pitchFamily="18" charset="0"/>
                          <a:ea typeface="Cambria Math" panose="02040503050406030204" pitchFamily="18" charset="0"/>
                        </a:rPr>
                        <m:t>=</m:t>
                      </m:r>
                      <m:f>
                        <m:fPr>
                          <m:ctrlPr>
                            <a:rPr lang="es-CL" sz="2400" b="0" i="1" smtClean="0">
                              <a:latin typeface="Cambria Math" panose="02040503050406030204" pitchFamily="18" charset="0"/>
                              <a:ea typeface="Cambria Math" panose="02040503050406030204" pitchFamily="18" charset="0"/>
                            </a:rPr>
                          </m:ctrlPr>
                        </m:fPr>
                        <m:num>
                          <m:r>
                            <a:rPr lang="es-CL" sz="2400" b="0" i="1" smtClean="0">
                              <a:latin typeface="Cambria Math" panose="02040503050406030204" pitchFamily="18" charset="0"/>
                              <a:ea typeface="Cambria Math" panose="02040503050406030204" pitchFamily="18" charset="0"/>
                            </a:rPr>
                            <m:t>2600</m:t>
                          </m:r>
                        </m:num>
                        <m:den>
                          <m:r>
                            <a:rPr lang="es-CL" sz="2400" b="0" i="1" smtClean="0">
                              <a:latin typeface="Cambria Math" panose="02040503050406030204" pitchFamily="18" charset="0"/>
                              <a:ea typeface="Cambria Math" panose="02040503050406030204" pitchFamily="18" charset="0"/>
                            </a:rPr>
                            <m:t>100</m:t>
                          </m:r>
                        </m:den>
                      </m:f>
                      <m:r>
                        <a:rPr lang="es-CL" sz="2400" b="0" i="1" smtClean="0">
                          <a:latin typeface="Cambria Math" panose="02040503050406030204" pitchFamily="18" charset="0"/>
                          <a:ea typeface="Cambria Math" panose="02040503050406030204" pitchFamily="18" charset="0"/>
                        </a:rPr>
                        <m:t> </m:t>
                      </m:r>
                      <m:r>
                        <a:rPr lang="es-CL" sz="2400" i="1">
                          <a:latin typeface="Cambria Math" panose="02040503050406030204" pitchFamily="18" charset="0"/>
                          <a:ea typeface="Cambria Math" panose="02040503050406030204" pitchFamily="18" charset="0"/>
                        </a:rPr>
                        <m:t>⟹ </m:t>
                      </m:r>
                      <m:r>
                        <a:rPr lang="es-CL" sz="2400" i="1">
                          <a:latin typeface="Cambria Math" panose="02040503050406030204" pitchFamily="18" charset="0"/>
                          <a:ea typeface="Cambria Math" panose="02040503050406030204" pitchFamily="18" charset="0"/>
                        </a:rPr>
                        <m:t>𝑋</m:t>
                      </m:r>
                      <m:r>
                        <a:rPr lang="es-CL" sz="2400" i="1">
                          <a:latin typeface="Cambria Math" panose="02040503050406030204" pitchFamily="18" charset="0"/>
                          <a:ea typeface="Cambria Math" panose="02040503050406030204" pitchFamily="18" charset="0"/>
                        </a:rPr>
                        <m:t>=26     </m:t>
                      </m:r>
                    </m:oMath>
                  </m:oMathPara>
                </a14:m>
                <a:endParaRPr lang="es-CL" sz="2400" i="1" dirty="0">
                  <a:latin typeface="Cambria Math" panose="02040503050406030204" pitchFamily="18" charset="0"/>
                  <a:ea typeface="Cambria Math" panose="02040503050406030204" pitchFamily="18" charset="0"/>
                </a:endParaRPr>
              </a:p>
            </p:txBody>
          </p:sp>
        </mc:Choice>
        <mc:Fallback xmlns="">
          <p:sp>
            <p:nvSpPr>
              <p:cNvPr id="4" name="CuadroTexto 3">
                <a:extLst>
                  <a:ext uri="{FF2B5EF4-FFF2-40B4-BE49-F238E27FC236}">
                    <a16:creationId xmlns:a16="http://schemas.microsoft.com/office/drawing/2014/main" id="{F5463A5F-19B8-4506-9A94-28AC5E58EA68}"/>
                  </a:ext>
                </a:extLst>
              </p:cNvPr>
              <p:cNvSpPr txBox="1">
                <a:spLocks noRot="1" noChangeAspect="1" noMove="1" noResize="1" noEditPoints="1" noAdjustHandles="1" noChangeArrowheads="1" noChangeShapeType="1" noTextEdit="1"/>
              </p:cNvSpPr>
              <p:nvPr/>
            </p:nvSpPr>
            <p:spPr>
              <a:xfrm>
                <a:off x="2764764" y="1638042"/>
                <a:ext cx="6433378" cy="1144352"/>
              </a:xfrm>
              <a:prstGeom prst="rect">
                <a:avLst/>
              </a:prstGeom>
              <a:blipFill>
                <a:blip r:embed="rId2"/>
                <a:stretch>
                  <a:fillRect/>
                </a:stretch>
              </a:blipFill>
              <a:ln>
                <a:solidFill>
                  <a:schemeClr val="tx1"/>
                </a:solidFill>
                <a:extLst>
                  <a:ext uri="{C807C97D-BFC1-408E-A445-0C87EB9F89A2}">
                    <ask:lineSketchStyleProps xmlns:ask="http://schemas.microsoft.com/office/drawing/2018/sketchyshapes" sd="2650216993">
                      <a:custGeom>
                        <a:avLst/>
                        <a:gdLst>
                          <a:gd name="connsiteX0" fmla="*/ 0 w 6433378"/>
                          <a:gd name="connsiteY0" fmla="*/ 0 h 1144352"/>
                          <a:gd name="connsiteX1" fmla="*/ 6433378 w 6433378"/>
                          <a:gd name="connsiteY1" fmla="*/ 0 h 1144352"/>
                          <a:gd name="connsiteX2" fmla="*/ 6433378 w 6433378"/>
                          <a:gd name="connsiteY2" fmla="*/ 1144352 h 1144352"/>
                          <a:gd name="connsiteX3" fmla="*/ 0 w 6433378"/>
                          <a:gd name="connsiteY3" fmla="*/ 1144352 h 1144352"/>
                          <a:gd name="connsiteX4" fmla="*/ 0 w 6433378"/>
                          <a:gd name="connsiteY4" fmla="*/ 0 h 11443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3378" h="1144352" extrusionOk="0">
                            <a:moveTo>
                              <a:pt x="0" y="0"/>
                            </a:moveTo>
                            <a:cubicBezTo>
                              <a:pt x="2670151" y="-5264"/>
                              <a:pt x="4428912" y="84467"/>
                              <a:pt x="6433378" y="0"/>
                            </a:cubicBezTo>
                            <a:cubicBezTo>
                              <a:pt x="6442974" y="275708"/>
                              <a:pt x="6365803" y="1026251"/>
                              <a:pt x="6433378" y="1144352"/>
                            </a:cubicBezTo>
                            <a:cubicBezTo>
                              <a:pt x="4141710" y="1250672"/>
                              <a:pt x="1126959" y="1136703"/>
                              <a:pt x="0" y="1144352"/>
                            </a:cubicBezTo>
                            <a:cubicBezTo>
                              <a:pt x="-63999" y="986956"/>
                              <a:pt x="-34504" y="410055"/>
                              <a:pt x="0" y="0"/>
                            </a:cubicBezTo>
                            <a:close/>
                          </a:path>
                        </a:pathLst>
                      </a:custGeom>
                      <ask:type>
                        <ask:lineSketchCurved/>
                      </ask:type>
                    </ask:lineSketchStyleProps>
                  </a:ext>
                </a:extLst>
              </a:ln>
            </p:spPr>
            <p:txBody>
              <a:bodyPr/>
              <a:lstStyle/>
              <a:p>
                <a:r>
                  <a:rPr lang="es-CL">
                    <a:noFill/>
                  </a:rPr>
                  <a:t> </a:t>
                </a:r>
              </a:p>
            </p:txBody>
          </p:sp>
        </mc:Fallback>
      </mc:AlternateContent>
    </p:spTree>
    <p:extLst>
      <p:ext uri="{BB962C8B-B14F-4D97-AF65-F5344CB8AC3E}">
        <p14:creationId xmlns:p14="http://schemas.microsoft.com/office/powerpoint/2010/main" val="3608871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1120CCD-B775-4141-B980-41485764E36C}"/>
              </a:ext>
            </a:extLst>
          </p:cNvPr>
          <p:cNvSpPr>
            <a:spLocks noGrp="1"/>
          </p:cNvSpPr>
          <p:nvPr>
            <p:ph idx="1"/>
          </p:nvPr>
        </p:nvSpPr>
        <p:spPr>
          <a:xfrm>
            <a:off x="838200" y="933451"/>
            <a:ext cx="10515600" cy="5429250"/>
          </a:xfrm>
        </p:spPr>
        <p:txBody>
          <a:bodyPr>
            <a:normAutofit lnSpcReduction="10000"/>
          </a:bodyPr>
          <a:lstStyle/>
          <a:p>
            <a:pPr marL="0" indent="0" algn="ctr">
              <a:buNone/>
            </a:pPr>
            <a:r>
              <a:rPr lang="es-CL" sz="4400" b="1" dirty="0">
                <a:latin typeface="Bookman Old Style" panose="02050604050505020204" pitchFamily="18" charset="0"/>
              </a:rPr>
              <a:t>AHORA QUE HAS TERMINADO EL PPT, PUEDES RESOLVER LA GUÍA!!</a:t>
            </a:r>
          </a:p>
          <a:p>
            <a:pPr marL="0" indent="0" algn="ctr">
              <a:buNone/>
            </a:pPr>
            <a:endParaRPr lang="es-CL" sz="4400" b="1" dirty="0">
              <a:latin typeface="Bookman Old Style" panose="02050604050505020204" pitchFamily="18" charset="0"/>
            </a:endParaRPr>
          </a:p>
          <a:p>
            <a:pPr marL="0" indent="0" algn="ctr">
              <a:buNone/>
            </a:pPr>
            <a:r>
              <a:rPr lang="es-CL" sz="4400" b="1" dirty="0">
                <a:latin typeface="Bookman Old Style" panose="02050604050505020204" pitchFamily="18" charset="0"/>
              </a:rPr>
              <a:t>LA FECHA DE ENVÍO ES EL LUNES 08 DE JUNIO DE 2020 A LAS 23:59 HRS. </a:t>
            </a:r>
          </a:p>
          <a:p>
            <a:pPr marL="0" indent="0" algn="ctr">
              <a:buNone/>
            </a:pPr>
            <a:r>
              <a:rPr lang="es-CL" sz="4400" b="1" dirty="0">
                <a:latin typeface="Bookman Old Style" panose="02050604050505020204" pitchFamily="18" charset="0"/>
              </a:rPr>
              <a:t>¡NO LO OLVIDES!</a:t>
            </a:r>
          </a:p>
        </p:txBody>
      </p:sp>
    </p:spTree>
    <p:extLst>
      <p:ext uri="{BB962C8B-B14F-4D97-AF65-F5344CB8AC3E}">
        <p14:creationId xmlns:p14="http://schemas.microsoft.com/office/powerpoint/2010/main" val="2062777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FE8669-4D1B-4BDF-A5DF-3C4C4E591E1F}"/>
              </a:ext>
            </a:extLst>
          </p:cNvPr>
          <p:cNvSpPr>
            <a:spLocks noGrp="1"/>
          </p:cNvSpPr>
          <p:nvPr>
            <p:ph type="title"/>
          </p:nvPr>
        </p:nvSpPr>
        <p:spPr>
          <a:xfrm>
            <a:off x="1043631" y="809898"/>
            <a:ext cx="9942716" cy="1554480"/>
          </a:xfrm>
        </p:spPr>
        <p:txBody>
          <a:bodyPr anchor="ctr">
            <a:normAutofit/>
          </a:bodyPr>
          <a:lstStyle/>
          <a:p>
            <a:r>
              <a:rPr lang="es-CL" sz="4800" b="1"/>
              <a:t>CONCEPTOS</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61937E24-A69F-4C18-B706-8FCA01810A56}"/>
                  </a:ext>
                </a:extLst>
              </p:cNvPr>
              <p:cNvSpPr>
                <a:spLocks noGrp="1"/>
              </p:cNvSpPr>
              <p:nvPr>
                <p:ph idx="1"/>
              </p:nvPr>
            </p:nvSpPr>
            <p:spPr>
              <a:xfrm>
                <a:off x="1045028" y="2364378"/>
                <a:ext cx="9941319" cy="3124658"/>
              </a:xfrm>
            </p:spPr>
            <p:txBody>
              <a:bodyPr anchor="ctr">
                <a:normAutofit lnSpcReduction="10000"/>
              </a:bodyPr>
              <a:lstStyle/>
              <a:p>
                <a:pPr marL="0" indent="0">
                  <a:buNone/>
                </a:pPr>
                <a:r>
                  <a:rPr lang="es-CL" sz="2000" b="1" dirty="0"/>
                  <a:t>Porcentaje</a:t>
                </a:r>
              </a:p>
              <a:p>
                <a:pPr marL="0" indent="0">
                  <a:buNone/>
                </a:pPr>
                <a:r>
                  <a:rPr lang="es-CL" sz="2000" dirty="0"/>
                  <a:t>Se representa con el signo </a:t>
                </a:r>
                <a:r>
                  <a:rPr lang="es-CL" sz="2000" b="1" dirty="0"/>
                  <a:t>% </a:t>
                </a:r>
                <a:r>
                  <a:rPr lang="es-CL" sz="2000" dirty="0"/>
                  <a:t>y se lee “por ciento”. Este corresponde a la cantidad de partes iguales que se consideran de un total de 100.</a:t>
                </a:r>
              </a:p>
              <a:p>
                <a:pPr marL="0" indent="0">
                  <a:buNone/>
                </a:pPr>
                <a:r>
                  <a:rPr lang="es-CL" sz="2000" b="1" dirty="0"/>
                  <a:t>Ejemplo</a:t>
                </a:r>
              </a:p>
              <a:p>
                <a:pPr>
                  <a:buFont typeface="Wingdings" panose="05000000000000000000" pitchFamily="2" charset="2"/>
                  <a:buChar char="Ø"/>
                </a:pPr>
                <a:r>
                  <a:rPr lang="es-CL" sz="2000" b="1" dirty="0"/>
                  <a:t> </a:t>
                </a:r>
                <a:r>
                  <a:rPr lang="es-CL" sz="2000" dirty="0"/>
                  <a:t>37% se lee “treinta y siete por ciento” y es equivalente a </a:t>
                </a:r>
                <a14:m>
                  <m:oMath xmlns:m="http://schemas.openxmlformats.org/officeDocument/2006/math">
                    <m:f>
                      <m:fPr>
                        <m:ctrlPr>
                          <a:rPr lang="es-CL" sz="2000" b="0" i="1">
                            <a:latin typeface="Cambria Math" panose="02040503050406030204" pitchFamily="18" charset="0"/>
                          </a:rPr>
                        </m:ctrlPr>
                      </m:fPr>
                      <m:num>
                        <m:r>
                          <a:rPr lang="es-CL" sz="2000" b="0" i="1">
                            <a:latin typeface="Cambria Math" panose="02040503050406030204" pitchFamily="18" charset="0"/>
                          </a:rPr>
                          <m:t>37</m:t>
                        </m:r>
                      </m:num>
                      <m:den>
                        <m:r>
                          <a:rPr lang="es-CL" sz="2000" b="0" i="1">
                            <a:latin typeface="Cambria Math" panose="02040503050406030204" pitchFamily="18" charset="0"/>
                          </a:rPr>
                          <m:t>100</m:t>
                        </m:r>
                      </m:den>
                    </m:f>
                  </m:oMath>
                </a14:m>
                <a:r>
                  <a:rPr lang="es-CL" sz="2000" b="1" dirty="0"/>
                  <a:t> ,</a:t>
                </a:r>
                <a:r>
                  <a:rPr lang="es-CL" sz="2000" dirty="0"/>
                  <a:t> que significa: “37 de cada 100” </a:t>
                </a:r>
              </a:p>
              <a:p>
                <a:pPr marL="0" indent="0">
                  <a:buNone/>
                </a:pPr>
                <a:endParaRPr lang="es-CL" sz="2000" b="1" dirty="0"/>
              </a:p>
              <a:p>
                <a:pPr marL="0" indent="0">
                  <a:buNone/>
                </a:pPr>
                <a:r>
                  <a:rPr lang="es-CL" sz="2000" dirty="0"/>
                  <a:t> El 37% se puede representar como: </a:t>
                </a:r>
              </a:p>
            </p:txBody>
          </p:sp>
        </mc:Choice>
        <mc:Fallback xmlns="">
          <p:sp>
            <p:nvSpPr>
              <p:cNvPr id="3" name="Marcador de contenido 2">
                <a:extLst>
                  <a:ext uri="{FF2B5EF4-FFF2-40B4-BE49-F238E27FC236}">
                    <a16:creationId xmlns:a16="http://schemas.microsoft.com/office/drawing/2014/main" id="{61937E24-A69F-4C18-B706-8FCA01810A56}"/>
                  </a:ext>
                </a:extLst>
              </p:cNvPr>
              <p:cNvSpPr>
                <a:spLocks noGrp="1" noRot="1" noChangeAspect="1" noMove="1" noResize="1" noEditPoints="1" noAdjustHandles="1" noChangeArrowheads="1" noChangeShapeType="1" noTextEdit="1"/>
              </p:cNvSpPr>
              <p:nvPr>
                <p:ph idx="1"/>
              </p:nvPr>
            </p:nvSpPr>
            <p:spPr>
              <a:xfrm>
                <a:off x="1045028" y="2364378"/>
                <a:ext cx="9941319" cy="3124658"/>
              </a:xfrm>
              <a:blipFill>
                <a:blip r:embed="rId3"/>
                <a:stretch>
                  <a:fillRect l="-613" t="-586" b="-2148"/>
                </a:stretch>
              </a:blipFill>
            </p:spPr>
            <p:txBody>
              <a:bodyPr/>
              <a:lstStyle/>
              <a:p>
                <a:r>
                  <a:rPr lang="es-CL">
                    <a:noFill/>
                  </a:rPr>
                  <a:t> </a:t>
                </a:r>
              </a:p>
            </p:txBody>
          </p:sp>
        </mc:Fallback>
      </mc:AlternateContent>
      <p:pic>
        <p:nvPicPr>
          <p:cNvPr id="5" name="Imagen 4" descr="Imagen que contiene biombo, edificio&#10;&#10;Descripción generada automáticamente">
            <a:extLst>
              <a:ext uri="{FF2B5EF4-FFF2-40B4-BE49-F238E27FC236}">
                <a16:creationId xmlns:a16="http://schemas.microsoft.com/office/drawing/2014/main" id="{B586E926-8AB2-4FF6-B9BE-A97FC9F6F6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3853" y="4670474"/>
            <a:ext cx="2203021" cy="2025748"/>
          </a:xfrm>
          <a:prstGeom prst="rect">
            <a:avLst/>
          </a:prstGeom>
        </p:spPr>
      </p:pic>
    </p:spTree>
    <p:extLst>
      <p:ext uri="{BB962C8B-B14F-4D97-AF65-F5344CB8AC3E}">
        <p14:creationId xmlns:p14="http://schemas.microsoft.com/office/powerpoint/2010/main" val="408748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5FA347-1C8F-460B-8C33-2D0659ABCA04}"/>
              </a:ext>
            </a:extLst>
          </p:cNvPr>
          <p:cNvSpPr>
            <a:spLocks noGrp="1"/>
          </p:cNvSpPr>
          <p:nvPr>
            <p:ph type="title"/>
          </p:nvPr>
        </p:nvSpPr>
        <p:spPr>
          <a:xfrm>
            <a:off x="412013" y="1605732"/>
            <a:ext cx="3784991" cy="4480726"/>
          </a:xfrm>
        </p:spPr>
        <p:txBody>
          <a:bodyPr>
            <a:normAutofit/>
          </a:bodyPr>
          <a:lstStyle/>
          <a:p>
            <a:pPr algn="r"/>
            <a:r>
              <a:rPr lang="es-CL" sz="5100" b="1" dirty="0"/>
              <a:t>Uso del porcentaje</a:t>
            </a:r>
          </a:p>
        </p:txBody>
      </p:sp>
      <p:sp>
        <p:nvSpPr>
          <p:cNvPr id="3" name="Marcador de contenido 2">
            <a:extLst>
              <a:ext uri="{FF2B5EF4-FFF2-40B4-BE49-F238E27FC236}">
                <a16:creationId xmlns:a16="http://schemas.microsoft.com/office/drawing/2014/main" id="{42E71E69-5B2A-4BA7-8AF4-97ADFF47EC72}"/>
              </a:ext>
            </a:extLst>
          </p:cNvPr>
          <p:cNvSpPr>
            <a:spLocks noGrp="1"/>
          </p:cNvSpPr>
          <p:nvPr>
            <p:ph idx="1"/>
          </p:nvPr>
        </p:nvSpPr>
        <p:spPr>
          <a:xfrm>
            <a:off x="4726572" y="1098884"/>
            <a:ext cx="7053415" cy="4771650"/>
          </a:xfrm>
        </p:spPr>
        <p:txBody>
          <a:bodyPr anchor="ctr">
            <a:normAutofit/>
          </a:bodyPr>
          <a:lstStyle/>
          <a:p>
            <a:r>
              <a:rPr lang="es-CL" sz="1800" dirty="0"/>
              <a:t>Para calcular el sueldo líquido. El sueldo líquido es la suma de dinero que efectivamente se recibe luego de haberse realizado todos los descuentos aplicables (salud, , otros).</a:t>
            </a:r>
          </a:p>
          <a:p>
            <a:pPr marL="0" indent="0">
              <a:buNone/>
            </a:pPr>
            <a:endParaRPr lang="es-CL" sz="1800" dirty="0"/>
          </a:p>
          <a:p>
            <a:r>
              <a:rPr lang="es-CL" sz="1800" dirty="0"/>
              <a:t>Para calcular el </a:t>
            </a:r>
            <a:r>
              <a:rPr lang="es-CL" sz="1800" b="1" dirty="0"/>
              <a:t>impuesto al valor agregado </a:t>
            </a:r>
            <a:r>
              <a:rPr lang="es-CL" sz="1800" dirty="0"/>
              <a:t>(IVA), que corresponde al 19% de un cierto producto o servicio.</a:t>
            </a:r>
          </a:p>
          <a:p>
            <a:pPr marL="0" indent="0">
              <a:buNone/>
            </a:pPr>
            <a:endParaRPr lang="es-CL" sz="1800" dirty="0"/>
          </a:p>
          <a:p>
            <a:r>
              <a:rPr lang="es-CL" sz="1800" dirty="0"/>
              <a:t>Para calcula el </a:t>
            </a:r>
            <a:r>
              <a:rPr lang="es-CL" sz="1800" b="1" dirty="0"/>
              <a:t>índice de precios al consumidos </a:t>
            </a:r>
            <a:r>
              <a:rPr lang="es-CL" sz="1800" dirty="0"/>
              <a:t>(IPC), que mide la variación de los precios de una canasta de bienes y servicio que se consume en un hogar. </a:t>
            </a:r>
          </a:p>
        </p:txBody>
      </p:sp>
    </p:spTree>
    <p:extLst>
      <p:ext uri="{BB962C8B-B14F-4D97-AF65-F5344CB8AC3E}">
        <p14:creationId xmlns:p14="http://schemas.microsoft.com/office/powerpoint/2010/main" val="220584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3EED7D8-BE43-4E59-9222-E851B454FCD3}"/>
              </a:ext>
            </a:extLst>
          </p:cNvPr>
          <p:cNvSpPr/>
          <p:nvPr/>
        </p:nvSpPr>
        <p:spPr>
          <a:xfrm>
            <a:off x="1171771" y="1555762"/>
            <a:ext cx="10283687" cy="3077766"/>
          </a:xfrm>
          <a:prstGeom prst="rect">
            <a:avLst/>
          </a:prstGeom>
        </p:spPr>
        <p:txBody>
          <a:bodyPr wrap="square">
            <a:spAutoFit/>
          </a:bodyPr>
          <a:lstStyle/>
          <a:p>
            <a:r>
              <a:rPr lang="es-CL" sz="2800" dirty="0"/>
              <a:t>Para calcular </a:t>
            </a:r>
            <a:r>
              <a:rPr lang="es-CL" sz="2800" b="1" dirty="0"/>
              <a:t>intereses o descuentos</a:t>
            </a:r>
            <a:r>
              <a:rPr lang="es-CL" sz="2800" dirty="0"/>
              <a:t> que se aplican a ciertos productos o deudas.</a:t>
            </a:r>
          </a:p>
          <a:p>
            <a:r>
              <a:rPr lang="es-CL" sz="2800" dirty="0"/>
              <a:t> </a:t>
            </a:r>
          </a:p>
          <a:p>
            <a:r>
              <a:rPr lang="es-CL" sz="2800" dirty="0"/>
              <a:t>Para calcular el porcentaje de </a:t>
            </a:r>
            <a:r>
              <a:rPr lang="es-CL" sz="2800" b="1" dirty="0"/>
              <a:t>ganancia o pérdida </a:t>
            </a:r>
            <a:r>
              <a:rPr lang="es-CL" sz="2800" dirty="0"/>
              <a:t>de ciertos productos.</a:t>
            </a:r>
          </a:p>
          <a:p>
            <a:endParaRPr lang="es-CL" dirty="0"/>
          </a:p>
          <a:p>
            <a:pPr algn="ctr"/>
            <a:r>
              <a:rPr lang="es-CL" sz="3600" dirty="0"/>
              <a:t>¿Dónde has visto el uso del porcentaje?</a:t>
            </a:r>
          </a:p>
        </p:txBody>
      </p:sp>
    </p:spTree>
    <p:extLst>
      <p:ext uri="{BB962C8B-B14F-4D97-AF65-F5344CB8AC3E}">
        <p14:creationId xmlns:p14="http://schemas.microsoft.com/office/powerpoint/2010/main" val="265222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394893-1331-4E3A-B1C1-9B4BBFD01B3A}"/>
              </a:ext>
            </a:extLst>
          </p:cNvPr>
          <p:cNvSpPr>
            <a:spLocks noGrp="1"/>
          </p:cNvSpPr>
          <p:nvPr>
            <p:ph type="title"/>
          </p:nvPr>
        </p:nvSpPr>
        <p:spPr/>
        <p:txBody>
          <a:bodyPr/>
          <a:lstStyle/>
          <a:p>
            <a:r>
              <a:rPr lang="es-CL" dirty="0"/>
              <a:t>¿Cómo calcular el porcentaje?</a:t>
            </a:r>
          </a:p>
        </p:txBody>
      </p:sp>
      <p:sp>
        <p:nvSpPr>
          <p:cNvPr id="3" name="Marcador de contenido 2">
            <a:extLst>
              <a:ext uri="{FF2B5EF4-FFF2-40B4-BE49-F238E27FC236}">
                <a16:creationId xmlns:a16="http://schemas.microsoft.com/office/drawing/2014/main" id="{3C493277-949C-48D2-87E9-276537C6EA67}"/>
              </a:ext>
            </a:extLst>
          </p:cNvPr>
          <p:cNvSpPr>
            <a:spLocks noGrp="1"/>
          </p:cNvSpPr>
          <p:nvPr>
            <p:ph idx="1"/>
          </p:nvPr>
        </p:nvSpPr>
        <p:spPr>
          <a:xfrm>
            <a:off x="2592925" y="1732547"/>
            <a:ext cx="8915400" cy="3777622"/>
          </a:xfrm>
        </p:spPr>
        <p:txBody>
          <a:bodyPr>
            <a:normAutofit lnSpcReduction="10000"/>
          </a:bodyPr>
          <a:lstStyle/>
          <a:p>
            <a:pPr marL="0" indent="0">
              <a:buNone/>
            </a:pPr>
            <a:r>
              <a:rPr lang="es-CL" dirty="0"/>
              <a:t>El porcentaje se calcula a partir de variables directamente proporcionales, es decir, si una variable aumenta la otra también aumenta y viceversa.</a:t>
            </a:r>
          </a:p>
          <a:p>
            <a:pPr marL="0" indent="0">
              <a:buNone/>
            </a:pPr>
            <a:r>
              <a:rPr lang="es-CL" dirty="0"/>
              <a:t>Normalmente se usa la regla de tres simple.</a:t>
            </a:r>
          </a:p>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buNone/>
            </a:pPr>
            <a:r>
              <a:rPr lang="es-CL" dirty="0"/>
              <a:t>Revisa este enlace para recordarla: </a:t>
            </a:r>
          </a:p>
          <a:p>
            <a:pPr marL="0" indent="0" algn="ctr">
              <a:buNone/>
            </a:pPr>
            <a:r>
              <a:rPr lang="es-CL" dirty="0">
                <a:hlinkClick r:id="rId2"/>
              </a:rPr>
              <a:t>https://youtu.be/N1vI94ySy94</a:t>
            </a:r>
            <a:r>
              <a:rPr lang="es-CL" dirty="0"/>
              <a:t> </a:t>
            </a:r>
          </a:p>
          <a:p>
            <a:pPr marL="0" indent="0">
              <a:buNone/>
            </a:pPr>
            <a:endParaRPr lang="es-CL" dirty="0"/>
          </a:p>
        </p:txBody>
      </p:sp>
      <p:pic>
        <p:nvPicPr>
          <p:cNvPr id="5" name="Imagen 4" descr="Imagen que contiene objeto, reloj&#10;&#10;Descripción generada automáticamente">
            <a:extLst>
              <a:ext uri="{FF2B5EF4-FFF2-40B4-BE49-F238E27FC236}">
                <a16:creationId xmlns:a16="http://schemas.microsoft.com/office/drawing/2014/main" id="{A8504184-FE73-40F7-A6A1-A00B0B85A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7102" y="2835356"/>
            <a:ext cx="5121164" cy="1572003"/>
          </a:xfrm>
          <a:prstGeom prst="rect">
            <a:avLst/>
          </a:prstGeom>
        </p:spPr>
      </p:pic>
    </p:spTree>
    <p:extLst>
      <p:ext uri="{BB962C8B-B14F-4D97-AF65-F5344CB8AC3E}">
        <p14:creationId xmlns:p14="http://schemas.microsoft.com/office/powerpoint/2010/main" val="3869033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894AC1-E482-41AF-960D-6AE39DD9562C}"/>
              </a:ext>
            </a:extLst>
          </p:cNvPr>
          <p:cNvSpPr>
            <a:spLocks noGrp="1"/>
          </p:cNvSpPr>
          <p:nvPr>
            <p:ph type="title"/>
          </p:nvPr>
        </p:nvSpPr>
        <p:spPr/>
        <p:txBody>
          <a:bodyPr/>
          <a:lstStyle/>
          <a:p>
            <a:r>
              <a:rPr lang="es-CL" dirty="0"/>
              <a:t>¿Cómo calcular el porcentaje?</a:t>
            </a:r>
          </a:p>
        </p:txBody>
      </p:sp>
      <p:sp>
        <p:nvSpPr>
          <p:cNvPr id="3" name="Marcador de contenido 2">
            <a:extLst>
              <a:ext uri="{FF2B5EF4-FFF2-40B4-BE49-F238E27FC236}">
                <a16:creationId xmlns:a16="http://schemas.microsoft.com/office/drawing/2014/main" id="{8283C3F0-0F41-4BAB-8560-370B0266B41C}"/>
              </a:ext>
            </a:extLst>
          </p:cNvPr>
          <p:cNvSpPr>
            <a:spLocks noGrp="1"/>
          </p:cNvSpPr>
          <p:nvPr>
            <p:ph idx="1"/>
          </p:nvPr>
        </p:nvSpPr>
        <p:spPr>
          <a:xfrm>
            <a:off x="2591068" y="1577340"/>
            <a:ext cx="8915400" cy="3777622"/>
          </a:xfrm>
        </p:spPr>
        <p:txBody>
          <a:bodyPr>
            <a:normAutofit/>
          </a:bodyPr>
          <a:lstStyle/>
          <a:p>
            <a:r>
              <a:rPr lang="es-CL" sz="3200" dirty="0"/>
              <a:t>En el cálculo intervienen cuatro componentes:</a:t>
            </a:r>
          </a:p>
          <a:p>
            <a:endParaRPr lang="es-CL" dirty="0"/>
          </a:p>
          <a:p>
            <a:pPr marL="0" indent="0">
              <a:buNone/>
            </a:pPr>
            <a:r>
              <a:rPr lang="es-CL" dirty="0"/>
              <a:t> </a:t>
            </a:r>
          </a:p>
          <a:p>
            <a:pPr marL="0" indent="0">
              <a:buNone/>
            </a:pPr>
            <a:endParaRPr lang="es-CL" sz="3600" dirty="0"/>
          </a:p>
          <a:p>
            <a:r>
              <a:rPr lang="es-CL" sz="3200" dirty="0"/>
              <a:t>Puedes usar una tabla de proporcionalidad directa.</a:t>
            </a:r>
          </a:p>
          <a:p>
            <a:pPr marL="0" indent="0">
              <a:buNone/>
            </a:pPr>
            <a:endParaRPr lang="es-CL" sz="3200" dirty="0"/>
          </a:p>
        </p:txBody>
      </p:sp>
      <p:sp>
        <p:nvSpPr>
          <p:cNvPr id="4" name="CuadroTexto 3">
            <a:extLst>
              <a:ext uri="{FF2B5EF4-FFF2-40B4-BE49-F238E27FC236}">
                <a16:creationId xmlns:a16="http://schemas.microsoft.com/office/drawing/2014/main" id="{D586538C-7956-4D74-BF43-D1B017DC730C}"/>
              </a:ext>
            </a:extLst>
          </p:cNvPr>
          <p:cNvSpPr txBox="1"/>
          <p:nvPr/>
        </p:nvSpPr>
        <p:spPr>
          <a:xfrm>
            <a:off x="3238300" y="2894432"/>
            <a:ext cx="6362632" cy="923330"/>
          </a:xfrm>
          <a:custGeom>
            <a:avLst/>
            <a:gdLst>
              <a:gd name="connsiteX0" fmla="*/ 0 w 6362632"/>
              <a:gd name="connsiteY0" fmla="*/ 0 h 923330"/>
              <a:gd name="connsiteX1" fmla="*/ 636263 w 6362632"/>
              <a:gd name="connsiteY1" fmla="*/ 0 h 923330"/>
              <a:gd name="connsiteX2" fmla="*/ 1081647 w 6362632"/>
              <a:gd name="connsiteY2" fmla="*/ 0 h 923330"/>
              <a:gd name="connsiteX3" fmla="*/ 1845163 w 6362632"/>
              <a:gd name="connsiteY3" fmla="*/ 0 h 923330"/>
              <a:gd name="connsiteX4" fmla="*/ 2481426 w 6362632"/>
              <a:gd name="connsiteY4" fmla="*/ 0 h 923330"/>
              <a:gd name="connsiteX5" fmla="*/ 2990437 w 6362632"/>
              <a:gd name="connsiteY5" fmla="*/ 0 h 923330"/>
              <a:gd name="connsiteX6" fmla="*/ 3499448 w 6362632"/>
              <a:gd name="connsiteY6" fmla="*/ 0 h 923330"/>
              <a:gd name="connsiteX7" fmla="*/ 4199337 w 6362632"/>
              <a:gd name="connsiteY7" fmla="*/ 0 h 923330"/>
              <a:gd name="connsiteX8" fmla="*/ 4708348 w 6362632"/>
              <a:gd name="connsiteY8" fmla="*/ 0 h 923330"/>
              <a:gd name="connsiteX9" fmla="*/ 5344611 w 6362632"/>
              <a:gd name="connsiteY9" fmla="*/ 0 h 923330"/>
              <a:gd name="connsiteX10" fmla="*/ 6362632 w 6362632"/>
              <a:gd name="connsiteY10" fmla="*/ 0 h 923330"/>
              <a:gd name="connsiteX11" fmla="*/ 6362632 w 6362632"/>
              <a:gd name="connsiteY11" fmla="*/ 433965 h 923330"/>
              <a:gd name="connsiteX12" fmla="*/ 6362632 w 6362632"/>
              <a:gd name="connsiteY12" fmla="*/ 923330 h 923330"/>
              <a:gd name="connsiteX13" fmla="*/ 5662742 w 6362632"/>
              <a:gd name="connsiteY13" fmla="*/ 923330 h 923330"/>
              <a:gd name="connsiteX14" fmla="*/ 5217358 w 6362632"/>
              <a:gd name="connsiteY14" fmla="*/ 923330 h 923330"/>
              <a:gd name="connsiteX15" fmla="*/ 4453842 w 6362632"/>
              <a:gd name="connsiteY15" fmla="*/ 923330 h 923330"/>
              <a:gd name="connsiteX16" fmla="*/ 3881206 w 6362632"/>
              <a:gd name="connsiteY16" fmla="*/ 923330 h 923330"/>
              <a:gd name="connsiteX17" fmla="*/ 3372195 w 6362632"/>
              <a:gd name="connsiteY17" fmla="*/ 923330 h 923330"/>
              <a:gd name="connsiteX18" fmla="*/ 2799558 w 6362632"/>
              <a:gd name="connsiteY18" fmla="*/ 923330 h 923330"/>
              <a:gd name="connsiteX19" fmla="*/ 2290548 w 6362632"/>
              <a:gd name="connsiteY19" fmla="*/ 923330 h 923330"/>
              <a:gd name="connsiteX20" fmla="*/ 1590658 w 6362632"/>
              <a:gd name="connsiteY20" fmla="*/ 923330 h 923330"/>
              <a:gd name="connsiteX21" fmla="*/ 954395 w 6362632"/>
              <a:gd name="connsiteY21" fmla="*/ 923330 h 923330"/>
              <a:gd name="connsiteX22" fmla="*/ 0 w 6362632"/>
              <a:gd name="connsiteY22" fmla="*/ 923330 h 923330"/>
              <a:gd name="connsiteX23" fmla="*/ 0 w 6362632"/>
              <a:gd name="connsiteY23" fmla="*/ 489365 h 923330"/>
              <a:gd name="connsiteX24" fmla="*/ 0 w 6362632"/>
              <a:gd name="connsiteY24" fmla="*/ 0 h 92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362632" h="923330" extrusionOk="0">
                <a:moveTo>
                  <a:pt x="0" y="0"/>
                </a:moveTo>
                <a:cubicBezTo>
                  <a:pt x="210677" y="15621"/>
                  <a:pt x="467802" y="27393"/>
                  <a:pt x="636263" y="0"/>
                </a:cubicBezTo>
                <a:cubicBezTo>
                  <a:pt x="804724" y="-27393"/>
                  <a:pt x="895539" y="-7451"/>
                  <a:pt x="1081647" y="0"/>
                </a:cubicBezTo>
                <a:cubicBezTo>
                  <a:pt x="1267755" y="7451"/>
                  <a:pt x="1617877" y="3893"/>
                  <a:pt x="1845163" y="0"/>
                </a:cubicBezTo>
                <a:cubicBezTo>
                  <a:pt x="2072449" y="-3893"/>
                  <a:pt x="2219855" y="20951"/>
                  <a:pt x="2481426" y="0"/>
                </a:cubicBezTo>
                <a:cubicBezTo>
                  <a:pt x="2742997" y="-20951"/>
                  <a:pt x="2853529" y="21625"/>
                  <a:pt x="2990437" y="0"/>
                </a:cubicBezTo>
                <a:cubicBezTo>
                  <a:pt x="3127345" y="-21625"/>
                  <a:pt x="3310932" y="18970"/>
                  <a:pt x="3499448" y="0"/>
                </a:cubicBezTo>
                <a:cubicBezTo>
                  <a:pt x="3687964" y="-18970"/>
                  <a:pt x="3874061" y="-12260"/>
                  <a:pt x="4199337" y="0"/>
                </a:cubicBezTo>
                <a:cubicBezTo>
                  <a:pt x="4524613" y="12260"/>
                  <a:pt x="4605735" y="5845"/>
                  <a:pt x="4708348" y="0"/>
                </a:cubicBezTo>
                <a:cubicBezTo>
                  <a:pt x="4810961" y="-5845"/>
                  <a:pt x="5051368" y="-12531"/>
                  <a:pt x="5344611" y="0"/>
                </a:cubicBezTo>
                <a:cubicBezTo>
                  <a:pt x="5637854" y="12531"/>
                  <a:pt x="5922696" y="20493"/>
                  <a:pt x="6362632" y="0"/>
                </a:cubicBezTo>
                <a:cubicBezTo>
                  <a:pt x="6384100" y="106966"/>
                  <a:pt x="6354823" y="221445"/>
                  <a:pt x="6362632" y="433965"/>
                </a:cubicBezTo>
                <a:cubicBezTo>
                  <a:pt x="6370441" y="646486"/>
                  <a:pt x="6365761" y="719409"/>
                  <a:pt x="6362632" y="923330"/>
                </a:cubicBezTo>
                <a:cubicBezTo>
                  <a:pt x="6172081" y="918062"/>
                  <a:pt x="6007664" y="904793"/>
                  <a:pt x="5662742" y="923330"/>
                </a:cubicBezTo>
                <a:cubicBezTo>
                  <a:pt x="5317820" y="941868"/>
                  <a:pt x="5326693" y="942270"/>
                  <a:pt x="5217358" y="923330"/>
                </a:cubicBezTo>
                <a:cubicBezTo>
                  <a:pt x="5108023" y="904390"/>
                  <a:pt x="4802391" y="936621"/>
                  <a:pt x="4453842" y="923330"/>
                </a:cubicBezTo>
                <a:cubicBezTo>
                  <a:pt x="4105293" y="910039"/>
                  <a:pt x="4116801" y="934570"/>
                  <a:pt x="3881206" y="923330"/>
                </a:cubicBezTo>
                <a:cubicBezTo>
                  <a:pt x="3645611" y="912090"/>
                  <a:pt x="3532894" y="914695"/>
                  <a:pt x="3372195" y="923330"/>
                </a:cubicBezTo>
                <a:cubicBezTo>
                  <a:pt x="3211496" y="931965"/>
                  <a:pt x="2962197" y="897437"/>
                  <a:pt x="2799558" y="923330"/>
                </a:cubicBezTo>
                <a:cubicBezTo>
                  <a:pt x="2636919" y="949223"/>
                  <a:pt x="2527870" y="945004"/>
                  <a:pt x="2290548" y="923330"/>
                </a:cubicBezTo>
                <a:cubicBezTo>
                  <a:pt x="2053226" y="901657"/>
                  <a:pt x="1799262" y="906930"/>
                  <a:pt x="1590658" y="923330"/>
                </a:cubicBezTo>
                <a:cubicBezTo>
                  <a:pt x="1382054" y="939731"/>
                  <a:pt x="1258520" y="944151"/>
                  <a:pt x="954395" y="923330"/>
                </a:cubicBezTo>
                <a:cubicBezTo>
                  <a:pt x="650270" y="902509"/>
                  <a:pt x="389584" y="926922"/>
                  <a:pt x="0" y="923330"/>
                </a:cubicBezTo>
                <a:cubicBezTo>
                  <a:pt x="-16688" y="808727"/>
                  <a:pt x="-5483" y="598019"/>
                  <a:pt x="0" y="489365"/>
                </a:cubicBezTo>
                <a:cubicBezTo>
                  <a:pt x="5483" y="380712"/>
                  <a:pt x="12656" y="166507"/>
                  <a:pt x="0" y="0"/>
                </a:cubicBezTo>
                <a:close/>
              </a:path>
            </a:pathLst>
          </a:custGeom>
          <a:noFill/>
          <a:ln w="38100">
            <a:solidFill>
              <a:srgbClr val="0070C0"/>
            </a:solidFill>
            <a:extLst>
              <a:ext uri="{C807C97D-BFC1-408E-A445-0C87EB9F89A2}">
                <ask:lineSketchStyleProps xmlns:ask="http://schemas.microsoft.com/office/drawing/2018/sketchyshapes" sd="1023996425">
                  <a:prstGeom prst="rect">
                    <a:avLst/>
                  </a:prstGeom>
                  <ask:type>
                    <ask:lineSketchFreehand/>
                  </ask:type>
                </ask:lineSketchStyleProps>
              </a:ext>
            </a:extLst>
          </a:ln>
        </p:spPr>
        <p:txBody>
          <a:bodyPr wrap="square" rtlCol="0">
            <a:spAutoFit/>
          </a:bodyPr>
          <a:lstStyle/>
          <a:p>
            <a:r>
              <a:rPr lang="es-CL" dirty="0"/>
              <a:t>              </a:t>
            </a:r>
            <a:r>
              <a:rPr lang="es-CL" b="1" dirty="0">
                <a:solidFill>
                  <a:schemeClr val="accent4"/>
                </a:solidFill>
              </a:rPr>
              <a:t>CANTIDAD TOTAL  </a:t>
            </a:r>
            <a:r>
              <a:rPr lang="es-CL" dirty="0"/>
              <a:t>-----  </a:t>
            </a:r>
            <a:r>
              <a:rPr lang="es-CL" b="1" dirty="0">
                <a:solidFill>
                  <a:schemeClr val="accent4"/>
                </a:solidFill>
              </a:rPr>
              <a:t>100%               </a:t>
            </a:r>
          </a:p>
          <a:p>
            <a:endParaRPr lang="es-CL" dirty="0"/>
          </a:p>
          <a:p>
            <a:pPr algn="ctr"/>
            <a:r>
              <a:rPr lang="es-CL" dirty="0"/>
              <a:t>    </a:t>
            </a:r>
            <a:r>
              <a:rPr lang="es-CL" b="1" dirty="0">
                <a:solidFill>
                  <a:schemeClr val="accent6"/>
                </a:solidFill>
              </a:rPr>
              <a:t>CANTIDAD PARCIAL </a:t>
            </a:r>
            <a:r>
              <a:rPr lang="es-CL" dirty="0"/>
              <a:t>----- </a:t>
            </a:r>
            <a:r>
              <a:rPr lang="es-CL" b="1" dirty="0">
                <a:solidFill>
                  <a:schemeClr val="accent6"/>
                </a:solidFill>
              </a:rPr>
              <a:t>PORCENTAJE PARCIAL</a:t>
            </a:r>
          </a:p>
        </p:txBody>
      </p:sp>
      <p:graphicFrame>
        <p:nvGraphicFramePr>
          <p:cNvPr id="7" name="Tabla 7">
            <a:extLst>
              <a:ext uri="{FF2B5EF4-FFF2-40B4-BE49-F238E27FC236}">
                <a16:creationId xmlns:a16="http://schemas.microsoft.com/office/drawing/2014/main" id="{F6DFFC30-90A9-4003-B656-E67E4A4803EA}"/>
              </a:ext>
            </a:extLst>
          </p:cNvPr>
          <p:cNvGraphicFramePr>
            <a:graphicFrameLocks noGrp="1"/>
          </p:cNvGraphicFramePr>
          <p:nvPr>
            <p:extLst>
              <p:ext uri="{D42A27DB-BD31-4B8C-83A1-F6EECF244321}">
                <p14:modId xmlns:p14="http://schemas.microsoft.com/office/powerpoint/2010/main" val="3906538235"/>
              </p:ext>
            </p:extLst>
          </p:nvPr>
        </p:nvGraphicFramePr>
        <p:xfrm>
          <a:off x="2591068" y="5280660"/>
          <a:ext cx="8128000" cy="11125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46920707"/>
                    </a:ext>
                  </a:extLst>
                </a:gridCol>
                <a:gridCol w="4064000">
                  <a:extLst>
                    <a:ext uri="{9D8B030D-6E8A-4147-A177-3AD203B41FA5}">
                      <a16:colId xmlns:a16="http://schemas.microsoft.com/office/drawing/2014/main" val="253255095"/>
                    </a:ext>
                  </a:extLst>
                </a:gridCol>
              </a:tblGrid>
              <a:tr h="370840">
                <a:tc>
                  <a:txBody>
                    <a:bodyPr/>
                    <a:lstStyle/>
                    <a:p>
                      <a:r>
                        <a:rPr lang="es-CL" dirty="0"/>
                        <a:t>CANTIDADES</a:t>
                      </a:r>
                    </a:p>
                  </a:txBody>
                  <a:tcPr/>
                </a:tc>
                <a:tc>
                  <a:txBody>
                    <a:bodyPr/>
                    <a:lstStyle/>
                    <a:p>
                      <a:r>
                        <a:rPr lang="es-CL" dirty="0"/>
                        <a:t>PORCENTAJES</a:t>
                      </a:r>
                    </a:p>
                  </a:txBody>
                  <a:tcPr/>
                </a:tc>
                <a:extLst>
                  <a:ext uri="{0D108BD9-81ED-4DB2-BD59-A6C34878D82A}">
                    <a16:rowId xmlns:a16="http://schemas.microsoft.com/office/drawing/2014/main" val="2591348466"/>
                  </a:ext>
                </a:extLst>
              </a:tr>
              <a:tr h="370840">
                <a:tc>
                  <a:txBody>
                    <a:bodyPr/>
                    <a:lstStyle/>
                    <a:p>
                      <a:r>
                        <a:rPr lang="es-CL" dirty="0"/>
                        <a:t>TOTAL</a:t>
                      </a:r>
                    </a:p>
                  </a:txBody>
                  <a:tcPr/>
                </a:tc>
                <a:tc>
                  <a:txBody>
                    <a:bodyPr/>
                    <a:lstStyle/>
                    <a:p>
                      <a:r>
                        <a:rPr lang="es-CL" dirty="0"/>
                        <a:t>100%</a:t>
                      </a:r>
                    </a:p>
                  </a:txBody>
                  <a:tcPr/>
                </a:tc>
                <a:extLst>
                  <a:ext uri="{0D108BD9-81ED-4DB2-BD59-A6C34878D82A}">
                    <a16:rowId xmlns:a16="http://schemas.microsoft.com/office/drawing/2014/main" val="3913007565"/>
                  </a:ext>
                </a:extLst>
              </a:tr>
              <a:tr h="370840">
                <a:tc>
                  <a:txBody>
                    <a:bodyPr/>
                    <a:lstStyle/>
                    <a:p>
                      <a:r>
                        <a:rPr lang="es-CL" dirty="0"/>
                        <a:t>CANTIDAD PARCIAL</a:t>
                      </a:r>
                    </a:p>
                  </a:txBody>
                  <a:tcPr/>
                </a:tc>
                <a:tc>
                  <a:txBody>
                    <a:bodyPr/>
                    <a:lstStyle/>
                    <a:p>
                      <a:r>
                        <a:rPr lang="es-CL" dirty="0"/>
                        <a:t>PORCENTAJE PARCIAL</a:t>
                      </a:r>
                    </a:p>
                  </a:txBody>
                  <a:tcPr/>
                </a:tc>
                <a:extLst>
                  <a:ext uri="{0D108BD9-81ED-4DB2-BD59-A6C34878D82A}">
                    <a16:rowId xmlns:a16="http://schemas.microsoft.com/office/drawing/2014/main" val="679948801"/>
                  </a:ext>
                </a:extLst>
              </a:tr>
            </a:tbl>
          </a:graphicData>
        </a:graphic>
      </p:graphicFrame>
    </p:spTree>
    <p:extLst>
      <p:ext uri="{BB962C8B-B14F-4D97-AF65-F5344CB8AC3E}">
        <p14:creationId xmlns:p14="http://schemas.microsoft.com/office/powerpoint/2010/main" val="1310681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42FA3A-4B26-4A49-A574-33391FD937B3}"/>
              </a:ext>
            </a:extLst>
          </p:cNvPr>
          <p:cNvSpPr>
            <a:spLocks noGrp="1"/>
          </p:cNvSpPr>
          <p:nvPr>
            <p:ph type="title"/>
          </p:nvPr>
        </p:nvSpPr>
        <p:spPr>
          <a:xfrm>
            <a:off x="838200" y="314538"/>
            <a:ext cx="10515600" cy="1325563"/>
          </a:xfrm>
        </p:spPr>
        <p:txBody>
          <a:bodyPr>
            <a:normAutofit/>
          </a:bodyPr>
          <a:lstStyle/>
          <a:p>
            <a:pPr algn="ctr"/>
            <a:r>
              <a:rPr lang="es-CL" sz="4000" b="1" dirty="0"/>
              <a:t>EJEMPLOS</a:t>
            </a:r>
          </a:p>
        </p:txBody>
      </p:sp>
      <p:sp>
        <p:nvSpPr>
          <p:cNvPr id="3" name="Marcador de contenido 2">
            <a:extLst>
              <a:ext uri="{FF2B5EF4-FFF2-40B4-BE49-F238E27FC236}">
                <a16:creationId xmlns:a16="http://schemas.microsoft.com/office/drawing/2014/main" id="{A22D4270-21B2-4369-B7CE-FCD83AD57A59}"/>
              </a:ext>
            </a:extLst>
          </p:cNvPr>
          <p:cNvSpPr>
            <a:spLocks noGrp="1"/>
          </p:cNvSpPr>
          <p:nvPr>
            <p:ph idx="1"/>
          </p:nvPr>
        </p:nvSpPr>
        <p:spPr>
          <a:xfrm>
            <a:off x="1003300" y="1058196"/>
            <a:ext cx="10515600" cy="4875341"/>
          </a:xfrm>
        </p:spPr>
        <p:txBody>
          <a:bodyPr>
            <a:normAutofit/>
          </a:bodyPr>
          <a:lstStyle/>
          <a:p>
            <a:pPr marL="0" indent="0" algn="ctr">
              <a:buNone/>
            </a:pPr>
            <a:r>
              <a:rPr lang="es-CL" sz="4000" dirty="0"/>
              <a:t>¿Cuál es el 20% de 500?</a:t>
            </a:r>
          </a:p>
          <a:p>
            <a:pPr marL="0" indent="0" algn="ctr">
              <a:buNone/>
            </a:pPr>
            <a:endParaRPr lang="es-CL" dirty="0"/>
          </a:p>
          <a:p>
            <a:pPr marL="0" indent="0" algn="ctr">
              <a:buNone/>
            </a:pPr>
            <a:endParaRPr lang="es-CL" dirty="0"/>
          </a:p>
          <a:p>
            <a:pPr marL="0" indent="0" algn="ctr">
              <a:buNone/>
            </a:pPr>
            <a:endParaRPr lang="es-CL" dirty="0"/>
          </a:p>
          <a:p>
            <a:pPr marL="0" indent="0" algn="ctr">
              <a:buNone/>
            </a:pPr>
            <a:endParaRPr lang="es-CL" dirty="0"/>
          </a:p>
          <a:p>
            <a:pPr marL="0" indent="0" algn="ctr">
              <a:buNone/>
            </a:pPr>
            <a:endParaRPr lang="es-CL" dirty="0"/>
          </a:p>
          <a:p>
            <a:pPr marL="0" indent="0" algn="ctr">
              <a:buNone/>
            </a:pPr>
            <a:endParaRPr lang="es-CL" b="1" dirty="0"/>
          </a:p>
          <a:p>
            <a:pPr marL="0" indent="0" algn="ctr">
              <a:buNone/>
            </a:pPr>
            <a:endParaRPr lang="es-CL" b="1" dirty="0"/>
          </a:p>
          <a:p>
            <a:pPr marL="0" indent="0" algn="ctr">
              <a:buNone/>
            </a:pPr>
            <a:endParaRPr lang="es-CL" sz="2400" b="1" dirty="0"/>
          </a:p>
          <a:p>
            <a:pPr marL="0" indent="0" algn="ctr">
              <a:buNone/>
            </a:pPr>
            <a:r>
              <a:rPr lang="es-CL" sz="2400" b="1" dirty="0"/>
              <a:t>Respuesta: El 20% de 500 es 100.         </a:t>
            </a:r>
          </a:p>
          <a:p>
            <a:pPr marL="0" indent="0" algn="ctr">
              <a:buNone/>
            </a:pPr>
            <a:endParaRPr lang="es-CL" dirty="0"/>
          </a:p>
        </p:txBody>
      </p:sp>
      <p:graphicFrame>
        <p:nvGraphicFramePr>
          <p:cNvPr id="5" name="Tabla 7">
            <a:extLst>
              <a:ext uri="{FF2B5EF4-FFF2-40B4-BE49-F238E27FC236}">
                <a16:creationId xmlns:a16="http://schemas.microsoft.com/office/drawing/2014/main" id="{0D381542-408F-480F-971C-0AFEE0DB7477}"/>
              </a:ext>
            </a:extLst>
          </p:cNvPr>
          <p:cNvGraphicFramePr>
            <a:graphicFrameLocks noGrp="1"/>
          </p:cNvGraphicFramePr>
          <p:nvPr>
            <p:extLst>
              <p:ext uri="{D42A27DB-BD31-4B8C-83A1-F6EECF244321}">
                <p14:modId xmlns:p14="http://schemas.microsoft.com/office/powerpoint/2010/main" val="3610889924"/>
              </p:ext>
            </p:extLst>
          </p:nvPr>
        </p:nvGraphicFramePr>
        <p:xfrm>
          <a:off x="838200" y="3069555"/>
          <a:ext cx="3918226" cy="1576699"/>
        </p:xfrm>
        <a:graphic>
          <a:graphicData uri="http://schemas.openxmlformats.org/drawingml/2006/table">
            <a:tbl>
              <a:tblPr firstRow="1" bandRow="1">
                <a:tableStyleId>{93296810-A885-4BE3-A3E7-6D5BEEA58F35}</a:tableStyleId>
              </a:tblPr>
              <a:tblGrid>
                <a:gridCol w="1959113">
                  <a:extLst>
                    <a:ext uri="{9D8B030D-6E8A-4147-A177-3AD203B41FA5}">
                      <a16:colId xmlns:a16="http://schemas.microsoft.com/office/drawing/2014/main" val="3046920707"/>
                    </a:ext>
                  </a:extLst>
                </a:gridCol>
                <a:gridCol w="1959113">
                  <a:extLst>
                    <a:ext uri="{9D8B030D-6E8A-4147-A177-3AD203B41FA5}">
                      <a16:colId xmlns:a16="http://schemas.microsoft.com/office/drawing/2014/main" val="253255095"/>
                    </a:ext>
                  </a:extLst>
                </a:gridCol>
              </a:tblGrid>
              <a:tr h="383535">
                <a:tc>
                  <a:txBody>
                    <a:bodyPr/>
                    <a:lstStyle/>
                    <a:p>
                      <a:r>
                        <a:rPr lang="es-CL" dirty="0"/>
                        <a:t>CANTIDADES</a:t>
                      </a:r>
                    </a:p>
                  </a:txBody>
                  <a:tcPr/>
                </a:tc>
                <a:tc>
                  <a:txBody>
                    <a:bodyPr/>
                    <a:lstStyle/>
                    <a:p>
                      <a:r>
                        <a:rPr lang="es-CL" dirty="0"/>
                        <a:t>PORCENTAJES %</a:t>
                      </a:r>
                    </a:p>
                  </a:txBody>
                  <a:tcPr/>
                </a:tc>
                <a:extLst>
                  <a:ext uri="{0D108BD9-81ED-4DB2-BD59-A6C34878D82A}">
                    <a16:rowId xmlns:a16="http://schemas.microsoft.com/office/drawing/2014/main" val="2591348466"/>
                  </a:ext>
                </a:extLst>
              </a:tr>
              <a:tr h="479419">
                <a:tc>
                  <a:txBody>
                    <a:bodyPr/>
                    <a:lstStyle/>
                    <a:p>
                      <a:r>
                        <a:rPr lang="es-CL" sz="2400" dirty="0">
                          <a:solidFill>
                            <a:srgbClr val="FF0000"/>
                          </a:solidFill>
                        </a:rPr>
                        <a:t>500</a:t>
                      </a:r>
                    </a:p>
                  </a:txBody>
                  <a:tcPr/>
                </a:tc>
                <a:tc>
                  <a:txBody>
                    <a:bodyPr/>
                    <a:lstStyle/>
                    <a:p>
                      <a:r>
                        <a:rPr lang="es-CL" sz="2400" b="1" dirty="0"/>
                        <a:t>100</a:t>
                      </a:r>
                    </a:p>
                  </a:txBody>
                  <a:tcPr/>
                </a:tc>
                <a:extLst>
                  <a:ext uri="{0D108BD9-81ED-4DB2-BD59-A6C34878D82A}">
                    <a16:rowId xmlns:a16="http://schemas.microsoft.com/office/drawing/2014/main" val="3913007565"/>
                  </a:ext>
                </a:extLst>
              </a:tr>
              <a:tr h="440104">
                <a:tc>
                  <a:txBody>
                    <a:bodyPr/>
                    <a:lstStyle/>
                    <a:p>
                      <a:r>
                        <a:rPr lang="es-CL" b="1" dirty="0"/>
                        <a:t>X</a:t>
                      </a:r>
                    </a:p>
                  </a:txBody>
                  <a:tcPr/>
                </a:tc>
                <a:tc>
                  <a:txBody>
                    <a:bodyPr/>
                    <a:lstStyle/>
                    <a:p>
                      <a:r>
                        <a:rPr lang="es-CL" sz="2400" dirty="0">
                          <a:solidFill>
                            <a:schemeClr val="accent4"/>
                          </a:solidFill>
                        </a:rPr>
                        <a:t>20</a:t>
                      </a:r>
                    </a:p>
                  </a:txBody>
                  <a:tcPr/>
                </a:tc>
                <a:extLst>
                  <a:ext uri="{0D108BD9-81ED-4DB2-BD59-A6C34878D82A}">
                    <a16:rowId xmlns:a16="http://schemas.microsoft.com/office/drawing/2014/main" val="679948801"/>
                  </a:ext>
                </a:extLst>
              </a:tr>
            </a:tbl>
          </a:graphicData>
        </a:graphic>
      </p:graphicFrame>
      <p:sp>
        <p:nvSpPr>
          <p:cNvPr id="9" name="Flecha: a la derecha con bandas 8">
            <a:extLst>
              <a:ext uri="{FF2B5EF4-FFF2-40B4-BE49-F238E27FC236}">
                <a16:creationId xmlns:a16="http://schemas.microsoft.com/office/drawing/2014/main" id="{2D0056B0-72C1-4E71-B00A-DF747614E405}"/>
              </a:ext>
            </a:extLst>
          </p:cNvPr>
          <p:cNvSpPr/>
          <p:nvPr/>
        </p:nvSpPr>
        <p:spPr>
          <a:xfrm>
            <a:off x="4935607" y="3357787"/>
            <a:ext cx="1371600" cy="915194"/>
          </a:xfrm>
          <a:prstGeom prst="striped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45F067EA-70F6-4BA4-BE82-6EBC6ABE09ED}"/>
                  </a:ext>
                </a:extLst>
              </p:cNvPr>
              <p:cNvSpPr txBox="1"/>
              <p:nvPr/>
            </p:nvSpPr>
            <p:spPr>
              <a:xfrm>
                <a:off x="6472307" y="3321840"/>
                <a:ext cx="5084693" cy="881332"/>
              </a:xfrm>
              <a:custGeom>
                <a:avLst/>
                <a:gdLst>
                  <a:gd name="connsiteX0" fmla="*/ 0 w 5084693"/>
                  <a:gd name="connsiteY0" fmla="*/ 0 h 881332"/>
                  <a:gd name="connsiteX1" fmla="*/ 5084693 w 5084693"/>
                  <a:gd name="connsiteY1" fmla="*/ 0 h 881332"/>
                  <a:gd name="connsiteX2" fmla="*/ 5084693 w 5084693"/>
                  <a:gd name="connsiteY2" fmla="*/ 881332 h 881332"/>
                  <a:gd name="connsiteX3" fmla="*/ 0 w 5084693"/>
                  <a:gd name="connsiteY3" fmla="*/ 881332 h 881332"/>
                  <a:gd name="connsiteX4" fmla="*/ 0 w 5084693"/>
                  <a:gd name="connsiteY4" fmla="*/ 0 h 881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4693" h="881332" extrusionOk="0">
                    <a:moveTo>
                      <a:pt x="0" y="0"/>
                    </a:moveTo>
                    <a:cubicBezTo>
                      <a:pt x="637872" y="-5264"/>
                      <a:pt x="2787395" y="84467"/>
                      <a:pt x="5084693" y="0"/>
                    </a:cubicBezTo>
                    <a:cubicBezTo>
                      <a:pt x="5156982" y="275752"/>
                      <a:pt x="5095033" y="569046"/>
                      <a:pt x="5084693" y="881332"/>
                    </a:cubicBezTo>
                    <a:cubicBezTo>
                      <a:pt x="2803876" y="987652"/>
                      <a:pt x="1308223" y="873683"/>
                      <a:pt x="0" y="881332"/>
                    </a:cubicBezTo>
                    <a:cubicBezTo>
                      <a:pt x="19305" y="603257"/>
                      <a:pt x="-14637" y="125714"/>
                      <a:pt x="0" y="0"/>
                    </a:cubicBezTo>
                    <a:close/>
                  </a:path>
                </a:pathLst>
              </a:custGeom>
              <a:noFill/>
              <a:ln>
                <a:solidFill>
                  <a:schemeClr val="tx1"/>
                </a:solidFill>
                <a:extLst>
                  <a:ext uri="{C807C97D-BFC1-408E-A445-0C87EB9F89A2}">
                    <ask:lineSketchStyleProps xmlns:ask="http://schemas.microsoft.com/office/drawing/2018/sketchyshapes" sd="2650216993">
                      <a:prstGeom prst="rect">
                        <a:avLst/>
                      </a:prstGeom>
                      <ask:type>
                        <ask:lineSketchCurved/>
                      </ask:type>
                    </ask:lineSketchStyleProps>
                  </a:ext>
                </a:extLst>
              </a:ln>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r>
                        <a:rPr lang="es-CL" b="0" i="1" smtClean="0">
                          <a:latin typeface="Cambria Math" panose="02040503050406030204" pitchFamily="18" charset="0"/>
                        </a:rPr>
                        <m:t>𝑋</m:t>
                      </m:r>
                      <m:r>
                        <a:rPr lang="es-CL" b="0" i="1" smtClean="0">
                          <a:latin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20∙500</m:t>
                          </m:r>
                        </m:num>
                        <m:den>
                          <m:r>
                            <a:rPr lang="es-CL" b="0" i="1" smtClean="0">
                              <a:latin typeface="Cambria Math" panose="02040503050406030204" pitchFamily="18" charset="0"/>
                              <a:ea typeface="Cambria Math" panose="02040503050406030204" pitchFamily="18" charset="0"/>
                            </a:rPr>
                            <m:t>100</m:t>
                          </m:r>
                        </m:den>
                      </m:f>
                      <m:r>
                        <a:rPr lang="es-CL" b="0" i="1" smtClean="0">
                          <a:latin typeface="Cambria Math" panose="02040503050406030204" pitchFamily="18" charset="0"/>
                          <a:ea typeface="Cambria Math" panose="02040503050406030204" pitchFamily="18" charset="0"/>
                        </a:rPr>
                        <m:t>    ⟹    </m:t>
                      </m:r>
                      <m:r>
                        <a:rPr lang="es-CL" b="0" i="1" smtClean="0">
                          <a:latin typeface="Cambria Math" panose="02040503050406030204" pitchFamily="18" charset="0"/>
                          <a:ea typeface="Cambria Math" panose="02040503050406030204" pitchFamily="18" charset="0"/>
                        </a:rPr>
                        <m:t>𝑋</m:t>
                      </m:r>
                      <m:r>
                        <a:rPr lang="es-CL" b="0" i="1" smtClean="0">
                          <a:latin typeface="Cambria Math" panose="02040503050406030204" pitchFamily="18" charset="0"/>
                          <a:ea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10.000</m:t>
                          </m:r>
                        </m:num>
                        <m:den>
                          <m:r>
                            <a:rPr lang="es-CL" b="0" i="1" smtClean="0">
                              <a:latin typeface="Cambria Math" panose="02040503050406030204" pitchFamily="18" charset="0"/>
                              <a:ea typeface="Cambria Math" panose="02040503050406030204" pitchFamily="18" charset="0"/>
                            </a:rPr>
                            <m:t>100</m:t>
                          </m:r>
                        </m:den>
                      </m:f>
                      <m:r>
                        <a:rPr lang="es-CL" b="0" i="1" smtClean="0">
                          <a:latin typeface="Cambria Math" panose="02040503050406030204" pitchFamily="18" charset="0"/>
                          <a:ea typeface="Cambria Math" panose="02040503050406030204" pitchFamily="18" charset="0"/>
                        </a:rPr>
                        <m:t> </m:t>
                      </m:r>
                      <m:r>
                        <a:rPr lang="es-CL" i="1">
                          <a:latin typeface="Cambria Math" panose="02040503050406030204" pitchFamily="18" charset="0"/>
                          <a:ea typeface="Cambria Math" panose="02040503050406030204" pitchFamily="18" charset="0"/>
                        </a:rPr>
                        <m:t>⟹ </m:t>
                      </m:r>
                      <m:r>
                        <a:rPr lang="es-CL" i="1">
                          <a:latin typeface="Cambria Math" panose="02040503050406030204" pitchFamily="18" charset="0"/>
                          <a:ea typeface="Cambria Math" panose="02040503050406030204" pitchFamily="18" charset="0"/>
                        </a:rPr>
                        <m:t>𝑋</m:t>
                      </m:r>
                      <m:r>
                        <a:rPr lang="es-CL" i="1">
                          <a:latin typeface="Cambria Math" panose="02040503050406030204" pitchFamily="18" charset="0"/>
                          <a:ea typeface="Cambria Math" panose="02040503050406030204" pitchFamily="18" charset="0"/>
                        </a:rPr>
                        <m:t>=100     </m:t>
                      </m:r>
                    </m:oMath>
                  </m:oMathPara>
                </a14:m>
                <a:endParaRPr lang="es-CL" i="1" dirty="0">
                  <a:latin typeface="Cambria Math" panose="02040503050406030204" pitchFamily="18" charset="0"/>
                  <a:ea typeface="Cambria Math" panose="02040503050406030204" pitchFamily="18" charset="0"/>
                </a:endParaRPr>
              </a:p>
            </p:txBody>
          </p:sp>
        </mc:Choice>
        <mc:Fallback xmlns="">
          <p:sp>
            <p:nvSpPr>
              <p:cNvPr id="10" name="CuadroTexto 9">
                <a:extLst>
                  <a:ext uri="{FF2B5EF4-FFF2-40B4-BE49-F238E27FC236}">
                    <a16:creationId xmlns:a16="http://schemas.microsoft.com/office/drawing/2014/main" id="{45F067EA-70F6-4BA4-BE82-6EBC6ABE09ED}"/>
                  </a:ext>
                </a:extLst>
              </p:cNvPr>
              <p:cNvSpPr txBox="1">
                <a:spLocks noRot="1" noChangeAspect="1" noMove="1" noResize="1" noEditPoints="1" noAdjustHandles="1" noChangeArrowheads="1" noChangeShapeType="1" noTextEdit="1"/>
              </p:cNvSpPr>
              <p:nvPr/>
            </p:nvSpPr>
            <p:spPr>
              <a:xfrm>
                <a:off x="6472307" y="3321840"/>
                <a:ext cx="5084693" cy="881332"/>
              </a:xfrm>
              <a:prstGeom prst="rect">
                <a:avLst/>
              </a:prstGeom>
              <a:blipFill>
                <a:blip r:embed="rId3"/>
                <a:stretch>
                  <a:fillRect/>
                </a:stretch>
              </a:blipFill>
              <a:ln>
                <a:solidFill>
                  <a:schemeClr val="tx1"/>
                </a:solidFill>
                <a:extLst>
                  <a:ext uri="{C807C97D-BFC1-408E-A445-0C87EB9F89A2}">
                    <ask:lineSketchStyleProps xmlns:ask="http://schemas.microsoft.com/office/drawing/2018/sketchyshapes" sd="2650216993">
                      <a:custGeom>
                        <a:avLst/>
                        <a:gdLst>
                          <a:gd name="connsiteX0" fmla="*/ 0 w 5084693"/>
                          <a:gd name="connsiteY0" fmla="*/ 0 h 881332"/>
                          <a:gd name="connsiteX1" fmla="*/ 5084693 w 5084693"/>
                          <a:gd name="connsiteY1" fmla="*/ 0 h 881332"/>
                          <a:gd name="connsiteX2" fmla="*/ 5084693 w 5084693"/>
                          <a:gd name="connsiteY2" fmla="*/ 881332 h 881332"/>
                          <a:gd name="connsiteX3" fmla="*/ 0 w 5084693"/>
                          <a:gd name="connsiteY3" fmla="*/ 881332 h 881332"/>
                          <a:gd name="connsiteX4" fmla="*/ 0 w 5084693"/>
                          <a:gd name="connsiteY4" fmla="*/ 0 h 881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4693" h="881332" extrusionOk="0">
                            <a:moveTo>
                              <a:pt x="0" y="0"/>
                            </a:moveTo>
                            <a:cubicBezTo>
                              <a:pt x="637872" y="-5264"/>
                              <a:pt x="2787395" y="84467"/>
                              <a:pt x="5084693" y="0"/>
                            </a:cubicBezTo>
                            <a:cubicBezTo>
                              <a:pt x="5156982" y="275752"/>
                              <a:pt x="5095033" y="569046"/>
                              <a:pt x="5084693" y="881332"/>
                            </a:cubicBezTo>
                            <a:cubicBezTo>
                              <a:pt x="2803876" y="987652"/>
                              <a:pt x="1308223" y="873683"/>
                              <a:pt x="0" y="881332"/>
                            </a:cubicBezTo>
                            <a:cubicBezTo>
                              <a:pt x="19305" y="603257"/>
                              <a:pt x="-14637" y="125714"/>
                              <a:pt x="0" y="0"/>
                            </a:cubicBezTo>
                            <a:close/>
                          </a:path>
                        </a:pathLst>
                      </a:custGeom>
                      <ask:type>
                        <ask:lineSketchCurved/>
                      </ask:type>
                    </ask:lineSketchStyleProps>
                  </a:ext>
                </a:extLst>
              </a:ln>
            </p:spPr>
            <p:txBody>
              <a:bodyPr/>
              <a:lstStyle/>
              <a:p>
                <a:r>
                  <a:rPr lang="es-CL">
                    <a:noFill/>
                  </a:rPr>
                  <a:t> </a:t>
                </a:r>
              </a:p>
            </p:txBody>
          </p:sp>
        </mc:Fallback>
      </mc:AlternateContent>
      <p:cxnSp>
        <p:nvCxnSpPr>
          <p:cNvPr id="12" name="Conector recto de flecha 11">
            <a:extLst>
              <a:ext uri="{FF2B5EF4-FFF2-40B4-BE49-F238E27FC236}">
                <a16:creationId xmlns:a16="http://schemas.microsoft.com/office/drawing/2014/main" id="{F8C66BB3-3501-48D5-9BEA-70F0617D1078}"/>
              </a:ext>
            </a:extLst>
          </p:cNvPr>
          <p:cNvCxnSpPr/>
          <p:nvPr/>
        </p:nvCxnSpPr>
        <p:spPr>
          <a:xfrm flipH="1" flipV="1">
            <a:off x="1517650" y="4023820"/>
            <a:ext cx="1371600" cy="358704"/>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Conector recto de flecha 13">
            <a:extLst>
              <a:ext uri="{FF2B5EF4-FFF2-40B4-BE49-F238E27FC236}">
                <a16:creationId xmlns:a16="http://schemas.microsoft.com/office/drawing/2014/main" id="{9A5AA298-8FB5-4733-B598-970130667D3E}"/>
              </a:ext>
            </a:extLst>
          </p:cNvPr>
          <p:cNvCxnSpPr/>
          <p:nvPr/>
        </p:nvCxnSpPr>
        <p:spPr>
          <a:xfrm>
            <a:off x="1517650" y="3901761"/>
            <a:ext cx="1286013" cy="0"/>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E71B282B-7AC9-41A6-ADBF-2E542AB82B18}"/>
                  </a:ext>
                </a:extLst>
              </p:cNvPr>
              <p:cNvSpPr txBox="1"/>
              <p:nvPr/>
            </p:nvSpPr>
            <p:spPr>
              <a:xfrm>
                <a:off x="1913973" y="4153285"/>
                <a:ext cx="5461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CL" i="1" smtClean="0">
                          <a:latin typeface="Cambria Math" panose="02040503050406030204" pitchFamily="18" charset="0"/>
                          <a:ea typeface="Cambria Math" panose="02040503050406030204" pitchFamily="18" charset="0"/>
                        </a:rPr>
                        <m:t>∙</m:t>
                      </m:r>
                    </m:oMath>
                  </m:oMathPara>
                </a14:m>
                <a:endParaRPr lang="es-CL" dirty="0"/>
              </a:p>
            </p:txBody>
          </p:sp>
        </mc:Choice>
        <mc:Fallback xmlns="">
          <p:sp>
            <p:nvSpPr>
              <p:cNvPr id="15" name="CuadroTexto 14">
                <a:extLst>
                  <a:ext uri="{FF2B5EF4-FFF2-40B4-BE49-F238E27FC236}">
                    <a16:creationId xmlns:a16="http://schemas.microsoft.com/office/drawing/2014/main" id="{E71B282B-7AC9-41A6-ADBF-2E542AB82B18}"/>
                  </a:ext>
                </a:extLst>
              </p:cNvPr>
              <p:cNvSpPr txBox="1">
                <a:spLocks noRot="1" noChangeAspect="1" noMove="1" noResize="1" noEditPoints="1" noAdjustHandles="1" noChangeArrowheads="1" noChangeShapeType="1" noTextEdit="1"/>
              </p:cNvSpPr>
              <p:nvPr/>
            </p:nvSpPr>
            <p:spPr>
              <a:xfrm>
                <a:off x="1913973" y="4153285"/>
                <a:ext cx="546100" cy="369332"/>
              </a:xfrm>
              <a:prstGeom prst="rect">
                <a:avLst/>
              </a:prstGeom>
              <a:blipFill>
                <a:blip r:embed="rId4"/>
                <a:stretch>
                  <a:fillRect/>
                </a:stretch>
              </a:blipFill>
            </p:spPr>
            <p:txBody>
              <a:bodyPr/>
              <a:lstStyle/>
              <a:p>
                <a:r>
                  <a:rPr lang="es-CL">
                    <a:noFill/>
                  </a:rPr>
                  <a:t> </a:t>
                </a:r>
              </a:p>
            </p:txBody>
          </p:sp>
        </mc:Fallback>
      </mc:AlternateContent>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D50F5CCB-21C3-4868-8024-E92178D4F86A}"/>
                  </a:ext>
                </a:extLst>
              </p:cNvPr>
              <p:cNvSpPr txBox="1"/>
              <p:nvPr/>
            </p:nvSpPr>
            <p:spPr>
              <a:xfrm>
                <a:off x="2067063" y="3522244"/>
                <a:ext cx="54610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CL" sz="2400" b="0" i="1" smtClean="0">
                          <a:latin typeface="Cambria Math" panose="02040503050406030204" pitchFamily="18" charset="0"/>
                          <a:ea typeface="Cambria Math" panose="02040503050406030204" pitchFamily="18" charset="0"/>
                        </a:rPr>
                        <m:t>:</m:t>
                      </m:r>
                    </m:oMath>
                  </m:oMathPara>
                </a14:m>
                <a:endParaRPr lang="es-CL" sz="2400" dirty="0"/>
              </a:p>
            </p:txBody>
          </p:sp>
        </mc:Choice>
        <mc:Fallback xmlns="">
          <p:sp>
            <p:nvSpPr>
              <p:cNvPr id="16" name="CuadroTexto 15">
                <a:extLst>
                  <a:ext uri="{FF2B5EF4-FFF2-40B4-BE49-F238E27FC236}">
                    <a16:creationId xmlns:a16="http://schemas.microsoft.com/office/drawing/2014/main" id="{D50F5CCB-21C3-4868-8024-E92178D4F86A}"/>
                  </a:ext>
                </a:extLst>
              </p:cNvPr>
              <p:cNvSpPr txBox="1">
                <a:spLocks noRot="1" noChangeAspect="1" noMove="1" noResize="1" noEditPoints="1" noAdjustHandles="1" noChangeArrowheads="1" noChangeShapeType="1" noTextEdit="1"/>
              </p:cNvSpPr>
              <p:nvPr/>
            </p:nvSpPr>
            <p:spPr>
              <a:xfrm>
                <a:off x="2067063" y="3522244"/>
                <a:ext cx="546100" cy="461665"/>
              </a:xfrm>
              <a:prstGeom prst="rect">
                <a:avLst/>
              </a:prstGeom>
              <a:blipFill>
                <a:blip r:embed="rId5"/>
                <a:stretch>
                  <a:fillRect/>
                </a:stretch>
              </a:blipFill>
            </p:spPr>
            <p:txBody>
              <a:bodyPr/>
              <a:lstStyle/>
              <a:p>
                <a:r>
                  <a:rPr lang="es-CL">
                    <a:noFill/>
                  </a:rPr>
                  <a:t> </a:t>
                </a:r>
              </a:p>
            </p:txBody>
          </p:sp>
        </mc:Fallback>
      </mc:AlternateContent>
      <p:sp>
        <p:nvSpPr>
          <p:cNvPr id="17" name="CuadroTexto 16">
            <a:extLst>
              <a:ext uri="{FF2B5EF4-FFF2-40B4-BE49-F238E27FC236}">
                <a16:creationId xmlns:a16="http://schemas.microsoft.com/office/drawing/2014/main" id="{9005C34D-063E-45A4-80FD-AF790B2BC6C6}"/>
              </a:ext>
            </a:extLst>
          </p:cNvPr>
          <p:cNvSpPr txBox="1"/>
          <p:nvPr/>
        </p:nvSpPr>
        <p:spPr>
          <a:xfrm>
            <a:off x="916057" y="2035627"/>
            <a:ext cx="10782300" cy="954107"/>
          </a:xfrm>
          <a:prstGeom prst="rect">
            <a:avLst/>
          </a:prstGeom>
          <a:noFill/>
        </p:spPr>
        <p:txBody>
          <a:bodyPr wrap="square" rtlCol="0">
            <a:spAutoFit/>
          </a:bodyPr>
          <a:lstStyle/>
          <a:p>
            <a:r>
              <a:rPr lang="es-CL" sz="2800" dirty="0"/>
              <a:t>Para resolver, multiplicamos cruzado, es decir, 20 por 500 y luego dividimos por 100</a:t>
            </a:r>
            <a:r>
              <a:rPr lang="es-CL" dirty="0"/>
              <a:t>. </a:t>
            </a:r>
          </a:p>
        </p:txBody>
      </p:sp>
      <p:sp>
        <p:nvSpPr>
          <p:cNvPr id="13" name="CuadroTexto 12">
            <a:extLst>
              <a:ext uri="{FF2B5EF4-FFF2-40B4-BE49-F238E27FC236}">
                <a16:creationId xmlns:a16="http://schemas.microsoft.com/office/drawing/2014/main" id="{22DB202A-7CC0-4124-A3DC-61B7F21B1F3E}"/>
              </a:ext>
            </a:extLst>
          </p:cNvPr>
          <p:cNvSpPr txBox="1"/>
          <p:nvPr/>
        </p:nvSpPr>
        <p:spPr>
          <a:xfrm>
            <a:off x="6472307" y="5829223"/>
            <a:ext cx="5566117" cy="646331"/>
          </a:xfrm>
          <a:prstGeom prst="rect">
            <a:avLst/>
          </a:prstGeom>
          <a:noFill/>
        </p:spPr>
        <p:txBody>
          <a:bodyPr wrap="square" rtlCol="0">
            <a:spAutoFit/>
          </a:bodyPr>
          <a:lstStyle/>
          <a:p>
            <a:r>
              <a:rPr lang="es-CL" b="1" dirty="0"/>
              <a:t>Puedes revisar este enlace como apoyo: </a:t>
            </a:r>
            <a:r>
              <a:rPr lang="es-CL" b="1" dirty="0">
                <a:hlinkClick r:id="rId6"/>
              </a:rPr>
              <a:t>https://youtu.be/uSLedpIJffM</a:t>
            </a:r>
            <a:r>
              <a:rPr lang="es-CL" b="1" dirty="0"/>
              <a:t> </a:t>
            </a:r>
          </a:p>
        </p:txBody>
      </p:sp>
    </p:spTree>
    <p:extLst>
      <p:ext uri="{BB962C8B-B14F-4D97-AF65-F5344CB8AC3E}">
        <p14:creationId xmlns:p14="http://schemas.microsoft.com/office/powerpoint/2010/main" val="672408494"/>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5AB098-6469-40C0-8DA4-99CDB32F456D}"/>
              </a:ext>
            </a:extLst>
          </p:cNvPr>
          <p:cNvSpPr>
            <a:spLocks noGrp="1"/>
          </p:cNvSpPr>
          <p:nvPr>
            <p:ph type="title"/>
          </p:nvPr>
        </p:nvSpPr>
        <p:spPr>
          <a:xfrm>
            <a:off x="838200" y="522170"/>
            <a:ext cx="10515600" cy="1325563"/>
          </a:xfrm>
        </p:spPr>
        <p:txBody>
          <a:bodyPr/>
          <a:lstStyle/>
          <a:p>
            <a:pPr algn="ctr"/>
            <a:r>
              <a:rPr lang="es-CL" dirty="0"/>
              <a:t>¿Que porcentaje es 7,6 de 152?</a:t>
            </a:r>
          </a:p>
        </p:txBody>
      </p:sp>
      <p:sp>
        <p:nvSpPr>
          <p:cNvPr id="16" name="Marcador de contenido 2">
            <a:extLst>
              <a:ext uri="{FF2B5EF4-FFF2-40B4-BE49-F238E27FC236}">
                <a16:creationId xmlns:a16="http://schemas.microsoft.com/office/drawing/2014/main" id="{113B7766-B03D-44CF-8B32-E4E9AC8CB50E}"/>
              </a:ext>
            </a:extLst>
          </p:cNvPr>
          <p:cNvSpPr>
            <a:spLocks noGrp="1"/>
          </p:cNvSpPr>
          <p:nvPr>
            <p:ph idx="1"/>
          </p:nvPr>
        </p:nvSpPr>
        <p:spPr>
          <a:xfrm>
            <a:off x="750243" y="4810764"/>
            <a:ext cx="10515600" cy="1497533"/>
          </a:xfrm>
        </p:spPr>
        <p:txBody>
          <a:bodyPr/>
          <a:lstStyle/>
          <a:p>
            <a:pPr marL="0" indent="0" algn="ctr">
              <a:buNone/>
            </a:pPr>
            <a:endParaRPr lang="es-CL" b="1" dirty="0"/>
          </a:p>
          <a:p>
            <a:pPr marL="0" indent="0" algn="ctr">
              <a:buNone/>
            </a:pPr>
            <a:r>
              <a:rPr lang="es-CL" sz="2800" b="1" dirty="0"/>
              <a:t>Respuesta: 7,6 es el 5% de 152.</a:t>
            </a:r>
          </a:p>
          <a:p>
            <a:pPr marL="0" indent="0" algn="ctr">
              <a:buNone/>
            </a:pPr>
            <a:endParaRPr lang="es-CL" dirty="0"/>
          </a:p>
        </p:txBody>
      </p:sp>
      <p:graphicFrame>
        <p:nvGraphicFramePr>
          <p:cNvPr id="4" name="Tabla 7">
            <a:extLst>
              <a:ext uri="{FF2B5EF4-FFF2-40B4-BE49-F238E27FC236}">
                <a16:creationId xmlns:a16="http://schemas.microsoft.com/office/drawing/2014/main" id="{BAF0B1B6-A65F-4ED6-8D1D-1302E052AB16}"/>
              </a:ext>
            </a:extLst>
          </p:cNvPr>
          <p:cNvGraphicFramePr>
            <a:graphicFrameLocks noGrp="1"/>
          </p:cNvGraphicFramePr>
          <p:nvPr>
            <p:extLst>
              <p:ext uri="{D42A27DB-BD31-4B8C-83A1-F6EECF244321}">
                <p14:modId xmlns:p14="http://schemas.microsoft.com/office/powerpoint/2010/main" val="3932646642"/>
              </p:ext>
            </p:extLst>
          </p:nvPr>
        </p:nvGraphicFramePr>
        <p:xfrm>
          <a:off x="863599" y="2919642"/>
          <a:ext cx="3918226" cy="1576699"/>
        </p:xfrm>
        <a:graphic>
          <a:graphicData uri="http://schemas.openxmlformats.org/drawingml/2006/table">
            <a:tbl>
              <a:tblPr firstRow="1" bandRow="1">
                <a:tableStyleId>{93296810-A885-4BE3-A3E7-6D5BEEA58F35}</a:tableStyleId>
              </a:tblPr>
              <a:tblGrid>
                <a:gridCol w="1959113">
                  <a:extLst>
                    <a:ext uri="{9D8B030D-6E8A-4147-A177-3AD203B41FA5}">
                      <a16:colId xmlns:a16="http://schemas.microsoft.com/office/drawing/2014/main" val="3046920707"/>
                    </a:ext>
                  </a:extLst>
                </a:gridCol>
                <a:gridCol w="1959113">
                  <a:extLst>
                    <a:ext uri="{9D8B030D-6E8A-4147-A177-3AD203B41FA5}">
                      <a16:colId xmlns:a16="http://schemas.microsoft.com/office/drawing/2014/main" val="253255095"/>
                    </a:ext>
                  </a:extLst>
                </a:gridCol>
              </a:tblGrid>
              <a:tr h="383535">
                <a:tc>
                  <a:txBody>
                    <a:bodyPr/>
                    <a:lstStyle/>
                    <a:p>
                      <a:r>
                        <a:rPr lang="es-CL" dirty="0"/>
                        <a:t>CANTIDADES</a:t>
                      </a:r>
                    </a:p>
                  </a:txBody>
                  <a:tcPr/>
                </a:tc>
                <a:tc>
                  <a:txBody>
                    <a:bodyPr/>
                    <a:lstStyle/>
                    <a:p>
                      <a:r>
                        <a:rPr lang="es-CL" dirty="0"/>
                        <a:t>PORCENTAJES %</a:t>
                      </a:r>
                    </a:p>
                  </a:txBody>
                  <a:tcPr/>
                </a:tc>
                <a:extLst>
                  <a:ext uri="{0D108BD9-81ED-4DB2-BD59-A6C34878D82A}">
                    <a16:rowId xmlns:a16="http://schemas.microsoft.com/office/drawing/2014/main" val="2591348466"/>
                  </a:ext>
                </a:extLst>
              </a:tr>
              <a:tr h="479419">
                <a:tc>
                  <a:txBody>
                    <a:bodyPr/>
                    <a:lstStyle/>
                    <a:p>
                      <a:r>
                        <a:rPr lang="es-CL" sz="2400" dirty="0">
                          <a:solidFill>
                            <a:srgbClr val="FF0000"/>
                          </a:solidFill>
                        </a:rPr>
                        <a:t>152</a:t>
                      </a:r>
                    </a:p>
                  </a:txBody>
                  <a:tcPr/>
                </a:tc>
                <a:tc>
                  <a:txBody>
                    <a:bodyPr/>
                    <a:lstStyle/>
                    <a:p>
                      <a:r>
                        <a:rPr lang="es-CL" sz="2400" b="1" dirty="0"/>
                        <a:t>100</a:t>
                      </a:r>
                    </a:p>
                  </a:txBody>
                  <a:tcPr/>
                </a:tc>
                <a:extLst>
                  <a:ext uri="{0D108BD9-81ED-4DB2-BD59-A6C34878D82A}">
                    <a16:rowId xmlns:a16="http://schemas.microsoft.com/office/drawing/2014/main" val="3913007565"/>
                  </a:ext>
                </a:extLst>
              </a:tr>
              <a:tr h="453225">
                <a:tc>
                  <a:txBody>
                    <a:bodyPr/>
                    <a:lstStyle/>
                    <a:p>
                      <a:r>
                        <a:rPr lang="es-CL" sz="2400" b="1" dirty="0">
                          <a:solidFill>
                            <a:srgbClr val="FFC000"/>
                          </a:solidFill>
                        </a:rPr>
                        <a:t>7,6</a:t>
                      </a:r>
                    </a:p>
                  </a:txBody>
                  <a:tcPr/>
                </a:tc>
                <a:tc>
                  <a:txBody>
                    <a:bodyPr/>
                    <a:lstStyle/>
                    <a:p>
                      <a:r>
                        <a:rPr lang="es-CL" sz="2400" dirty="0">
                          <a:solidFill>
                            <a:schemeClr val="tx1"/>
                          </a:solidFill>
                        </a:rPr>
                        <a:t>X</a:t>
                      </a:r>
                    </a:p>
                  </a:txBody>
                  <a:tcPr/>
                </a:tc>
                <a:extLst>
                  <a:ext uri="{0D108BD9-81ED-4DB2-BD59-A6C34878D82A}">
                    <a16:rowId xmlns:a16="http://schemas.microsoft.com/office/drawing/2014/main" val="679948801"/>
                  </a:ext>
                </a:extLst>
              </a:tr>
            </a:tbl>
          </a:graphicData>
        </a:graphic>
      </p:graphicFrame>
      <p:sp>
        <p:nvSpPr>
          <p:cNvPr id="5" name="Flecha: a la derecha con bandas 4">
            <a:extLst>
              <a:ext uri="{FF2B5EF4-FFF2-40B4-BE49-F238E27FC236}">
                <a16:creationId xmlns:a16="http://schemas.microsoft.com/office/drawing/2014/main" id="{7C35C019-1585-4AD8-B07A-BB136EF1E5DA}"/>
              </a:ext>
            </a:extLst>
          </p:cNvPr>
          <p:cNvSpPr/>
          <p:nvPr/>
        </p:nvSpPr>
        <p:spPr>
          <a:xfrm>
            <a:off x="5088281" y="3124852"/>
            <a:ext cx="1371600" cy="915194"/>
          </a:xfrm>
          <a:prstGeom prst="striped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42E12CC3-8DB0-4A5C-9244-6FE92E0EF7B6}"/>
                  </a:ext>
                </a:extLst>
              </p:cNvPr>
              <p:cNvSpPr txBox="1"/>
              <p:nvPr/>
            </p:nvSpPr>
            <p:spPr>
              <a:xfrm>
                <a:off x="6766337" y="3116373"/>
                <a:ext cx="5084693" cy="873060"/>
              </a:xfrm>
              <a:custGeom>
                <a:avLst/>
                <a:gdLst>
                  <a:gd name="connsiteX0" fmla="*/ 0 w 5084693"/>
                  <a:gd name="connsiteY0" fmla="*/ 0 h 873060"/>
                  <a:gd name="connsiteX1" fmla="*/ 5084693 w 5084693"/>
                  <a:gd name="connsiteY1" fmla="*/ 0 h 873060"/>
                  <a:gd name="connsiteX2" fmla="*/ 5084693 w 5084693"/>
                  <a:gd name="connsiteY2" fmla="*/ 873060 h 873060"/>
                  <a:gd name="connsiteX3" fmla="*/ 0 w 5084693"/>
                  <a:gd name="connsiteY3" fmla="*/ 873060 h 873060"/>
                  <a:gd name="connsiteX4" fmla="*/ 0 w 5084693"/>
                  <a:gd name="connsiteY4" fmla="*/ 0 h 873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4693" h="873060" extrusionOk="0">
                    <a:moveTo>
                      <a:pt x="0" y="0"/>
                    </a:moveTo>
                    <a:cubicBezTo>
                      <a:pt x="637872" y="-5264"/>
                      <a:pt x="2787395" y="84467"/>
                      <a:pt x="5084693" y="0"/>
                    </a:cubicBezTo>
                    <a:cubicBezTo>
                      <a:pt x="5152915" y="158613"/>
                      <a:pt x="5160959" y="631170"/>
                      <a:pt x="5084693" y="873060"/>
                    </a:cubicBezTo>
                    <a:cubicBezTo>
                      <a:pt x="2803876" y="979380"/>
                      <a:pt x="1308223" y="865411"/>
                      <a:pt x="0" y="873060"/>
                    </a:cubicBezTo>
                    <a:cubicBezTo>
                      <a:pt x="40775" y="654953"/>
                      <a:pt x="-48079" y="220633"/>
                      <a:pt x="0" y="0"/>
                    </a:cubicBezTo>
                    <a:close/>
                  </a:path>
                </a:pathLst>
              </a:custGeom>
              <a:noFill/>
              <a:ln>
                <a:solidFill>
                  <a:schemeClr val="tx1"/>
                </a:solidFill>
                <a:extLst>
                  <a:ext uri="{C807C97D-BFC1-408E-A445-0C87EB9F89A2}">
                    <ask:lineSketchStyleProps xmlns:ask="http://schemas.microsoft.com/office/drawing/2018/sketchyshapes" sd="2650216993">
                      <a:prstGeom prst="rect">
                        <a:avLst/>
                      </a:prstGeom>
                      <ask:type>
                        <ask:lineSketchCurved/>
                      </ask:type>
                    </ask:lineSketchStyleProps>
                  </a:ext>
                </a:extLst>
              </a:ln>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r>
                        <a:rPr lang="es-CL" b="0" i="1" smtClean="0">
                          <a:latin typeface="Cambria Math" panose="02040503050406030204" pitchFamily="18" charset="0"/>
                        </a:rPr>
                        <m:t>𝑋</m:t>
                      </m:r>
                      <m:r>
                        <a:rPr lang="es-CL" b="0" i="1" smtClean="0">
                          <a:latin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7,6∙100</m:t>
                          </m:r>
                        </m:num>
                        <m:den>
                          <m:r>
                            <a:rPr lang="es-CL" b="0" i="1" smtClean="0">
                              <a:latin typeface="Cambria Math" panose="02040503050406030204" pitchFamily="18" charset="0"/>
                              <a:ea typeface="Cambria Math" panose="02040503050406030204" pitchFamily="18" charset="0"/>
                            </a:rPr>
                            <m:t>152</m:t>
                          </m:r>
                        </m:den>
                      </m:f>
                      <m:r>
                        <a:rPr lang="es-CL" b="0" i="1" smtClean="0">
                          <a:latin typeface="Cambria Math" panose="02040503050406030204" pitchFamily="18" charset="0"/>
                          <a:ea typeface="Cambria Math" panose="02040503050406030204" pitchFamily="18" charset="0"/>
                        </a:rPr>
                        <m:t>    ⟹    </m:t>
                      </m:r>
                      <m:r>
                        <a:rPr lang="es-CL" b="0" i="1" smtClean="0">
                          <a:latin typeface="Cambria Math" panose="02040503050406030204" pitchFamily="18" charset="0"/>
                          <a:ea typeface="Cambria Math" panose="02040503050406030204" pitchFamily="18" charset="0"/>
                        </a:rPr>
                        <m:t>𝑋</m:t>
                      </m:r>
                      <m:r>
                        <a:rPr lang="es-CL" b="0" i="1" smtClean="0">
                          <a:latin typeface="Cambria Math" panose="02040503050406030204" pitchFamily="18" charset="0"/>
                          <a:ea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760</m:t>
                          </m:r>
                        </m:num>
                        <m:den>
                          <m:r>
                            <a:rPr lang="es-CL" b="0" i="1" smtClean="0">
                              <a:latin typeface="Cambria Math" panose="02040503050406030204" pitchFamily="18" charset="0"/>
                              <a:ea typeface="Cambria Math" panose="02040503050406030204" pitchFamily="18" charset="0"/>
                            </a:rPr>
                            <m:t>152</m:t>
                          </m:r>
                        </m:den>
                      </m:f>
                      <m:r>
                        <a:rPr lang="es-CL" b="0" i="1" smtClean="0">
                          <a:latin typeface="Cambria Math" panose="02040503050406030204" pitchFamily="18" charset="0"/>
                          <a:ea typeface="Cambria Math" panose="02040503050406030204" pitchFamily="18" charset="0"/>
                        </a:rPr>
                        <m:t> </m:t>
                      </m:r>
                      <m:r>
                        <a:rPr lang="es-CL" i="1">
                          <a:latin typeface="Cambria Math" panose="02040503050406030204" pitchFamily="18" charset="0"/>
                          <a:ea typeface="Cambria Math" panose="02040503050406030204" pitchFamily="18" charset="0"/>
                        </a:rPr>
                        <m:t>⟹ </m:t>
                      </m:r>
                      <m:r>
                        <a:rPr lang="es-CL" i="1">
                          <a:latin typeface="Cambria Math" panose="02040503050406030204" pitchFamily="18" charset="0"/>
                          <a:ea typeface="Cambria Math" panose="02040503050406030204" pitchFamily="18" charset="0"/>
                        </a:rPr>
                        <m:t>𝑋</m:t>
                      </m:r>
                      <m:r>
                        <a:rPr lang="es-CL" i="1">
                          <a:latin typeface="Cambria Math" panose="02040503050406030204" pitchFamily="18" charset="0"/>
                          <a:ea typeface="Cambria Math" panose="02040503050406030204" pitchFamily="18" charset="0"/>
                        </a:rPr>
                        <m:t>=5     </m:t>
                      </m:r>
                    </m:oMath>
                  </m:oMathPara>
                </a14:m>
                <a:endParaRPr lang="es-CL" i="1" dirty="0">
                  <a:latin typeface="Cambria Math" panose="02040503050406030204" pitchFamily="18" charset="0"/>
                  <a:ea typeface="Cambria Math" panose="02040503050406030204" pitchFamily="18" charset="0"/>
                </a:endParaRPr>
              </a:p>
            </p:txBody>
          </p:sp>
        </mc:Choice>
        <mc:Fallback xmlns="">
          <p:sp>
            <p:nvSpPr>
              <p:cNvPr id="6" name="CuadroTexto 5">
                <a:extLst>
                  <a:ext uri="{FF2B5EF4-FFF2-40B4-BE49-F238E27FC236}">
                    <a16:creationId xmlns:a16="http://schemas.microsoft.com/office/drawing/2014/main" id="{42E12CC3-8DB0-4A5C-9244-6FE92E0EF7B6}"/>
                  </a:ext>
                </a:extLst>
              </p:cNvPr>
              <p:cNvSpPr txBox="1">
                <a:spLocks noRot="1" noChangeAspect="1" noMove="1" noResize="1" noEditPoints="1" noAdjustHandles="1" noChangeArrowheads="1" noChangeShapeType="1" noTextEdit="1"/>
              </p:cNvSpPr>
              <p:nvPr/>
            </p:nvSpPr>
            <p:spPr>
              <a:xfrm>
                <a:off x="6766337" y="3116373"/>
                <a:ext cx="5084693" cy="873060"/>
              </a:xfrm>
              <a:prstGeom prst="rect">
                <a:avLst/>
              </a:prstGeom>
              <a:blipFill>
                <a:blip r:embed="rId2"/>
                <a:stretch>
                  <a:fillRect/>
                </a:stretch>
              </a:blipFill>
              <a:ln>
                <a:solidFill>
                  <a:schemeClr val="tx1"/>
                </a:solidFill>
                <a:extLst>
                  <a:ext uri="{C807C97D-BFC1-408E-A445-0C87EB9F89A2}">
                    <ask:lineSketchStyleProps xmlns:ask="http://schemas.microsoft.com/office/drawing/2018/sketchyshapes" sd="2650216993">
                      <a:custGeom>
                        <a:avLst/>
                        <a:gdLst>
                          <a:gd name="connsiteX0" fmla="*/ 0 w 5084693"/>
                          <a:gd name="connsiteY0" fmla="*/ 0 h 873060"/>
                          <a:gd name="connsiteX1" fmla="*/ 5084693 w 5084693"/>
                          <a:gd name="connsiteY1" fmla="*/ 0 h 873060"/>
                          <a:gd name="connsiteX2" fmla="*/ 5084693 w 5084693"/>
                          <a:gd name="connsiteY2" fmla="*/ 873060 h 873060"/>
                          <a:gd name="connsiteX3" fmla="*/ 0 w 5084693"/>
                          <a:gd name="connsiteY3" fmla="*/ 873060 h 873060"/>
                          <a:gd name="connsiteX4" fmla="*/ 0 w 5084693"/>
                          <a:gd name="connsiteY4" fmla="*/ 0 h 873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4693" h="873060" extrusionOk="0">
                            <a:moveTo>
                              <a:pt x="0" y="0"/>
                            </a:moveTo>
                            <a:cubicBezTo>
                              <a:pt x="637872" y="-5264"/>
                              <a:pt x="2787395" y="84467"/>
                              <a:pt x="5084693" y="0"/>
                            </a:cubicBezTo>
                            <a:cubicBezTo>
                              <a:pt x="5152915" y="158613"/>
                              <a:pt x="5160959" y="631170"/>
                              <a:pt x="5084693" y="873060"/>
                            </a:cubicBezTo>
                            <a:cubicBezTo>
                              <a:pt x="2803876" y="979380"/>
                              <a:pt x="1308223" y="865411"/>
                              <a:pt x="0" y="873060"/>
                            </a:cubicBezTo>
                            <a:cubicBezTo>
                              <a:pt x="40775" y="654953"/>
                              <a:pt x="-48079" y="220633"/>
                              <a:pt x="0" y="0"/>
                            </a:cubicBezTo>
                            <a:close/>
                          </a:path>
                        </a:pathLst>
                      </a:custGeom>
                      <ask:type>
                        <ask:lineSketchCurved/>
                      </ask:type>
                    </ask:lineSketchStyleProps>
                  </a:ext>
                </a:extLst>
              </a:ln>
            </p:spPr>
            <p:txBody>
              <a:bodyPr/>
              <a:lstStyle/>
              <a:p>
                <a:r>
                  <a:rPr lang="es-CL">
                    <a:noFill/>
                  </a:rPr>
                  <a:t> </a:t>
                </a:r>
              </a:p>
            </p:txBody>
          </p:sp>
        </mc:Fallback>
      </mc:AlternateContent>
      <p:cxnSp>
        <p:nvCxnSpPr>
          <p:cNvPr id="7" name="Conector recto de flecha 6">
            <a:extLst>
              <a:ext uri="{FF2B5EF4-FFF2-40B4-BE49-F238E27FC236}">
                <a16:creationId xmlns:a16="http://schemas.microsoft.com/office/drawing/2014/main" id="{20382C40-1002-48EE-B761-33046DC28A79}"/>
              </a:ext>
            </a:extLst>
          </p:cNvPr>
          <p:cNvCxnSpPr>
            <a:cxnSpLocks/>
          </p:cNvCxnSpPr>
          <p:nvPr/>
        </p:nvCxnSpPr>
        <p:spPr>
          <a:xfrm flipV="1">
            <a:off x="1504949" y="3814713"/>
            <a:ext cx="1362213" cy="457597"/>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E658865F-1871-406F-B20F-5D71019DDD66}"/>
                  </a:ext>
                </a:extLst>
              </p:cNvPr>
              <p:cNvSpPr txBox="1"/>
              <p:nvPr/>
            </p:nvSpPr>
            <p:spPr>
              <a:xfrm>
                <a:off x="2009911" y="3967153"/>
                <a:ext cx="5461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CL" i="1" smtClean="0">
                          <a:latin typeface="Cambria Math" panose="02040503050406030204" pitchFamily="18" charset="0"/>
                          <a:ea typeface="Cambria Math" panose="02040503050406030204" pitchFamily="18" charset="0"/>
                        </a:rPr>
                        <m:t>∙</m:t>
                      </m:r>
                    </m:oMath>
                  </m:oMathPara>
                </a14:m>
                <a:endParaRPr lang="es-CL" dirty="0"/>
              </a:p>
            </p:txBody>
          </p:sp>
        </mc:Choice>
        <mc:Fallback xmlns="">
          <p:sp>
            <p:nvSpPr>
              <p:cNvPr id="11" name="CuadroTexto 10">
                <a:extLst>
                  <a:ext uri="{FF2B5EF4-FFF2-40B4-BE49-F238E27FC236}">
                    <a16:creationId xmlns:a16="http://schemas.microsoft.com/office/drawing/2014/main" id="{E658865F-1871-406F-B20F-5D71019DDD66}"/>
                  </a:ext>
                </a:extLst>
              </p:cNvPr>
              <p:cNvSpPr txBox="1">
                <a:spLocks noRot="1" noChangeAspect="1" noMove="1" noResize="1" noEditPoints="1" noAdjustHandles="1" noChangeArrowheads="1" noChangeShapeType="1" noTextEdit="1"/>
              </p:cNvSpPr>
              <p:nvPr/>
            </p:nvSpPr>
            <p:spPr>
              <a:xfrm>
                <a:off x="2009911" y="3967153"/>
                <a:ext cx="546100" cy="369332"/>
              </a:xfrm>
              <a:prstGeom prst="rect">
                <a:avLst/>
              </a:prstGeom>
              <a:blipFill>
                <a:blip r:embed="rId3"/>
                <a:stretch>
                  <a:fillRect/>
                </a:stretch>
              </a:blipFill>
            </p:spPr>
            <p:txBody>
              <a:bodyPr/>
              <a:lstStyle/>
              <a:p>
                <a:r>
                  <a:rPr lang="es-CL">
                    <a:noFill/>
                  </a:rPr>
                  <a:t> </a:t>
                </a:r>
              </a:p>
            </p:txBody>
          </p:sp>
        </mc:Fallback>
      </mc:AlternateContent>
      <p:cxnSp>
        <p:nvCxnSpPr>
          <p:cNvPr id="12" name="Conector recto de flecha 11">
            <a:extLst>
              <a:ext uri="{FF2B5EF4-FFF2-40B4-BE49-F238E27FC236}">
                <a16:creationId xmlns:a16="http://schemas.microsoft.com/office/drawing/2014/main" id="{7CC00092-8026-451F-9AC7-9BE3C86748ED}"/>
              </a:ext>
            </a:extLst>
          </p:cNvPr>
          <p:cNvCxnSpPr>
            <a:cxnSpLocks/>
          </p:cNvCxnSpPr>
          <p:nvPr/>
        </p:nvCxnSpPr>
        <p:spPr>
          <a:xfrm flipH="1">
            <a:off x="1492249" y="3731631"/>
            <a:ext cx="1387612" cy="0"/>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508D28C3-8CF5-4D33-9E35-CF10ACFE2EA5}"/>
                  </a:ext>
                </a:extLst>
              </p:cNvPr>
              <p:cNvSpPr txBox="1"/>
              <p:nvPr/>
            </p:nvSpPr>
            <p:spPr>
              <a:xfrm>
                <a:off x="2014893" y="3345632"/>
                <a:ext cx="54610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CL" sz="2400" b="0" i="1" smtClean="0">
                          <a:latin typeface="Cambria Math" panose="02040503050406030204" pitchFamily="18" charset="0"/>
                          <a:ea typeface="Cambria Math" panose="02040503050406030204" pitchFamily="18" charset="0"/>
                        </a:rPr>
                        <m:t>:</m:t>
                      </m:r>
                    </m:oMath>
                  </m:oMathPara>
                </a14:m>
                <a:endParaRPr lang="es-CL" sz="2400" dirty="0"/>
              </a:p>
            </p:txBody>
          </p:sp>
        </mc:Choice>
        <mc:Fallback xmlns="">
          <p:sp>
            <p:nvSpPr>
              <p:cNvPr id="15" name="CuadroTexto 14">
                <a:extLst>
                  <a:ext uri="{FF2B5EF4-FFF2-40B4-BE49-F238E27FC236}">
                    <a16:creationId xmlns:a16="http://schemas.microsoft.com/office/drawing/2014/main" id="{508D28C3-8CF5-4D33-9E35-CF10ACFE2EA5}"/>
                  </a:ext>
                </a:extLst>
              </p:cNvPr>
              <p:cNvSpPr txBox="1">
                <a:spLocks noRot="1" noChangeAspect="1" noMove="1" noResize="1" noEditPoints="1" noAdjustHandles="1" noChangeArrowheads="1" noChangeShapeType="1" noTextEdit="1"/>
              </p:cNvSpPr>
              <p:nvPr/>
            </p:nvSpPr>
            <p:spPr>
              <a:xfrm>
                <a:off x="2014893" y="3345632"/>
                <a:ext cx="546100" cy="461665"/>
              </a:xfrm>
              <a:prstGeom prst="rect">
                <a:avLst/>
              </a:prstGeom>
              <a:blipFill>
                <a:blip r:embed="rId4"/>
                <a:stretch>
                  <a:fillRect/>
                </a:stretch>
              </a:blipFill>
            </p:spPr>
            <p:txBody>
              <a:bodyPr/>
              <a:lstStyle/>
              <a:p>
                <a:r>
                  <a:rPr lang="es-CL">
                    <a:noFill/>
                  </a:rPr>
                  <a:t> </a:t>
                </a:r>
              </a:p>
            </p:txBody>
          </p:sp>
        </mc:Fallback>
      </mc:AlternateContent>
      <p:sp>
        <p:nvSpPr>
          <p:cNvPr id="17" name="CuadroTexto 16">
            <a:extLst>
              <a:ext uri="{FF2B5EF4-FFF2-40B4-BE49-F238E27FC236}">
                <a16:creationId xmlns:a16="http://schemas.microsoft.com/office/drawing/2014/main" id="{A4F0722C-6D1B-4E95-9E5E-4D1649037A57}"/>
              </a:ext>
            </a:extLst>
          </p:cNvPr>
          <p:cNvSpPr txBox="1"/>
          <p:nvPr/>
        </p:nvSpPr>
        <p:spPr>
          <a:xfrm>
            <a:off x="781050" y="1584876"/>
            <a:ext cx="10782300" cy="954107"/>
          </a:xfrm>
          <a:prstGeom prst="rect">
            <a:avLst/>
          </a:prstGeom>
          <a:noFill/>
        </p:spPr>
        <p:txBody>
          <a:bodyPr wrap="square" rtlCol="0">
            <a:spAutoFit/>
          </a:bodyPr>
          <a:lstStyle/>
          <a:p>
            <a:r>
              <a:rPr lang="es-CL" sz="2800" dirty="0"/>
              <a:t>Para resolver, multiplicamos cruzado, es decir, 7,6 por 100 y luego dividimos por 100</a:t>
            </a:r>
            <a:r>
              <a:rPr lang="es-CL" dirty="0"/>
              <a:t>. </a:t>
            </a:r>
          </a:p>
        </p:txBody>
      </p:sp>
    </p:spTree>
    <p:extLst>
      <p:ext uri="{BB962C8B-B14F-4D97-AF65-F5344CB8AC3E}">
        <p14:creationId xmlns:p14="http://schemas.microsoft.com/office/powerpoint/2010/main" val="330694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3AED7E-574F-4AD8-939D-DF02AA9E49F1}"/>
              </a:ext>
            </a:extLst>
          </p:cNvPr>
          <p:cNvSpPr>
            <a:spLocks noGrp="1"/>
          </p:cNvSpPr>
          <p:nvPr>
            <p:ph type="title"/>
          </p:nvPr>
        </p:nvSpPr>
        <p:spPr>
          <a:xfrm>
            <a:off x="838200" y="228134"/>
            <a:ext cx="10515600" cy="1325563"/>
          </a:xfrm>
        </p:spPr>
        <p:txBody>
          <a:bodyPr/>
          <a:lstStyle/>
          <a:p>
            <a:pPr algn="ctr"/>
            <a:r>
              <a:rPr lang="es-CL" dirty="0"/>
              <a:t>¿Cuál es el 30% del 80% de 90? </a:t>
            </a:r>
          </a:p>
        </p:txBody>
      </p:sp>
      <p:sp>
        <p:nvSpPr>
          <p:cNvPr id="3" name="Marcador de contenido 2">
            <a:extLst>
              <a:ext uri="{FF2B5EF4-FFF2-40B4-BE49-F238E27FC236}">
                <a16:creationId xmlns:a16="http://schemas.microsoft.com/office/drawing/2014/main" id="{5F943E63-F629-4630-8E95-14B30D199FD4}"/>
              </a:ext>
            </a:extLst>
          </p:cNvPr>
          <p:cNvSpPr>
            <a:spLocks noGrp="1"/>
          </p:cNvSpPr>
          <p:nvPr>
            <p:ph idx="1"/>
          </p:nvPr>
        </p:nvSpPr>
        <p:spPr>
          <a:xfrm>
            <a:off x="838200" y="1179418"/>
            <a:ext cx="10515600" cy="6264119"/>
          </a:xfrm>
        </p:spPr>
        <p:txBody>
          <a:bodyPr>
            <a:normAutofit/>
          </a:bodyPr>
          <a:lstStyle/>
          <a:p>
            <a:pPr marL="0" indent="0">
              <a:buNone/>
            </a:pPr>
            <a:r>
              <a:rPr lang="es-CL" dirty="0"/>
              <a:t>´</a:t>
            </a:r>
            <a:r>
              <a:rPr lang="es-CL" b="1" dirty="0"/>
              <a:t>PASO 1</a:t>
            </a:r>
            <a:r>
              <a:rPr lang="es-CL" dirty="0"/>
              <a:t>: Calcular el 80% de 90. </a:t>
            </a:r>
          </a:p>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lgn="ctr">
              <a:buNone/>
            </a:pPr>
            <a:r>
              <a:rPr lang="es-CL" b="1" dirty="0"/>
              <a:t>El 80% de 90 es 72.</a:t>
            </a:r>
          </a:p>
          <a:p>
            <a:pPr marL="0" indent="0">
              <a:buNone/>
            </a:pPr>
            <a:r>
              <a:rPr lang="es-CL" b="1" dirty="0"/>
              <a:t>PASO 2: </a:t>
            </a:r>
            <a:r>
              <a:rPr lang="es-CL" dirty="0"/>
              <a:t>El resultado del paso 1 (</a:t>
            </a:r>
            <a:r>
              <a:rPr lang="es-CL" b="1" dirty="0"/>
              <a:t>72</a:t>
            </a:r>
            <a:r>
              <a:rPr lang="es-CL" dirty="0"/>
              <a:t>) será nuestro nuevo 100%. Y a este le calculamos el 30% </a:t>
            </a:r>
          </a:p>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buNone/>
            </a:pPr>
            <a:endParaRPr lang="es-CL" dirty="0"/>
          </a:p>
          <a:p>
            <a:pPr marL="0" indent="0" algn="ctr">
              <a:buNone/>
            </a:pPr>
            <a:r>
              <a:rPr lang="es-CL" b="1" dirty="0"/>
              <a:t>El 30% de 72 es 21,6, por lo tanto, el 30% del 80% de 90 es 21,6.</a:t>
            </a:r>
          </a:p>
        </p:txBody>
      </p:sp>
      <p:graphicFrame>
        <p:nvGraphicFramePr>
          <p:cNvPr id="5" name="Tabla 7">
            <a:extLst>
              <a:ext uri="{FF2B5EF4-FFF2-40B4-BE49-F238E27FC236}">
                <a16:creationId xmlns:a16="http://schemas.microsoft.com/office/drawing/2014/main" id="{7D82641C-41E3-4E0A-A40A-40D44B04613A}"/>
              </a:ext>
            </a:extLst>
          </p:cNvPr>
          <p:cNvGraphicFramePr>
            <a:graphicFrameLocks noGrp="1"/>
          </p:cNvGraphicFramePr>
          <p:nvPr>
            <p:extLst>
              <p:ext uri="{D42A27DB-BD31-4B8C-83A1-F6EECF244321}">
                <p14:modId xmlns:p14="http://schemas.microsoft.com/office/powerpoint/2010/main" val="2886197653"/>
              </p:ext>
            </p:extLst>
          </p:nvPr>
        </p:nvGraphicFramePr>
        <p:xfrm>
          <a:off x="1085850" y="1637015"/>
          <a:ext cx="3918226" cy="1576699"/>
        </p:xfrm>
        <a:graphic>
          <a:graphicData uri="http://schemas.openxmlformats.org/drawingml/2006/table">
            <a:tbl>
              <a:tblPr firstRow="1" bandRow="1">
                <a:tableStyleId>{93296810-A885-4BE3-A3E7-6D5BEEA58F35}</a:tableStyleId>
              </a:tblPr>
              <a:tblGrid>
                <a:gridCol w="1959113">
                  <a:extLst>
                    <a:ext uri="{9D8B030D-6E8A-4147-A177-3AD203B41FA5}">
                      <a16:colId xmlns:a16="http://schemas.microsoft.com/office/drawing/2014/main" val="3046920707"/>
                    </a:ext>
                  </a:extLst>
                </a:gridCol>
                <a:gridCol w="1959113">
                  <a:extLst>
                    <a:ext uri="{9D8B030D-6E8A-4147-A177-3AD203B41FA5}">
                      <a16:colId xmlns:a16="http://schemas.microsoft.com/office/drawing/2014/main" val="253255095"/>
                    </a:ext>
                  </a:extLst>
                </a:gridCol>
              </a:tblGrid>
              <a:tr h="383535">
                <a:tc>
                  <a:txBody>
                    <a:bodyPr/>
                    <a:lstStyle/>
                    <a:p>
                      <a:r>
                        <a:rPr lang="es-CL" dirty="0"/>
                        <a:t>CANTIDADES</a:t>
                      </a:r>
                    </a:p>
                  </a:txBody>
                  <a:tcPr/>
                </a:tc>
                <a:tc>
                  <a:txBody>
                    <a:bodyPr/>
                    <a:lstStyle/>
                    <a:p>
                      <a:r>
                        <a:rPr lang="es-CL" dirty="0"/>
                        <a:t>PORCENTAJES %</a:t>
                      </a:r>
                    </a:p>
                  </a:txBody>
                  <a:tcPr/>
                </a:tc>
                <a:extLst>
                  <a:ext uri="{0D108BD9-81ED-4DB2-BD59-A6C34878D82A}">
                    <a16:rowId xmlns:a16="http://schemas.microsoft.com/office/drawing/2014/main" val="2591348466"/>
                  </a:ext>
                </a:extLst>
              </a:tr>
              <a:tr h="479419">
                <a:tc>
                  <a:txBody>
                    <a:bodyPr/>
                    <a:lstStyle/>
                    <a:p>
                      <a:pPr algn="ctr"/>
                      <a:r>
                        <a:rPr lang="es-CL" sz="2400" dirty="0">
                          <a:solidFill>
                            <a:srgbClr val="FF0000"/>
                          </a:solidFill>
                        </a:rPr>
                        <a:t>90</a:t>
                      </a:r>
                    </a:p>
                  </a:txBody>
                  <a:tcPr/>
                </a:tc>
                <a:tc>
                  <a:txBody>
                    <a:bodyPr/>
                    <a:lstStyle/>
                    <a:p>
                      <a:pPr algn="ctr"/>
                      <a:r>
                        <a:rPr lang="es-CL" sz="2400" b="1" dirty="0"/>
                        <a:t>100</a:t>
                      </a:r>
                    </a:p>
                  </a:txBody>
                  <a:tcPr/>
                </a:tc>
                <a:extLst>
                  <a:ext uri="{0D108BD9-81ED-4DB2-BD59-A6C34878D82A}">
                    <a16:rowId xmlns:a16="http://schemas.microsoft.com/office/drawing/2014/main" val="3913007565"/>
                  </a:ext>
                </a:extLst>
              </a:tr>
              <a:tr h="453225">
                <a:tc>
                  <a:txBody>
                    <a:bodyPr/>
                    <a:lstStyle/>
                    <a:p>
                      <a:pPr algn="ctr"/>
                      <a:r>
                        <a:rPr lang="es-CL" sz="2400" b="1" dirty="0">
                          <a:solidFill>
                            <a:schemeClr val="tx1"/>
                          </a:solidFill>
                        </a:rPr>
                        <a:t>X</a:t>
                      </a:r>
                    </a:p>
                  </a:txBody>
                  <a:tcPr/>
                </a:tc>
                <a:tc>
                  <a:txBody>
                    <a:bodyPr/>
                    <a:lstStyle/>
                    <a:p>
                      <a:pPr algn="ctr"/>
                      <a:r>
                        <a:rPr lang="es-CL" sz="2400" b="1" dirty="0">
                          <a:solidFill>
                            <a:schemeClr val="accent2"/>
                          </a:solidFill>
                        </a:rPr>
                        <a:t>80</a:t>
                      </a:r>
                    </a:p>
                  </a:txBody>
                  <a:tcPr/>
                </a:tc>
                <a:extLst>
                  <a:ext uri="{0D108BD9-81ED-4DB2-BD59-A6C34878D82A}">
                    <a16:rowId xmlns:a16="http://schemas.microsoft.com/office/drawing/2014/main" val="679948801"/>
                  </a:ext>
                </a:extLst>
              </a:tr>
            </a:tbl>
          </a:graphicData>
        </a:graphic>
      </p:graphicFrame>
      <p:sp>
        <p:nvSpPr>
          <p:cNvPr id="6" name="Flecha: a la derecha con bandas 5">
            <a:extLst>
              <a:ext uri="{FF2B5EF4-FFF2-40B4-BE49-F238E27FC236}">
                <a16:creationId xmlns:a16="http://schemas.microsoft.com/office/drawing/2014/main" id="{E658AB85-035A-40D8-95A2-AD8AE0C9836A}"/>
              </a:ext>
            </a:extLst>
          </p:cNvPr>
          <p:cNvSpPr/>
          <p:nvPr/>
        </p:nvSpPr>
        <p:spPr>
          <a:xfrm>
            <a:off x="5290379" y="1839495"/>
            <a:ext cx="1371600" cy="915194"/>
          </a:xfrm>
          <a:prstGeom prst="striped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FE5FE66F-59EA-43DE-8178-F4E7A9E7DD49}"/>
                  </a:ext>
                </a:extLst>
              </p:cNvPr>
              <p:cNvSpPr txBox="1"/>
              <p:nvPr/>
            </p:nvSpPr>
            <p:spPr>
              <a:xfrm>
                <a:off x="6901622" y="1783160"/>
                <a:ext cx="5084693" cy="881332"/>
              </a:xfrm>
              <a:custGeom>
                <a:avLst/>
                <a:gdLst>
                  <a:gd name="connsiteX0" fmla="*/ 0 w 5084693"/>
                  <a:gd name="connsiteY0" fmla="*/ 0 h 881332"/>
                  <a:gd name="connsiteX1" fmla="*/ 5084693 w 5084693"/>
                  <a:gd name="connsiteY1" fmla="*/ 0 h 881332"/>
                  <a:gd name="connsiteX2" fmla="*/ 5084693 w 5084693"/>
                  <a:gd name="connsiteY2" fmla="*/ 881332 h 881332"/>
                  <a:gd name="connsiteX3" fmla="*/ 0 w 5084693"/>
                  <a:gd name="connsiteY3" fmla="*/ 881332 h 881332"/>
                  <a:gd name="connsiteX4" fmla="*/ 0 w 5084693"/>
                  <a:gd name="connsiteY4" fmla="*/ 0 h 881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4693" h="881332" extrusionOk="0">
                    <a:moveTo>
                      <a:pt x="0" y="0"/>
                    </a:moveTo>
                    <a:cubicBezTo>
                      <a:pt x="637872" y="-5264"/>
                      <a:pt x="2787395" y="84467"/>
                      <a:pt x="5084693" y="0"/>
                    </a:cubicBezTo>
                    <a:cubicBezTo>
                      <a:pt x="5156982" y="275752"/>
                      <a:pt x="5095033" y="569046"/>
                      <a:pt x="5084693" y="881332"/>
                    </a:cubicBezTo>
                    <a:cubicBezTo>
                      <a:pt x="2803876" y="987652"/>
                      <a:pt x="1308223" y="873683"/>
                      <a:pt x="0" y="881332"/>
                    </a:cubicBezTo>
                    <a:cubicBezTo>
                      <a:pt x="19305" y="603257"/>
                      <a:pt x="-14637" y="125714"/>
                      <a:pt x="0" y="0"/>
                    </a:cubicBezTo>
                    <a:close/>
                  </a:path>
                </a:pathLst>
              </a:custGeom>
              <a:noFill/>
              <a:ln>
                <a:solidFill>
                  <a:schemeClr val="tx1"/>
                </a:solidFill>
                <a:extLst>
                  <a:ext uri="{C807C97D-BFC1-408E-A445-0C87EB9F89A2}">
                    <ask:lineSketchStyleProps xmlns:ask="http://schemas.microsoft.com/office/drawing/2018/sketchyshapes" sd="2650216993">
                      <a:prstGeom prst="rect">
                        <a:avLst/>
                      </a:prstGeom>
                      <ask:type>
                        <ask:lineSketchCurved/>
                      </ask:type>
                    </ask:lineSketchStyleProps>
                  </a:ext>
                </a:extLst>
              </a:ln>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r>
                        <a:rPr lang="es-CL" b="0" i="1" smtClean="0">
                          <a:latin typeface="Cambria Math" panose="02040503050406030204" pitchFamily="18" charset="0"/>
                        </a:rPr>
                        <m:t>𝑋</m:t>
                      </m:r>
                      <m:r>
                        <a:rPr lang="es-CL" b="0" i="1" smtClean="0">
                          <a:latin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90∙80</m:t>
                          </m:r>
                        </m:num>
                        <m:den>
                          <m:r>
                            <a:rPr lang="es-CL" b="0" i="1" smtClean="0">
                              <a:latin typeface="Cambria Math" panose="02040503050406030204" pitchFamily="18" charset="0"/>
                              <a:ea typeface="Cambria Math" panose="02040503050406030204" pitchFamily="18" charset="0"/>
                            </a:rPr>
                            <m:t>100</m:t>
                          </m:r>
                        </m:den>
                      </m:f>
                      <m:r>
                        <a:rPr lang="es-CL" b="0" i="1" smtClean="0">
                          <a:latin typeface="Cambria Math" panose="02040503050406030204" pitchFamily="18" charset="0"/>
                          <a:ea typeface="Cambria Math" panose="02040503050406030204" pitchFamily="18" charset="0"/>
                        </a:rPr>
                        <m:t>    ⟹    </m:t>
                      </m:r>
                      <m:r>
                        <a:rPr lang="es-CL" b="0" i="1" smtClean="0">
                          <a:latin typeface="Cambria Math" panose="02040503050406030204" pitchFamily="18" charset="0"/>
                          <a:ea typeface="Cambria Math" panose="02040503050406030204" pitchFamily="18" charset="0"/>
                        </a:rPr>
                        <m:t>𝑋</m:t>
                      </m:r>
                      <m:r>
                        <a:rPr lang="es-CL" b="0" i="1" smtClean="0">
                          <a:latin typeface="Cambria Math" panose="02040503050406030204" pitchFamily="18" charset="0"/>
                          <a:ea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7200</m:t>
                          </m:r>
                        </m:num>
                        <m:den>
                          <m:r>
                            <a:rPr lang="es-CL" b="0" i="1" smtClean="0">
                              <a:latin typeface="Cambria Math" panose="02040503050406030204" pitchFamily="18" charset="0"/>
                              <a:ea typeface="Cambria Math" panose="02040503050406030204" pitchFamily="18" charset="0"/>
                            </a:rPr>
                            <m:t>100</m:t>
                          </m:r>
                        </m:den>
                      </m:f>
                      <m:r>
                        <a:rPr lang="es-CL" b="0" i="1" smtClean="0">
                          <a:latin typeface="Cambria Math" panose="02040503050406030204" pitchFamily="18" charset="0"/>
                          <a:ea typeface="Cambria Math" panose="02040503050406030204" pitchFamily="18" charset="0"/>
                        </a:rPr>
                        <m:t> </m:t>
                      </m:r>
                      <m:r>
                        <a:rPr lang="es-CL" i="1">
                          <a:latin typeface="Cambria Math" panose="02040503050406030204" pitchFamily="18" charset="0"/>
                          <a:ea typeface="Cambria Math" panose="02040503050406030204" pitchFamily="18" charset="0"/>
                        </a:rPr>
                        <m:t>⟹ </m:t>
                      </m:r>
                      <m:r>
                        <a:rPr lang="es-CL" i="1">
                          <a:latin typeface="Cambria Math" panose="02040503050406030204" pitchFamily="18" charset="0"/>
                          <a:ea typeface="Cambria Math" panose="02040503050406030204" pitchFamily="18" charset="0"/>
                        </a:rPr>
                        <m:t>𝑋</m:t>
                      </m:r>
                      <m:r>
                        <a:rPr lang="es-CL" i="1">
                          <a:latin typeface="Cambria Math" panose="02040503050406030204" pitchFamily="18" charset="0"/>
                          <a:ea typeface="Cambria Math" panose="02040503050406030204" pitchFamily="18" charset="0"/>
                        </a:rPr>
                        <m:t>=72     </m:t>
                      </m:r>
                    </m:oMath>
                  </m:oMathPara>
                </a14:m>
                <a:endParaRPr lang="es-CL" i="1" dirty="0">
                  <a:latin typeface="Cambria Math" panose="02040503050406030204" pitchFamily="18" charset="0"/>
                  <a:ea typeface="Cambria Math" panose="02040503050406030204" pitchFamily="18" charset="0"/>
                </a:endParaRPr>
              </a:p>
            </p:txBody>
          </p:sp>
        </mc:Choice>
        <mc:Fallback xmlns="">
          <p:sp>
            <p:nvSpPr>
              <p:cNvPr id="7" name="CuadroTexto 6">
                <a:extLst>
                  <a:ext uri="{FF2B5EF4-FFF2-40B4-BE49-F238E27FC236}">
                    <a16:creationId xmlns:a16="http://schemas.microsoft.com/office/drawing/2014/main" id="{FE5FE66F-59EA-43DE-8178-F4E7A9E7DD49}"/>
                  </a:ext>
                </a:extLst>
              </p:cNvPr>
              <p:cNvSpPr txBox="1">
                <a:spLocks noRot="1" noChangeAspect="1" noMove="1" noResize="1" noEditPoints="1" noAdjustHandles="1" noChangeArrowheads="1" noChangeShapeType="1" noTextEdit="1"/>
              </p:cNvSpPr>
              <p:nvPr/>
            </p:nvSpPr>
            <p:spPr>
              <a:xfrm>
                <a:off x="6901622" y="1783160"/>
                <a:ext cx="5084693" cy="881332"/>
              </a:xfrm>
              <a:prstGeom prst="rect">
                <a:avLst/>
              </a:prstGeom>
              <a:blipFill>
                <a:blip r:embed="rId2"/>
                <a:stretch>
                  <a:fillRect/>
                </a:stretch>
              </a:blipFill>
              <a:ln>
                <a:solidFill>
                  <a:schemeClr val="tx1"/>
                </a:solidFill>
                <a:extLst>
                  <a:ext uri="{C807C97D-BFC1-408E-A445-0C87EB9F89A2}">
                    <ask:lineSketchStyleProps xmlns:ask="http://schemas.microsoft.com/office/drawing/2018/sketchyshapes" sd="2650216993">
                      <a:custGeom>
                        <a:avLst/>
                        <a:gdLst>
                          <a:gd name="connsiteX0" fmla="*/ 0 w 5084693"/>
                          <a:gd name="connsiteY0" fmla="*/ 0 h 881332"/>
                          <a:gd name="connsiteX1" fmla="*/ 5084693 w 5084693"/>
                          <a:gd name="connsiteY1" fmla="*/ 0 h 881332"/>
                          <a:gd name="connsiteX2" fmla="*/ 5084693 w 5084693"/>
                          <a:gd name="connsiteY2" fmla="*/ 881332 h 881332"/>
                          <a:gd name="connsiteX3" fmla="*/ 0 w 5084693"/>
                          <a:gd name="connsiteY3" fmla="*/ 881332 h 881332"/>
                          <a:gd name="connsiteX4" fmla="*/ 0 w 5084693"/>
                          <a:gd name="connsiteY4" fmla="*/ 0 h 881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4693" h="881332" extrusionOk="0">
                            <a:moveTo>
                              <a:pt x="0" y="0"/>
                            </a:moveTo>
                            <a:cubicBezTo>
                              <a:pt x="637872" y="-5264"/>
                              <a:pt x="2787395" y="84467"/>
                              <a:pt x="5084693" y="0"/>
                            </a:cubicBezTo>
                            <a:cubicBezTo>
                              <a:pt x="5156982" y="275752"/>
                              <a:pt x="5095033" y="569046"/>
                              <a:pt x="5084693" y="881332"/>
                            </a:cubicBezTo>
                            <a:cubicBezTo>
                              <a:pt x="2803876" y="987652"/>
                              <a:pt x="1308223" y="873683"/>
                              <a:pt x="0" y="881332"/>
                            </a:cubicBezTo>
                            <a:cubicBezTo>
                              <a:pt x="19305" y="603257"/>
                              <a:pt x="-14637" y="125714"/>
                              <a:pt x="0" y="0"/>
                            </a:cubicBezTo>
                            <a:close/>
                          </a:path>
                        </a:pathLst>
                      </a:custGeom>
                      <ask:type>
                        <ask:lineSketchCurved/>
                      </ask:type>
                    </ask:lineSketchStyleProps>
                  </a:ext>
                </a:extLst>
              </a:ln>
            </p:spPr>
            <p:txBody>
              <a:bodyPr/>
              <a:lstStyle/>
              <a:p>
                <a:r>
                  <a:rPr lang="es-CL">
                    <a:noFill/>
                  </a:rPr>
                  <a:t> </a:t>
                </a:r>
              </a:p>
            </p:txBody>
          </p:sp>
        </mc:Fallback>
      </mc:AlternateContent>
      <p:graphicFrame>
        <p:nvGraphicFramePr>
          <p:cNvPr id="8" name="Tabla 7">
            <a:extLst>
              <a:ext uri="{FF2B5EF4-FFF2-40B4-BE49-F238E27FC236}">
                <a16:creationId xmlns:a16="http://schemas.microsoft.com/office/drawing/2014/main" id="{61C15960-8508-4FE8-9351-56E0B2635AF0}"/>
              </a:ext>
            </a:extLst>
          </p:cNvPr>
          <p:cNvGraphicFramePr>
            <a:graphicFrameLocks noGrp="1"/>
          </p:cNvGraphicFramePr>
          <p:nvPr>
            <p:extLst>
              <p:ext uri="{D42A27DB-BD31-4B8C-83A1-F6EECF244321}">
                <p14:modId xmlns:p14="http://schemas.microsoft.com/office/powerpoint/2010/main" val="3342257040"/>
              </p:ext>
            </p:extLst>
          </p:nvPr>
        </p:nvGraphicFramePr>
        <p:xfrm>
          <a:off x="1085850" y="4560908"/>
          <a:ext cx="3918226" cy="1576699"/>
        </p:xfrm>
        <a:graphic>
          <a:graphicData uri="http://schemas.openxmlformats.org/drawingml/2006/table">
            <a:tbl>
              <a:tblPr firstRow="1" bandRow="1">
                <a:tableStyleId>{93296810-A885-4BE3-A3E7-6D5BEEA58F35}</a:tableStyleId>
              </a:tblPr>
              <a:tblGrid>
                <a:gridCol w="1959113">
                  <a:extLst>
                    <a:ext uri="{9D8B030D-6E8A-4147-A177-3AD203B41FA5}">
                      <a16:colId xmlns:a16="http://schemas.microsoft.com/office/drawing/2014/main" val="3046920707"/>
                    </a:ext>
                  </a:extLst>
                </a:gridCol>
                <a:gridCol w="1959113">
                  <a:extLst>
                    <a:ext uri="{9D8B030D-6E8A-4147-A177-3AD203B41FA5}">
                      <a16:colId xmlns:a16="http://schemas.microsoft.com/office/drawing/2014/main" val="253255095"/>
                    </a:ext>
                  </a:extLst>
                </a:gridCol>
              </a:tblGrid>
              <a:tr h="383535">
                <a:tc>
                  <a:txBody>
                    <a:bodyPr/>
                    <a:lstStyle/>
                    <a:p>
                      <a:r>
                        <a:rPr lang="es-CL" dirty="0"/>
                        <a:t>CANTIDADES</a:t>
                      </a:r>
                    </a:p>
                  </a:txBody>
                  <a:tcPr/>
                </a:tc>
                <a:tc>
                  <a:txBody>
                    <a:bodyPr/>
                    <a:lstStyle/>
                    <a:p>
                      <a:r>
                        <a:rPr lang="es-CL" dirty="0"/>
                        <a:t>PORCENTAJES %</a:t>
                      </a:r>
                    </a:p>
                  </a:txBody>
                  <a:tcPr/>
                </a:tc>
                <a:extLst>
                  <a:ext uri="{0D108BD9-81ED-4DB2-BD59-A6C34878D82A}">
                    <a16:rowId xmlns:a16="http://schemas.microsoft.com/office/drawing/2014/main" val="2591348466"/>
                  </a:ext>
                </a:extLst>
              </a:tr>
              <a:tr h="479419">
                <a:tc>
                  <a:txBody>
                    <a:bodyPr/>
                    <a:lstStyle/>
                    <a:p>
                      <a:pPr algn="ctr"/>
                      <a:r>
                        <a:rPr lang="es-CL" sz="2400" dirty="0">
                          <a:solidFill>
                            <a:srgbClr val="FF0000"/>
                          </a:solidFill>
                        </a:rPr>
                        <a:t>72</a:t>
                      </a:r>
                    </a:p>
                  </a:txBody>
                  <a:tcPr/>
                </a:tc>
                <a:tc>
                  <a:txBody>
                    <a:bodyPr/>
                    <a:lstStyle/>
                    <a:p>
                      <a:pPr algn="ctr"/>
                      <a:r>
                        <a:rPr lang="es-CL" sz="2400" b="1" dirty="0"/>
                        <a:t>100</a:t>
                      </a:r>
                    </a:p>
                  </a:txBody>
                  <a:tcPr/>
                </a:tc>
                <a:extLst>
                  <a:ext uri="{0D108BD9-81ED-4DB2-BD59-A6C34878D82A}">
                    <a16:rowId xmlns:a16="http://schemas.microsoft.com/office/drawing/2014/main" val="3913007565"/>
                  </a:ext>
                </a:extLst>
              </a:tr>
              <a:tr h="453225">
                <a:tc>
                  <a:txBody>
                    <a:bodyPr/>
                    <a:lstStyle/>
                    <a:p>
                      <a:pPr algn="ctr"/>
                      <a:r>
                        <a:rPr lang="es-CL" sz="2400" b="1" dirty="0">
                          <a:solidFill>
                            <a:schemeClr val="tx1"/>
                          </a:solidFill>
                        </a:rPr>
                        <a:t>X</a:t>
                      </a:r>
                    </a:p>
                  </a:txBody>
                  <a:tcPr/>
                </a:tc>
                <a:tc>
                  <a:txBody>
                    <a:bodyPr/>
                    <a:lstStyle/>
                    <a:p>
                      <a:pPr algn="ctr"/>
                      <a:r>
                        <a:rPr lang="es-CL" sz="2400" b="1" dirty="0">
                          <a:solidFill>
                            <a:schemeClr val="accent2"/>
                          </a:solidFill>
                        </a:rPr>
                        <a:t>30</a:t>
                      </a:r>
                    </a:p>
                  </a:txBody>
                  <a:tcPr/>
                </a:tc>
                <a:extLst>
                  <a:ext uri="{0D108BD9-81ED-4DB2-BD59-A6C34878D82A}">
                    <a16:rowId xmlns:a16="http://schemas.microsoft.com/office/drawing/2014/main" val="679948801"/>
                  </a:ext>
                </a:extLst>
              </a:tr>
            </a:tbl>
          </a:graphicData>
        </a:graphic>
      </p:graphicFrame>
      <p:sp>
        <p:nvSpPr>
          <p:cNvPr id="9" name="Flecha: a la derecha con bandas 8">
            <a:extLst>
              <a:ext uri="{FF2B5EF4-FFF2-40B4-BE49-F238E27FC236}">
                <a16:creationId xmlns:a16="http://schemas.microsoft.com/office/drawing/2014/main" id="{15179CD1-3CE7-4DB7-B41D-C907ED48CFAF}"/>
              </a:ext>
            </a:extLst>
          </p:cNvPr>
          <p:cNvSpPr/>
          <p:nvPr/>
        </p:nvSpPr>
        <p:spPr>
          <a:xfrm>
            <a:off x="5306806" y="4763388"/>
            <a:ext cx="1371600" cy="915194"/>
          </a:xfrm>
          <a:prstGeom prst="striped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14BD4DD4-DA59-4D64-8C8A-6A4F6FED5377}"/>
                  </a:ext>
                </a:extLst>
              </p:cNvPr>
              <p:cNvSpPr txBox="1"/>
              <p:nvPr/>
            </p:nvSpPr>
            <p:spPr>
              <a:xfrm>
                <a:off x="6901621" y="4763388"/>
                <a:ext cx="5084693" cy="872931"/>
              </a:xfrm>
              <a:custGeom>
                <a:avLst/>
                <a:gdLst>
                  <a:gd name="connsiteX0" fmla="*/ 0 w 5084693"/>
                  <a:gd name="connsiteY0" fmla="*/ 0 h 872931"/>
                  <a:gd name="connsiteX1" fmla="*/ 5084693 w 5084693"/>
                  <a:gd name="connsiteY1" fmla="*/ 0 h 872931"/>
                  <a:gd name="connsiteX2" fmla="*/ 5084693 w 5084693"/>
                  <a:gd name="connsiteY2" fmla="*/ 872931 h 872931"/>
                  <a:gd name="connsiteX3" fmla="*/ 0 w 5084693"/>
                  <a:gd name="connsiteY3" fmla="*/ 872931 h 872931"/>
                  <a:gd name="connsiteX4" fmla="*/ 0 w 5084693"/>
                  <a:gd name="connsiteY4" fmla="*/ 0 h 87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4693" h="872931" extrusionOk="0">
                    <a:moveTo>
                      <a:pt x="0" y="0"/>
                    </a:moveTo>
                    <a:cubicBezTo>
                      <a:pt x="637872" y="-5264"/>
                      <a:pt x="2787395" y="84467"/>
                      <a:pt x="5084693" y="0"/>
                    </a:cubicBezTo>
                    <a:cubicBezTo>
                      <a:pt x="5070006" y="384870"/>
                      <a:pt x="5095253" y="753088"/>
                      <a:pt x="5084693" y="872931"/>
                    </a:cubicBezTo>
                    <a:cubicBezTo>
                      <a:pt x="2803876" y="979251"/>
                      <a:pt x="1308223" y="865282"/>
                      <a:pt x="0" y="872931"/>
                    </a:cubicBezTo>
                    <a:cubicBezTo>
                      <a:pt x="57159" y="749361"/>
                      <a:pt x="16927" y="268914"/>
                      <a:pt x="0" y="0"/>
                    </a:cubicBezTo>
                    <a:close/>
                  </a:path>
                </a:pathLst>
              </a:custGeom>
              <a:noFill/>
              <a:ln>
                <a:solidFill>
                  <a:schemeClr val="tx1"/>
                </a:solidFill>
                <a:extLst>
                  <a:ext uri="{C807C97D-BFC1-408E-A445-0C87EB9F89A2}">
                    <ask:lineSketchStyleProps xmlns:ask="http://schemas.microsoft.com/office/drawing/2018/sketchyshapes" sd="2650216993">
                      <a:prstGeom prst="rect">
                        <a:avLst/>
                      </a:prstGeom>
                      <ask:type>
                        <ask:lineSketchCurved/>
                      </ask:type>
                    </ask:lineSketchStyleProps>
                  </a:ext>
                </a:extLst>
              </a:ln>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r>
                        <a:rPr lang="es-CL" b="0" i="1" smtClean="0">
                          <a:latin typeface="Cambria Math" panose="02040503050406030204" pitchFamily="18" charset="0"/>
                        </a:rPr>
                        <m:t>𝑋</m:t>
                      </m:r>
                      <m:r>
                        <a:rPr lang="es-CL" b="0" i="1" smtClean="0">
                          <a:latin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30∙72</m:t>
                          </m:r>
                        </m:num>
                        <m:den>
                          <m:r>
                            <a:rPr lang="es-CL" b="0" i="1" smtClean="0">
                              <a:latin typeface="Cambria Math" panose="02040503050406030204" pitchFamily="18" charset="0"/>
                              <a:ea typeface="Cambria Math" panose="02040503050406030204" pitchFamily="18" charset="0"/>
                            </a:rPr>
                            <m:t>100</m:t>
                          </m:r>
                        </m:den>
                      </m:f>
                      <m:r>
                        <a:rPr lang="es-CL" b="0" i="1" smtClean="0">
                          <a:latin typeface="Cambria Math" panose="02040503050406030204" pitchFamily="18" charset="0"/>
                          <a:ea typeface="Cambria Math" panose="02040503050406030204" pitchFamily="18" charset="0"/>
                        </a:rPr>
                        <m:t>    ⟹    </m:t>
                      </m:r>
                      <m:r>
                        <a:rPr lang="es-CL" b="0" i="1" smtClean="0">
                          <a:latin typeface="Cambria Math" panose="02040503050406030204" pitchFamily="18" charset="0"/>
                          <a:ea typeface="Cambria Math" panose="02040503050406030204" pitchFamily="18" charset="0"/>
                        </a:rPr>
                        <m:t>𝑋</m:t>
                      </m:r>
                      <m:r>
                        <a:rPr lang="es-CL" b="0" i="1" smtClean="0">
                          <a:latin typeface="Cambria Math" panose="02040503050406030204" pitchFamily="18" charset="0"/>
                          <a:ea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2160</m:t>
                          </m:r>
                        </m:num>
                        <m:den>
                          <m:r>
                            <a:rPr lang="es-CL" b="0" i="1" smtClean="0">
                              <a:latin typeface="Cambria Math" panose="02040503050406030204" pitchFamily="18" charset="0"/>
                              <a:ea typeface="Cambria Math" panose="02040503050406030204" pitchFamily="18" charset="0"/>
                            </a:rPr>
                            <m:t>100</m:t>
                          </m:r>
                        </m:den>
                      </m:f>
                      <m:r>
                        <a:rPr lang="es-CL" b="0" i="1" smtClean="0">
                          <a:latin typeface="Cambria Math" panose="02040503050406030204" pitchFamily="18" charset="0"/>
                          <a:ea typeface="Cambria Math" panose="02040503050406030204" pitchFamily="18" charset="0"/>
                        </a:rPr>
                        <m:t> </m:t>
                      </m:r>
                      <m:r>
                        <a:rPr lang="es-CL" i="1">
                          <a:latin typeface="Cambria Math" panose="02040503050406030204" pitchFamily="18" charset="0"/>
                          <a:ea typeface="Cambria Math" panose="02040503050406030204" pitchFamily="18" charset="0"/>
                        </a:rPr>
                        <m:t>⟹ </m:t>
                      </m:r>
                      <m:r>
                        <a:rPr lang="es-CL" i="1">
                          <a:latin typeface="Cambria Math" panose="02040503050406030204" pitchFamily="18" charset="0"/>
                          <a:ea typeface="Cambria Math" panose="02040503050406030204" pitchFamily="18" charset="0"/>
                        </a:rPr>
                        <m:t>𝑋</m:t>
                      </m:r>
                      <m:r>
                        <a:rPr lang="es-CL" i="1">
                          <a:latin typeface="Cambria Math" panose="02040503050406030204" pitchFamily="18" charset="0"/>
                          <a:ea typeface="Cambria Math" panose="02040503050406030204" pitchFamily="18" charset="0"/>
                        </a:rPr>
                        <m:t>=21,6     </m:t>
                      </m:r>
                    </m:oMath>
                  </m:oMathPara>
                </a14:m>
                <a:endParaRPr lang="es-CL" i="1" dirty="0">
                  <a:latin typeface="Cambria Math" panose="02040503050406030204" pitchFamily="18" charset="0"/>
                  <a:ea typeface="Cambria Math" panose="02040503050406030204" pitchFamily="18" charset="0"/>
                </a:endParaRPr>
              </a:p>
            </p:txBody>
          </p:sp>
        </mc:Choice>
        <mc:Fallback xmlns="">
          <p:sp>
            <p:nvSpPr>
              <p:cNvPr id="10" name="CuadroTexto 9">
                <a:extLst>
                  <a:ext uri="{FF2B5EF4-FFF2-40B4-BE49-F238E27FC236}">
                    <a16:creationId xmlns:a16="http://schemas.microsoft.com/office/drawing/2014/main" id="{14BD4DD4-DA59-4D64-8C8A-6A4F6FED5377}"/>
                  </a:ext>
                </a:extLst>
              </p:cNvPr>
              <p:cNvSpPr txBox="1">
                <a:spLocks noRot="1" noChangeAspect="1" noMove="1" noResize="1" noEditPoints="1" noAdjustHandles="1" noChangeArrowheads="1" noChangeShapeType="1" noTextEdit="1"/>
              </p:cNvSpPr>
              <p:nvPr/>
            </p:nvSpPr>
            <p:spPr>
              <a:xfrm>
                <a:off x="6901621" y="4763388"/>
                <a:ext cx="5084693" cy="872931"/>
              </a:xfrm>
              <a:prstGeom prst="rect">
                <a:avLst/>
              </a:prstGeom>
              <a:blipFill>
                <a:blip r:embed="rId3"/>
                <a:stretch>
                  <a:fillRect/>
                </a:stretch>
              </a:blipFill>
              <a:ln>
                <a:solidFill>
                  <a:schemeClr val="tx1"/>
                </a:solidFill>
                <a:extLst>
                  <a:ext uri="{C807C97D-BFC1-408E-A445-0C87EB9F89A2}">
                    <ask:lineSketchStyleProps xmlns:ask="http://schemas.microsoft.com/office/drawing/2018/sketchyshapes" sd="2650216993">
                      <a:custGeom>
                        <a:avLst/>
                        <a:gdLst>
                          <a:gd name="connsiteX0" fmla="*/ 0 w 5084693"/>
                          <a:gd name="connsiteY0" fmla="*/ 0 h 872931"/>
                          <a:gd name="connsiteX1" fmla="*/ 5084693 w 5084693"/>
                          <a:gd name="connsiteY1" fmla="*/ 0 h 872931"/>
                          <a:gd name="connsiteX2" fmla="*/ 5084693 w 5084693"/>
                          <a:gd name="connsiteY2" fmla="*/ 872931 h 872931"/>
                          <a:gd name="connsiteX3" fmla="*/ 0 w 5084693"/>
                          <a:gd name="connsiteY3" fmla="*/ 872931 h 872931"/>
                          <a:gd name="connsiteX4" fmla="*/ 0 w 5084693"/>
                          <a:gd name="connsiteY4" fmla="*/ 0 h 87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4693" h="872931" extrusionOk="0">
                            <a:moveTo>
                              <a:pt x="0" y="0"/>
                            </a:moveTo>
                            <a:cubicBezTo>
                              <a:pt x="637872" y="-5264"/>
                              <a:pt x="2787395" y="84467"/>
                              <a:pt x="5084693" y="0"/>
                            </a:cubicBezTo>
                            <a:cubicBezTo>
                              <a:pt x="5070006" y="384870"/>
                              <a:pt x="5095253" y="753088"/>
                              <a:pt x="5084693" y="872931"/>
                            </a:cubicBezTo>
                            <a:cubicBezTo>
                              <a:pt x="2803876" y="979251"/>
                              <a:pt x="1308223" y="865282"/>
                              <a:pt x="0" y="872931"/>
                            </a:cubicBezTo>
                            <a:cubicBezTo>
                              <a:pt x="57159" y="749361"/>
                              <a:pt x="16927" y="268914"/>
                              <a:pt x="0" y="0"/>
                            </a:cubicBezTo>
                            <a:close/>
                          </a:path>
                        </a:pathLst>
                      </a:custGeom>
                      <ask:type>
                        <ask:lineSketchCurved/>
                      </ask:type>
                    </ask:lineSketchStyleProps>
                  </a:ext>
                </a:extLst>
              </a:ln>
            </p:spPr>
            <p:txBody>
              <a:bodyPr/>
              <a:lstStyle/>
              <a:p>
                <a:r>
                  <a:rPr lang="es-CL">
                    <a:noFill/>
                  </a:rPr>
                  <a:t> </a:t>
                </a:r>
              </a:p>
            </p:txBody>
          </p:sp>
        </mc:Fallback>
      </mc:AlternateContent>
    </p:spTree>
    <p:extLst>
      <p:ext uri="{BB962C8B-B14F-4D97-AF65-F5344CB8AC3E}">
        <p14:creationId xmlns:p14="http://schemas.microsoft.com/office/powerpoint/2010/main" val="249086367"/>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815</Words>
  <Application>Microsoft Office PowerPoint</Application>
  <PresentationFormat>Panorámica</PresentationFormat>
  <Paragraphs>163</Paragraphs>
  <Slides>13</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Arial</vt:lpstr>
      <vt:lpstr>Bookman Old Style</vt:lpstr>
      <vt:lpstr>Calibri</vt:lpstr>
      <vt:lpstr>Cambria Math</vt:lpstr>
      <vt:lpstr>Century Gothic</vt:lpstr>
      <vt:lpstr>Wingdings</vt:lpstr>
      <vt:lpstr>Wingdings 3</vt:lpstr>
      <vt:lpstr>Espiral</vt:lpstr>
      <vt:lpstr>PORCENTAJES</vt:lpstr>
      <vt:lpstr>CONCEPTOS</vt:lpstr>
      <vt:lpstr>Uso del porcentaje</vt:lpstr>
      <vt:lpstr>Presentación de PowerPoint</vt:lpstr>
      <vt:lpstr>¿Cómo calcular el porcentaje?</vt:lpstr>
      <vt:lpstr>¿Cómo calcular el porcentaje?</vt:lpstr>
      <vt:lpstr>EJEMPLOS</vt:lpstr>
      <vt:lpstr>¿Que porcentaje es 7,6 de 152?</vt:lpstr>
      <vt:lpstr>¿Cuál es el 30% del 80% de 90? </vt:lpstr>
      <vt:lpstr>¿Cuál es el 30% del 80% de 90? </vt:lpstr>
      <vt:lpstr>En un curso, el 65% de los estudiantes son hombres. Si en total son 40 estudiantes ¿Cuántas mujeres son?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PORCENTAJES</dc:title>
  <dc:creator>Angela  Bustamante</dc:creator>
  <cp:lastModifiedBy>Angela  Bustamante</cp:lastModifiedBy>
  <cp:revision>9</cp:revision>
  <dcterms:created xsi:type="dcterms:W3CDTF">2020-05-30T01:51:02Z</dcterms:created>
  <dcterms:modified xsi:type="dcterms:W3CDTF">2020-05-30T15:46:38Z</dcterms:modified>
</cp:coreProperties>
</file>