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4" r:id="rId3"/>
    <p:sldId id="258" r:id="rId4"/>
    <p:sldId id="266" r:id="rId5"/>
    <p:sldId id="262" r:id="rId6"/>
    <p:sldId id="268" r:id="rId7"/>
    <p:sldId id="271" r:id="rId8"/>
    <p:sldId id="263" r:id="rId9"/>
    <p:sldId id="273" r:id="rId10"/>
    <p:sldId id="275" r:id="rId11"/>
  </p:sldIdLst>
  <p:sldSz cx="9144000" cy="6858000" type="screen4x3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60"/>
  </p:normalViewPr>
  <p:slideViewPr>
    <p:cSldViewPr>
      <p:cViewPr>
        <p:scale>
          <a:sx n="40" d="100"/>
          <a:sy n="40" d="100"/>
        </p:scale>
        <p:origin x="-1404" y="-22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D9336E-0BD6-4650-8816-A9025ABBD719}" type="doc">
      <dgm:prSet loTypeId="urn:microsoft.com/office/officeart/2005/8/layout/process1" loCatId="process" qsTypeId="urn:microsoft.com/office/officeart/2005/8/quickstyle/3d3" qsCatId="3D" csTypeId="urn:microsoft.com/office/officeart/2005/8/colors/colorful1" csCatId="colorful" phldr="1"/>
      <dgm:spPr/>
    </dgm:pt>
    <dgm:pt modelId="{E5B3D27A-406C-4D95-BA56-4ABEFA321C97}">
      <dgm:prSet phldrT="[Texto]"/>
      <dgm:spPr/>
      <dgm:t>
        <a:bodyPr/>
        <a:lstStyle/>
        <a:p>
          <a:r>
            <a:rPr lang="es-CL" dirty="0" smtClean="0"/>
            <a:t>Calentamiento </a:t>
          </a:r>
          <a:endParaRPr lang="es-CL" dirty="0"/>
        </a:p>
      </dgm:t>
    </dgm:pt>
    <dgm:pt modelId="{53B7A966-5660-44F3-AA88-7BF995763BBD}" type="parTrans" cxnId="{3B6F1805-D1C9-48C7-9E5D-02A3CC738AA1}">
      <dgm:prSet/>
      <dgm:spPr/>
      <dgm:t>
        <a:bodyPr/>
        <a:lstStyle/>
        <a:p>
          <a:endParaRPr lang="es-CL"/>
        </a:p>
      </dgm:t>
    </dgm:pt>
    <dgm:pt modelId="{2FAC45FE-8A1C-40A6-B84E-DAE6371C0B8B}" type="sibTrans" cxnId="{3B6F1805-D1C9-48C7-9E5D-02A3CC738AA1}">
      <dgm:prSet/>
      <dgm:spPr/>
      <dgm:t>
        <a:bodyPr/>
        <a:lstStyle/>
        <a:p>
          <a:endParaRPr lang="es-CL"/>
        </a:p>
      </dgm:t>
    </dgm:pt>
    <dgm:pt modelId="{B050AFD9-5DDB-4AD0-8B3A-2519E83DC3D4}">
      <dgm:prSet phldrT="[Texto]"/>
      <dgm:spPr/>
      <dgm:t>
        <a:bodyPr/>
        <a:lstStyle/>
        <a:p>
          <a:r>
            <a:rPr lang="es-CL" dirty="0" smtClean="0"/>
            <a:t>Parte principal o entrenamiento específico.  </a:t>
          </a:r>
          <a:endParaRPr lang="es-CL" dirty="0"/>
        </a:p>
      </dgm:t>
    </dgm:pt>
    <dgm:pt modelId="{6574D329-11B7-4182-BC3C-83C45913393F}" type="parTrans" cxnId="{0B8A7FAE-8F35-4A4F-9DDB-6EBF9AE992EA}">
      <dgm:prSet/>
      <dgm:spPr/>
      <dgm:t>
        <a:bodyPr/>
        <a:lstStyle/>
        <a:p>
          <a:endParaRPr lang="es-CL"/>
        </a:p>
      </dgm:t>
    </dgm:pt>
    <dgm:pt modelId="{791D7C5C-CD59-462A-82AC-A761462E4209}" type="sibTrans" cxnId="{0B8A7FAE-8F35-4A4F-9DDB-6EBF9AE992EA}">
      <dgm:prSet/>
      <dgm:spPr/>
      <dgm:t>
        <a:bodyPr/>
        <a:lstStyle/>
        <a:p>
          <a:endParaRPr lang="es-CL"/>
        </a:p>
      </dgm:t>
    </dgm:pt>
    <dgm:pt modelId="{100C2C55-3BF2-4835-A4C9-7B3A0A973E03}">
      <dgm:prSet phldrT="[Texto]"/>
      <dgm:spPr/>
      <dgm:t>
        <a:bodyPr/>
        <a:lstStyle/>
        <a:p>
          <a:r>
            <a:rPr lang="es-CL" dirty="0" smtClean="0"/>
            <a:t>Cierre </a:t>
          </a:r>
          <a:endParaRPr lang="es-CL" dirty="0"/>
        </a:p>
      </dgm:t>
    </dgm:pt>
    <dgm:pt modelId="{044C89CB-B51D-48DE-BDF1-BC217266FF71}" type="parTrans" cxnId="{58B24D72-D060-4B0F-83FB-235A304D939B}">
      <dgm:prSet/>
      <dgm:spPr/>
      <dgm:t>
        <a:bodyPr/>
        <a:lstStyle/>
        <a:p>
          <a:endParaRPr lang="es-CL"/>
        </a:p>
      </dgm:t>
    </dgm:pt>
    <dgm:pt modelId="{77A10CBF-E782-442F-BB99-4C7BBE324221}" type="sibTrans" cxnId="{58B24D72-D060-4B0F-83FB-235A304D939B}">
      <dgm:prSet/>
      <dgm:spPr/>
      <dgm:t>
        <a:bodyPr/>
        <a:lstStyle/>
        <a:p>
          <a:endParaRPr lang="es-CL"/>
        </a:p>
      </dgm:t>
    </dgm:pt>
    <dgm:pt modelId="{B998A833-F9A6-499E-9B29-4D8567095A2A}" type="pres">
      <dgm:prSet presAssocID="{86D9336E-0BD6-4650-8816-A9025ABBD719}" presName="Name0" presStyleCnt="0">
        <dgm:presLayoutVars>
          <dgm:dir/>
          <dgm:resizeHandles val="exact"/>
        </dgm:presLayoutVars>
      </dgm:prSet>
      <dgm:spPr/>
    </dgm:pt>
    <dgm:pt modelId="{EECCF891-70AC-4071-B11E-CED43AA5D9CE}" type="pres">
      <dgm:prSet presAssocID="{E5B3D27A-406C-4D95-BA56-4ABEFA321C97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B3971A00-1AF8-4F42-ABB6-8D5CA52F558B}" type="pres">
      <dgm:prSet presAssocID="{2FAC45FE-8A1C-40A6-B84E-DAE6371C0B8B}" presName="sibTrans" presStyleLbl="sibTrans2D1" presStyleIdx="0" presStyleCnt="2"/>
      <dgm:spPr/>
      <dgm:t>
        <a:bodyPr/>
        <a:lstStyle/>
        <a:p>
          <a:endParaRPr lang="es-CL"/>
        </a:p>
      </dgm:t>
    </dgm:pt>
    <dgm:pt modelId="{15E8479E-C2CF-44C8-84EA-16117DBF2839}" type="pres">
      <dgm:prSet presAssocID="{2FAC45FE-8A1C-40A6-B84E-DAE6371C0B8B}" presName="connectorText" presStyleLbl="sibTrans2D1" presStyleIdx="0" presStyleCnt="2"/>
      <dgm:spPr/>
      <dgm:t>
        <a:bodyPr/>
        <a:lstStyle/>
        <a:p>
          <a:endParaRPr lang="es-CL"/>
        </a:p>
      </dgm:t>
    </dgm:pt>
    <dgm:pt modelId="{88089B9B-3788-4B96-99FF-AB67432520D3}" type="pres">
      <dgm:prSet presAssocID="{B050AFD9-5DDB-4AD0-8B3A-2519E83DC3D4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  <dgm:pt modelId="{842FE2AD-ACF7-46B1-B264-A0719B214FD2}" type="pres">
      <dgm:prSet presAssocID="{791D7C5C-CD59-462A-82AC-A761462E4209}" presName="sibTrans" presStyleLbl="sibTrans2D1" presStyleIdx="1" presStyleCnt="2"/>
      <dgm:spPr/>
      <dgm:t>
        <a:bodyPr/>
        <a:lstStyle/>
        <a:p>
          <a:endParaRPr lang="es-CL"/>
        </a:p>
      </dgm:t>
    </dgm:pt>
    <dgm:pt modelId="{E4FB9920-ACB3-413E-BDAD-65EDAEBA89F5}" type="pres">
      <dgm:prSet presAssocID="{791D7C5C-CD59-462A-82AC-A761462E4209}" presName="connectorText" presStyleLbl="sibTrans2D1" presStyleIdx="1" presStyleCnt="2"/>
      <dgm:spPr/>
      <dgm:t>
        <a:bodyPr/>
        <a:lstStyle/>
        <a:p>
          <a:endParaRPr lang="es-CL"/>
        </a:p>
      </dgm:t>
    </dgm:pt>
    <dgm:pt modelId="{34349E1C-03BB-43ED-8E45-A2ECB62BAA43}" type="pres">
      <dgm:prSet presAssocID="{100C2C55-3BF2-4835-A4C9-7B3A0A973E03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L"/>
        </a:p>
      </dgm:t>
    </dgm:pt>
  </dgm:ptLst>
  <dgm:cxnLst>
    <dgm:cxn modelId="{9D45517F-0437-420E-99B5-161158AAFEBC}" type="presOf" srcId="{791D7C5C-CD59-462A-82AC-A761462E4209}" destId="{E4FB9920-ACB3-413E-BDAD-65EDAEBA89F5}" srcOrd="1" destOrd="0" presId="urn:microsoft.com/office/officeart/2005/8/layout/process1"/>
    <dgm:cxn modelId="{6A426B8A-64F0-40A7-A678-24D2B4D4C26D}" type="presOf" srcId="{86D9336E-0BD6-4650-8816-A9025ABBD719}" destId="{B998A833-F9A6-499E-9B29-4D8567095A2A}" srcOrd="0" destOrd="0" presId="urn:microsoft.com/office/officeart/2005/8/layout/process1"/>
    <dgm:cxn modelId="{3B6F1805-D1C9-48C7-9E5D-02A3CC738AA1}" srcId="{86D9336E-0BD6-4650-8816-A9025ABBD719}" destId="{E5B3D27A-406C-4D95-BA56-4ABEFA321C97}" srcOrd="0" destOrd="0" parTransId="{53B7A966-5660-44F3-AA88-7BF995763BBD}" sibTransId="{2FAC45FE-8A1C-40A6-B84E-DAE6371C0B8B}"/>
    <dgm:cxn modelId="{29D8A95A-2389-4AAB-A09D-732FF67CFDA5}" type="presOf" srcId="{2FAC45FE-8A1C-40A6-B84E-DAE6371C0B8B}" destId="{B3971A00-1AF8-4F42-ABB6-8D5CA52F558B}" srcOrd="0" destOrd="0" presId="urn:microsoft.com/office/officeart/2005/8/layout/process1"/>
    <dgm:cxn modelId="{35955D84-56B6-4A65-ABF7-3FA37C9639DA}" type="presOf" srcId="{791D7C5C-CD59-462A-82AC-A761462E4209}" destId="{842FE2AD-ACF7-46B1-B264-A0719B214FD2}" srcOrd="0" destOrd="0" presId="urn:microsoft.com/office/officeart/2005/8/layout/process1"/>
    <dgm:cxn modelId="{2FD492A0-A29D-4B5E-82B5-0B7A1B373D33}" type="presOf" srcId="{B050AFD9-5DDB-4AD0-8B3A-2519E83DC3D4}" destId="{88089B9B-3788-4B96-99FF-AB67432520D3}" srcOrd="0" destOrd="0" presId="urn:microsoft.com/office/officeart/2005/8/layout/process1"/>
    <dgm:cxn modelId="{66714BDF-B866-4CF2-8BDF-9287A6369DC6}" type="presOf" srcId="{2FAC45FE-8A1C-40A6-B84E-DAE6371C0B8B}" destId="{15E8479E-C2CF-44C8-84EA-16117DBF2839}" srcOrd="1" destOrd="0" presId="urn:microsoft.com/office/officeart/2005/8/layout/process1"/>
    <dgm:cxn modelId="{12B18031-AD17-445E-AEDD-433AB822EC4D}" type="presOf" srcId="{100C2C55-3BF2-4835-A4C9-7B3A0A973E03}" destId="{34349E1C-03BB-43ED-8E45-A2ECB62BAA43}" srcOrd="0" destOrd="0" presId="urn:microsoft.com/office/officeart/2005/8/layout/process1"/>
    <dgm:cxn modelId="{0B8A7FAE-8F35-4A4F-9DDB-6EBF9AE992EA}" srcId="{86D9336E-0BD6-4650-8816-A9025ABBD719}" destId="{B050AFD9-5DDB-4AD0-8B3A-2519E83DC3D4}" srcOrd="1" destOrd="0" parTransId="{6574D329-11B7-4182-BC3C-83C45913393F}" sibTransId="{791D7C5C-CD59-462A-82AC-A761462E4209}"/>
    <dgm:cxn modelId="{58B24D72-D060-4B0F-83FB-235A304D939B}" srcId="{86D9336E-0BD6-4650-8816-A9025ABBD719}" destId="{100C2C55-3BF2-4835-A4C9-7B3A0A973E03}" srcOrd="2" destOrd="0" parTransId="{044C89CB-B51D-48DE-BDF1-BC217266FF71}" sibTransId="{77A10CBF-E782-442F-BB99-4C7BBE324221}"/>
    <dgm:cxn modelId="{E3028ED0-4074-49A9-857E-7F95BA26C354}" type="presOf" srcId="{E5B3D27A-406C-4D95-BA56-4ABEFA321C97}" destId="{EECCF891-70AC-4071-B11E-CED43AA5D9CE}" srcOrd="0" destOrd="0" presId="urn:microsoft.com/office/officeart/2005/8/layout/process1"/>
    <dgm:cxn modelId="{851E2B81-F795-420E-A7FB-9DFAB7AD4DCB}" type="presParOf" srcId="{B998A833-F9A6-499E-9B29-4D8567095A2A}" destId="{EECCF891-70AC-4071-B11E-CED43AA5D9CE}" srcOrd="0" destOrd="0" presId="urn:microsoft.com/office/officeart/2005/8/layout/process1"/>
    <dgm:cxn modelId="{73EB9641-4F3F-4BCC-96E7-F0650C43D500}" type="presParOf" srcId="{B998A833-F9A6-499E-9B29-4D8567095A2A}" destId="{B3971A00-1AF8-4F42-ABB6-8D5CA52F558B}" srcOrd="1" destOrd="0" presId="urn:microsoft.com/office/officeart/2005/8/layout/process1"/>
    <dgm:cxn modelId="{C4DAC0E8-1DD3-4610-B5B8-908A5556D230}" type="presParOf" srcId="{B3971A00-1AF8-4F42-ABB6-8D5CA52F558B}" destId="{15E8479E-C2CF-44C8-84EA-16117DBF2839}" srcOrd="0" destOrd="0" presId="urn:microsoft.com/office/officeart/2005/8/layout/process1"/>
    <dgm:cxn modelId="{AFC82E4B-FD68-4633-8DFC-4501D9E2BFE5}" type="presParOf" srcId="{B998A833-F9A6-499E-9B29-4D8567095A2A}" destId="{88089B9B-3788-4B96-99FF-AB67432520D3}" srcOrd="2" destOrd="0" presId="urn:microsoft.com/office/officeart/2005/8/layout/process1"/>
    <dgm:cxn modelId="{55F48522-BCFA-43A3-8AF0-E43409ADA91C}" type="presParOf" srcId="{B998A833-F9A6-499E-9B29-4D8567095A2A}" destId="{842FE2AD-ACF7-46B1-B264-A0719B214FD2}" srcOrd="3" destOrd="0" presId="urn:microsoft.com/office/officeart/2005/8/layout/process1"/>
    <dgm:cxn modelId="{1DAE55F3-F7D7-40A3-B29A-9BD4E5E6B351}" type="presParOf" srcId="{842FE2AD-ACF7-46B1-B264-A0719B214FD2}" destId="{E4FB9920-ACB3-413E-BDAD-65EDAEBA89F5}" srcOrd="0" destOrd="0" presId="urn:microsoft.com/office/officeart/2005/8/layout/process1"/>
    <dgm:cxn modelId="{AD32DCE9-40C2-47A7-B9A0-57E0E827BF29}" type="presParOf" srcId="{B998A833-F9A6-499E-9B29-4D8567095A2A}" destId="{34349E1C-03BB-43ED-8E45-A2ECB62BAA43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CCF891-70AC-4071-B11E-CED43AA5D9CE}">
      <dsp:nvSpPr>
        <dsp:cNvPr id="0" name=""/>
        <dsp:cNvSpPr/>
      </dsp:nvSpPr>
      <dsp:spPr>
        <a:xfrm>
          <a:off x="7341" y="0"/>
          <a:ext cx="2194275" cy="122413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Calentamiento </a:t>
          </a:r>
          <a:endParaRPr lang="es-CL" sz="1900" kern="1200" dirty="0"/>
        </a:p>
      </dsp:txBody>
      <dsp:txXfrm>
        <a:off x="43195" y="35854"/>
        <a:ext cx="2122567" cy="1152428"/>
      </dsp:txXfrm>
    </dsp:sp>
    <dsp:sp modelId="{B3971A00-1AF8-4F42-ABB6-8D5CA52F558B}">
      <dsp:nvSpPr>
        <dsp:cNvPr id="0" name=""/>
        <dsp:cNvSpPr/>
      </dsp:nvSpPr>
      <dsp:spPr>
        <a:xfrm>
          <a:off x="2421043" y="339977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500" kern="1200"/>
        </a:p>
      </dsp:txBody>
      <dsp:txXfrm>
        <a:off x="2421043" y="448813"/>
        <a:ext cx="325630" cy="326508"/>
      </dsp:txXfrm>
    </dsp:sp>
    <dsp:sp modelId="{88089B9B-3788-4B96-99FF-AB67432520D3}">
      <dsp:nvSpPr>
        <dsp:cNvPr id="0" name=""/>
        <dsp:cNvSpPr/>
      </dsp:nvSpPr>
      <dsp:spPr>
        <a:xfrm>
          <a:off x="3079326" y="0"/>
          <a:ext cx="2194275" cy="122413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Parte principal o entrenamiento específico.  </a:t>
          </a:r>
          <a:endParaRPr lang="es-CL" sz="1900" kern="1200" dirty="0"/>
        </a:p>
      </dsp:txBody>
      <dsp:txXfrm>
        <a:off x="3115180" y="35854"/>
        <a:ext cx="2122567" cy="1152428"/>
      </dsp:txXfrm>
    </dsp:sp>
    <dsp:sp modelId="{842FE2AD-ACF7-46B1-B264-A0719B214FD2}">
      <dsp:nvSpPr>
        <dsp:cNvPr id="0" name=""/>
        <dsp:cNvSpPr/>
      </dsp:nvSpPr>
      <dsp:spPr>
        <a:xfrm>
          <a:off x="5493029" y="339977"/>
          <a:ext cx="465186" cy="54418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L" sz="1500" kern="1200"/>
        </a:p>
      </dsp:txBody>
      <dsp:txXfrm>
        <a:off x="5493029" y="448813"/>
        <a:ext cx="325630" cy="326508"/>
      </dsp:txXfrm>
    </dsp:sp>
    <dsp:sp modelId="{34349E1C-03BB-43ED-8E45-A2ECB62BAA43}">
      <dsp:nvSpPr>
        <dsp:cNvPr id="0" name=""/>
        <dsp:cNvSpPr/>
      </dsp:nvSpPr>
      <dsp:spPr>
        <a:xfrm>
          <a:off x="6151311" y="0"/>
          <a:ext cx="2194275" cy="122413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L" sz="1900" kern="1200" dirty="0" smtClean="0"/>
            <a:t>Cierre </a:t>
          </a:r>
          <a:endParaRPr lang="es-CL" sz="1900" kern="1200" dirty="0"/>
        </a:p>
      </dsp:txBody>
      <dsp:txXfrm>
        <a:off x="6187165" y="35854"/>
        <a:ext cx="2122567" cy="11524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s-C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F8DDD481-1C44-4609-A782-B7B4931CCF00}" type="datetimeFigureOut">
              <a:rPr lang="es-CL" smtClean="0"/>
              <a:t>01-06-2020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20650713-0AF0-4B6B-93C1-3CA549AC6D9E}" type="slidenum">
              <a:rPr lang="es-CL" smtClean="0"/>
              <a:t>‹Nº›</a:t>
            </a:fld>
            <a:endParaRPr lang="es-C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8.gif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6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11.gif"/><Relationship Id="rId5" Type="http://schemas.openxmlformats.org/officeDocument/2006/relationships/diagramData" Target="../diagrams/data1.xml"/><Relationship Id="rId10" Type="http://schemas.openxmlformats.org/officeDocument/2006/relationships/image" Target="../media/image10.gif"/><Relationship Id="rId4" Type="http://schemas.openxmlformats.org/officeDocument/2006/relationships/image" Target="../media/image9.gif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7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gif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youtu.be/cpiQtLhNO00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58778" y="851834"/>
            <a:ext cx="8085221" cy="142503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s-CL" sz="40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Mejorando la </a:t>
            </a:r>
            <a:r>
              <a:rPr lang="es-CL" sz="4000" b="1" cap="all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</a:t>
            </a:r>
            <a:r>
              <a:rPr lang="es-CL" sz="4000" b="1" cap="all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esistencia Física. </a:t>
            </a:r>
            <a:endParaRPr lang="es-CL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0879" y="5589240"/>
            <a:ext cx="9073121" cy="1250921"/>
          </a:xfr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ED. </a:t>
            </a:r>
            <a:r>
              <a:rPr lang="es-CL" sz="2000" smtClean="0">
                <a:latin typeface="Arial" pitchFamily="34" charset="0"/>
                <a:cs typeface="Arial" pitchFamily="34" charset="0"/>
              </a:rPr>
              <a:t>FÍSICA </a:t>
            </a:r>
            <a:r>
              <a:rPr lang="es-CL" sz="2000" dirty="0">
                <a:latin typeface="Arial" pitchFamily="34" charset="0"/>
                <a:cs typeface="Arial" pitchFamily="34" charset="0"/>
              </a:rPr>
              <a:t>8</a:t>
            </a:r>
            <a:r>
              <a:rPr lang="es-CL" sz="2000" smtClean="0">
                <a:latin typeface="Arial" pitchFamily="34" charset="0"/>
                <a:cs typeface="Arial" pitchFamily="34" charset="0"/>
              </a:rPr>
              <a:t>° 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BÁSICO</a:t>
            </a:r>
          </a:p>
          <a:p>
            <a:r>
              <a:rPr lang="es-CL" sz="2000" dirty="0" smtClean="0">
                <a:latin typeface="Arial" pitchFamily="34" charset="0"/>
                <a:cs typeface="Arial" pitchFamily="34" charset="0"/>
              </a:rPr>
              <a:t>Profesora </a:t>
            </a:r>
            <a:r>
              <a:rPr lang="es-CL" sz="2000" dirty="0">
                <a:latin typeface="Arial" pitchFamily="34" charset="0"/>
                <a:cs typeface="Arial" pitchFamily="34" charset="0"/>
              </a:rPr>
              <a:t>Teresita Torres       </a:t>
            </a:r>
            <a:r>
              <a:rPr lang="es-CL" sz="2000" dirty="0" smtClean="0">
                <a:latin typeface="Arial" pitchFamily="34" charset="0"/>
                <a:cs typeface="Arial" pitchFamily="34" charset="0"/>
              </a:rPr>
              <a:t>TTORRES@SANFERNANDOCOLLEGE.CL </a:t>
            </a:r>
          </a:p>
        </p:txBody>
      </p:sp>
      <p:pic>
        <p:nvPicPr>
          <p:cNvPr id="1028" name="Picture 4" descr="Resultado de imagen de ejercicio fisi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780928"/>
            <a:ext cx="2298870" cy="214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CL"/>
          </a:p>
        </p:txBody>
      </p:sp>
      <p:sp>
        <p:nvSpPr>
          <p:cNvPr id="6" name="5 Rectángulo"/>
          <p:cNvSpPr/>
          <p:nvPr/>
        </p:nvSpPr>
        <p:spPr>
          <a:xfrm>
            <a:off x="4139952" y="3211657"/>
            <a:ext cx="4572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CL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«</a:t>
            </a:r>
            <a: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Practicar actividad física </a:t>
            </a:r>
            <a:b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</a:br>
            <a:r>
              <a:rPr lang="es-CL" sz="3200" dirty="0" smtClean="0">
                <a:solidFill>
                  <a:schemeClr val="accent1">
                    <a:lumMod val="75000"/>
                  </a:schemeClr>
                </a:solidFill>
                <a:latin typeface="Aharoni" pitchFamily="2" charset="-79"/>
                <a:cs typeface="Aharoni" pitchFamily="2" charset="-79"/>
              </a:rPr>
              <a:t>de forma segura y responsable</a:t>
            </a:r>
            <a:r>
              <a:rPr lang="es-CL" sz="32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» </a:t>
            </a:r>
            <a:endParaRPr lang="es-CL" sz="3200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79" y="62566"/>
            <a:ext cx="707819" cy="789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6351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75"/>
          <a:stretch/>
        </p:blipFill>
        <p:spPr bwMode="auto">
          <a:xfrm>
            <a:off x="0" y="1980404"/>
            <a:ext cx="9144000" cy="4877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0" y="72189"/>
            <a:ext cx="9144000" cy="190821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es-ES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La </a:t>
            </a:r>
            <a:r>
              <a:rPr lang="es-ES" sz="32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Próxima semana, realizaremos desafíos de ejercicios  con los siguientes materiales:</a:t>
            </a:r>
          </a:p>
          <a:p>
            <a:pPr algn="ctr"/>
            <a:r>
              <a:rPr lang="es-ES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es-ES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1599"/>
            <a:ext cx="1691680" cy="1882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59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879732" y="3068960"/>
            <a:ext cx="7272808" cy="3108543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L" sz="2800" dirty="0" smtClean="0">
                <a:solidFill>
                  <a:srgbClr val="FF0000"/>
                </a:solidFill>
              </a:rPr>
              <a:t>OA 03	</a:t>
            </a:r>
            <a:r>
              <a:rPr lang="es-CL" sz="2800" dirty="0" smtClean="0"/>
              <a:t>	Desarrollar </a:t>
            </a:r>
            <a:r>
              <a:rPr lang="es-CL" sz="2800" dirty="0"/>
              <a:t>la resistencia cardiovascular, la fuerza muscular, la velocidad y la flexibilidad para alcanzar una condición física saludable, considerando: </a:t>
            </a:r>
            <a:r>
              <a:rPr lang="es-CL" sz="2800" dirty="0" smtClean="0"/>
              <a:t>Frecuencia, intensidad, </a:t>
            </a:r>
            <a:r>
              <a:rPr lang="es-CL" sz="2800" dirty="0"/>
              <a:t>t</a:t>
            </a:r>
            <a:r>
              <a:rPr lang="es-CL" sz="2800" dirty="0" smtClean="0"/>
              <a:t>iempo </a:t>
            </a:r>
            <a:r>
              <a:rPr lang="es-CL" sz="2800" dirty="0"/>
              <a:t>de </a:t>
            </a:r>
            <a:r>
              <a:rPr lang="es-CL" sz="2800" dirty="0" smtClean="0"/>
              <a:t>duración, recuperación y </a:t>
            </a:r>
            <a:r>
              <a:rPr lang="es-CL" sz="2800" dirty="0" smtClean="0"/>
              <a:t>progresión. </a:t>
            </a:r>
            <a:endParaRPr lang="es-CL" sz="2800" dirty="0"/>
          </a:p>
        </p:txBody>
      </p:sp>
      <p:pic>
        <p:nvPicPr>
          <p:cNvPr id="5" name="Picture 9" descr="Resultado de imagen para OBJETIVO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15" y="97506"/>
            <a:ext cx="4956689" cy="2047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5589240"/>
            <a:ext cx="1698279" cy="1157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 descr="https://lifestyle.campus-star.com/app/uploads/2016/11/totoro-exercise9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5985" y="109361"/>
            <a:ext cx="2613484" cy="2613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01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Resultado de imagen de gif de ejercicios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011" y="146063"/>
            <a:ext cx="1346989" cy="1346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Resultado de imagen de gif de ejercicios flexoextencion de brazo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64" y="5514110"/>
            <a:ext cx="1801096" cy="1488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Resultado de imagen de gif de ejercici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75" y="5493099"/>
            <a:ext cx="1364900" cy="136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0632" y="465138"/>
            <a:ext cx="8813367" cy="1148529"/>
          </a:xfrm>
        </p:spPr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rgbClr val="FFC000"/>
                </a:solidFill>
              </a:rPr>
              <a:t>Partes de una rutina de actividad Física </a:t>
            </a:r>
            <a:endParaRPr lang="es-CL" b="1" dirty="0">
              <a:solidFill>
                <a:srgbClr val="FFC000"/>
              </a:solidFill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144603164"/>
              </p:ext>
            </p:extLst>
          </p:nvPr>
        </p:nvGraphicFramePr>
        <p:xfrm>
          <a:off x="367975" y="1918168"/>
          <a:ext cx="8352928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3 CuadroTexto"/>
          <p:cNvSpPr txBox="1"/>
          <p:nvPr/>
        </p:nvSpPr>
        <p:spPr>
          <a:xfrm>
            <a:off x="307974" y="3482142"/>
            <a:ext cx="2563551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Ejercicios como:</a:t>
            </a:r>
          </a:p>
          <a:p>
            <a:pPr algn="ctr"/>
            <a:r>
              <a:rPr lang="es-CL" dirty="0" smtClean="0"/>
              <a:t>Movilidad articular, Activación muscular, Flexibilización  o elasticidad.</a:t>
            </a:r>
            <a:endParaRPr lang="es-CL" dirty="0"/>
          </a:p>
        </p:txBody>
      </p:sp>
      <p:sp>
        <p:nvSpPr>
          <p:cNvPr id="5" name="4 CuadroTexto"/>
          <p:cNvSpPr txBox="1"/>
          <p:nvPr/>
        </p:nvSpPr>
        <p:spPr>
          <a:xfrm>
            <a:off x="3275856" y="3482142"/>
            <a:ext cx="2413604" cy="1477328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Conjunto de ejercicios que potencian  la o las  cualidades a trabajar.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5940152" y="3205144"/>
            <a:ext cx="2840208" cy="203132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L" dirty="0" smtClean="0"/>
              <a:t>Ejercicios que ayudan a volver a la calma nuestros sistemas. </a:t>
            </a:r>
          </a:p>
          <a:p>
            <a:pPr algn="ctr"/>
            <a:r>
              <a:rPr lang="es-CL" dirty="0" smtClean="0"/>
              <a:t>Ejemplo </a:t>
            </a:r>
          </a:p>
          <a:p>
            <a:pPr algn="ctr"/>
            <a:r>
              <a:rPr lang="es-CL" dirty="0" smtClean="0"/>
              <a:t>Elongaciones, masajes, ejercicios de respiración, etc.</a:t>
            </a:r>
            <a:endParaRPr lang="es-CL" dirty="0"/>
          </a:p>
        </p:txBody>
      </p:sp>
      <p:cxnSp>
        <p:nvCxnSpPr>
          <p:cNvPr id="9" name="8 Conector recto de flecha"/>
          <p:cNvCxnSpPr>
            <a:stCxn id="4" idx="0"/>
          </p:cNvCxnSpPr>
          <p:nvPr/>
        </p:nvCxnSpPr>
        <p:spPr>
          <a:xfrm flipH="1" flipV="1">
            <a:off x="1496108" y="2807234"/>
            <a:ext cx="93642" cy="6749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9 Conector recto de flecha"/>
          <p:cNvCxnSpPr/>
          <p:nvPr/>
        </p:nvCxnSpPr>
        <p:spPr>
          <a:xfrm flipV="1">
            <a:off x="7592228" y="2530236"/>
            <a:ext cx="0" cy="67490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1" name="10 Conector recto de flecha"/>
          <p:cNvCxnSpPr>
            <a:endCxn id="5" idx="0"/>
          </p:cNvCxnSpPr>
          <p:nvPr/>
        </p:nvCxnSpPr>
        <p:spPr>
          <a:xfrm flipH="1">
            <a:off x="4482658" y="3214428"/>
            <a:ext cx="101619" cy="26771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48" name="Picture 8" descr="Resultado de imagen de gif de ejercicios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339" y="5158825"/>
            <a:ext cx="1520187" cy="152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4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3" name="AutoShape 16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14" name="AutoShape 18" descr="Resultado de imagen de gif de ejercicios relajacion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0260" name="Picture 20" descr="Resultado de imagen de gif de ejercicios respirar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114" y="5514111"/>
            <a:ext cx="1313385" cy="1313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12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 smtClean="0">
                <a:solidFill>
                  <a:schemeClr val="accent6">
                    <a:lumMod val="75000"/>
                  </a:schemeClr>
                </a:solidFill>
              </a:rPr>
              <a:t>Ejercicios de activación muscular </a:t>
            </a:r>
            <a:endParaRPr lang="es-CL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>
          <a:xfrm>
            <a:off x="595296" y="2543676"/>
            <a:ext cx="8435280" cy="3057203"/>
          </a:xfrm>
        </p:spPr>
        <p:txBody>
          <a:bodyPr/>
          <a:lstStyle/>
          <a:p>
            <a:r>
              <a:rPr lang="es-CL" dirty="0" smtClean="0">
                <a:solidFill>
                  <a:srgbClr val="00B050"/>
                </a:solidFill>
              </a:rPr>
              <a:t>Son ejercicios que actúan sobre grandes grupos musculares de las piernas, tronco y brazos.</a:t>
            </a:r>
          </a:p>
          <a:p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Intensidad suave y progresiva, con repeticiones que oscilan en las 20. </a:t>
            </a:r>
          </a:p>
          <a:p>
            <a:endParaRPr lang="es-CL" dirty="0"/>
          </a:p>
        </p:txBody>
      </p:sp>
      <p:pic>
        <p:nvPicPr>
          <p:cNvPr id="12292" name="Picture 4" descr="Resultado de imagen de subir y bajar escaleras en casa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5381809"/>
            <a:ext cx="1491120" cy="13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Resultado de imagen de gif ejercicios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856" y="5373216"/>
            <a:ext cx="2009128" cy="1332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Resultado de imagen de gif ejercicios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520" y="5499646"/>
            <a:ext cx="2523773" cy="141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Resultado de imagen de gif ejercicios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37" y="3868886"/>
            <a:ext cx="2024063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2" name="Picture 14" descr="Resultado de imagen de gif ejercicio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071" y="4160955"/>
            <a:ext cx="2559865" cy="14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4" name="Picture 16" descr="Resultado de imagen de gif ejercicios saltar cuerda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81128"/>
            <a:ext cx="2253071" cy="227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698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80414"/>
            <a:ext cx="8594610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1036453" y="337414"/>
            <a:ext cx="7024744" cy="1143000"/>
          </a:xfrm>
        </p:spPr>
        <p:txBody>
          <a:bodyPr/>
          <a:lstStyle/>
          <a:p>
            <a:r>
              <a:rPr lang="es-CL" b="1" dirty="0" smtClean="0">
                <a:solidFill>
                  <a:srgbClr val="FFC000"/>
                </a:solidFill>
              </a:rPr>
              <a:t>Movilidad articular</a:t>
            </a:r>
            <a:endParaRPr lang="es-CL" b="1" dirty="0">
              <a:solidFill>
                <a:srgbClr val="FFC0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1520" y="6139626"/>
            <a:ext cx="85946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CL" b="1" dirty="0" smtClean="0">
                <a:solidFill>
                  <a:srgbClr val="00B050"/>
                </a:solidFill>
              </a:rPr>
              <a:t>«Son </a:t>
            </a:r>
            <a:r>
              <a:rPr lang="es-CL" b="1" dirty="0">
                <a:solidFill>
                  <a:srgbClr val="00B050"/>
                </a:solidFill>
              </a:rPr>
              <a:t>ejercicios que preceden a las actividades que se van a desarrollar en la parte principal </a:t>
            </a:r>
            <a:r>
              <a:rPr lang="es-CL" b="1" dirty="0" smtClean="0">
                <a:solidFill>
                  <a:srgbClr val="00B050"/>
                </a:solidFill>
              </a:rPr>
              <a:t>»</a:t>
            </a:r>
            <a:endParaRPr lang="es-CL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51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CL" b="1" dirty="0">
                <a:solidFill>
                  <a:schemeClr val="accent6">
                    <a:lumMod val="50000"/>
                  </a:schemeClr>
                </a:solidFill>
              </a:rPr>
              <a:t>¡</a:t>
            </a:r>
            <a:r>
              <a:rPr lang="es-CL" b="1" dirty="0" smtClean="0">
                <a:solidFill>
                  <a:schemeClr val="accent6">
                    <a:lumMod val="50000"/>
                  </a:schemeClr>
                </a:solidFill>
              </a:rPr>
              <a:t>Considerar para el calentamiento …!</a:t>
            </a:r>
            <a:endParaRPr lang="es-C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s-CL" dirty="0" smtClean="0">
                <a:solidFill>
                  <a:srgbClr val="00B050"/>
                </a:solidFill>
              </a:rPr>
              <a:t>El objetivo principal es preparar el cuerpo físico y psicológicamente para un ejercicio de mayor intensidad. </a:t>
            </a:r>
          </a:p>
          <a:p>
            <a:pPr algn="just"/>
            <a:r>
              <a:rPr lang="es-CL" dirty="0" smtClean="0">
                <a:solidFill>
                  <a:srgbClr val="FF0000"/>
                </a:solidFill>
              </a:rPr>
              <a:t>No debe ser fatigante.</a:t>
            </a:r>
          </a:p>
          <a:p>
            <a:pPr algn="just"/>
            <a:r>
              <a:rPr lang="es-CL" dirty="0" smtClean="0">
                <a:solidFill>
                  <a:schemeClr val="accent1">
                    <a:lumMod val="75000"/>
                  </a:schemeClr>
                </a:solidFill>
              </a:rPr>
              <a:t>Evitar repeticiones excesivas para así no aumentar la intensidad.</a:t>
            </a:r>
          </a:p>
          <a:p>
            <a:pPr algn="just"/>
            <a:r>
              <a:rPr lang="es-CL" dirty="0" smtClean="0">
                <a:solidFill>
                  <a:srgbClr val="FFC000"/>
                </a:solidFill>
              </a:rPr>
              <a:t>Intervención de todos los grupos musculares. </a:t>
            </a:r>
          </a:p>
          <a:p>
            <a:pPr algn="just"/>
            <a:r>
              <a:rPr lang="es-CL" dirty="0">
                <a:solidFill>
                  <a:schemeClr val="accent2">
                    <a:lumMod val="75000"/>
                  </a:schemeClr>
                </a:solidFill>
              </a:rPr>
              <a:t>L</a:t>
            </a:r>
            <a:r>
              <a:rPr lang="es-CL" dirty="0" smtClean="0">
                <a:solidFill>
                  <a:schemeClr val="accent2">
                    <a:lumMod val="75000"/>
                  </a:schemeClr>
                </a:solidFill>
              </a:rPr>
              <a:t>a intensidad es baja, suave y progresiva </a:t>
            </a:r>
            <a:endParaRPr lang="es-CL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924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211431"/>
            <a:ext cx="2339752" cy="2646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93"/>
          <a:stretch/>
        </p:blipFill>
        <p:spPr bwMode="auto">
          <a:xfrm>
            <a:off x="503252" y="4211432"/>
            <a:ext cx="2290891" cy="2385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15516" y="260648"/>
            <a:ext cx="8712968" cy="1143000"/>
          </a:xfrm>
        </p:spPr>
        <p:txBody>
          <a:bodyPr>
            <a:normAutofit/>
          </a:bodyPr>
          <a:lstStyle/>
          <a:p>
            <a:r>
              <a:rPr lang="es-CL" b="1" dirty="0" smtClean="0">
                <a:solidFill>
                  <a:schemeClr val="accent6">
                    <a:lumMod val="50000"/>
                  </a:schemeClr>
                </a:solidFill>
              </a:rPr>
              <a:t>  Rutina Sugerida  </a:t>
            </a:r>
            <a:endParaRPr lang="es-CL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7577" y="1834426"/>
            <a:ext cx="2053341" cy="1330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935" y="4319588"/>
            <a:ext cx="25622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34190" y="2499910"/>
            <a:ext cx="59820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2400" b="1" dirty="0" smtClean="0">
                <a:solidFill>
                  <a:srgbClr val="0070C0"/>
                </a:solidFill>
                <a:hlinkClick r:id="rId6" tooltip="https://youtu.be/cpiQtLhNO00"/>
              </a:rPr>
              <a:t>https://youtu.be/cpiQtLhNO00 </a:t>
            </a:r>
            <a:endParaRPr lang="es-CL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74859" y="116632"/>
            <a:ext cx="8229600" cy="1143000"/>
          </a:xfrm>
        </p:spPr>
        <p:txBody>
          <a:bodyPr/>
          <a:lstStyle/>
          <a:p>
            <a:r>
              <a:rPr lang="es-CL" b="1" dirty="0" smtClean="0">
                <a:solidFill>
                  <a:srgbClr val="00B050"/>
                </a:solidFill>
              </a:rPr>
              <a:t>Flexibilidad y/o Elasticidad </a:t>
            </a:r>
            <a:endParaRPr lang="es-CL" b="1" dirty="0">
              <a:solidFill>
                <a:srgbClr val="00B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419" y="2564904"/>
            <a:ext cx="8892480" cy="388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43419" y="1124744"/>
            <a:ext cx="8677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dirty="0" smtClean="0"/>
              <a:t>Los objetivos principales son :</a:t>
            </a:r>
          </a:p>
          <a:p>
            <a:endParaRPr lang="es-CL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CL" dirty="0" smtClean="0"/>
              <a:t>El desarrollo </a:t>
            </a:r>
            <a:r>
              <a:rPr lang="es-CL" dirty="0"/>
              <a:t>de determinados niveles de movilidad articular y/o extensibilidad </a:t>
            </a:r>
            <a:r>
              <a:rPr lang="es-CL" dirty="0" smtClean="0"/>
              <a:t>muscular.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CL" dirty="0"/>
              <a:t>L</a:t>
            </a:r>
            <a:r>
              <a:rPr lang="es-CL" dirty="0" smtClean="0"/>
              <a:t>a recuperación </a:t>
            </a:r>
            <a:r>
              <a:rPr lang="es-CL" dirty="0"/>
              <a:t>del tono como vía para la recuperación muscular</a:t>
            </a:r>
            <a:r>
              <a:rPr lang="es-CL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9252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0374" y="-315416"/>
            <a:ext cx="4817491" cy="1368152"/>
          </a:xfrm>
        </p:spPr>
        <p:txBody>
          <a:bodyPr/>
          <a:lstStyle/>
          <a:p>
            <a:r>
              <a:rPr lang="es-CL" dirty="0" smtClean="0"/>
              <a:t>Vuelta a la calma </a:t>
            </a:r>
            <a:endParaRPr lang="es-CL" dirty="0"/>
          </a:p>
        </p:txBody>
      </p:sp>
      <p:pic>
        <p:nvPicPr>
          <p:cNvPr id="13316" name="Picture 4" descr="Resultado de imagen de automasajes post ejerci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052736"/>
            <a:ext cx="4053692" cy="4053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6" descr="Resultado de imagen de automasajes post ejercici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sp>
        <p:nvSpPr>
          <p:cNvPr id="4" name="AutoShape 8" descr="Resultado de imagen de automasajes post ejercici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45" y="4694093"/>
            <a:ext cx="2730153" cy="1833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5" name="Picture 13" descr="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7865" y="323891"/>
            <a:ext cx="3540371" cy="6499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29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1440</TotalTime>
  <Words>244</Words>
  <Application>Microsoft Office PowerPoint</Application>
  <PresentationFormat>Presentación en pantalla (4:3)</PresentationFormat>
  <Paragraphs>36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Austin</vt:lpstr>
      <vt:lpstr>Mejorando la Resistencia Física. </vt:lpstr>
      <vt:lpstr>Presentación de PowerPoint</vt:lpstr>
      <vt:lpstr>Partes de una rutina de actividad Física </vt:lpstr>
      <vt:lpstr>Ejercicios de activación muscular </vt:lpstr>
      <vt:lpstr>Movilidad articular</vt:lpstr>
      <vt:lpstr>¡Considerar para el calentamiento …!</vt:lpstr>
      <vt:lpstr>  Rutina Sugerida  </vt:lpstr>
      <vt:lpstr>Flexibilidad y/o Elasticidad </vt:lpstr>
      <vt:lpstr>Vuelta a la calma 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Mejorando la Resistencia Física.   «Practicar actividad física de forma segura y responsable»</dc:title>
  <dc:creator>Samsung</dc:creator>
  <cp:lastModifiedBy>Enlaces</cp:lastModifiedBy>
  <cp:revision>41</cp:revision>
  <dcterms:created xsi:type="dcterms:W3CDTF">2020-03-17T19:09:15Z</dcterms:created>
  <dcterms:modified xsi:type="dcterms:W3CDTF">2020-06-01T06:01:05Z</dcterms:modified>
</cp:coreProperties>
</file>