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58" r:id="rId4"/>
    <p:sldId id="266" r:id="rId5"/>
    <p:sldId id="262" r:id="rId6"/>
    <p:sldId id="268" r:id="rId7"/>
    <p:sldId id="271" r:id="rId8"/>
    <p:sldId id="263" r:id="rId9"/>
    <p:sldId id="273" r:id="rId10"/>
    <p:sldId id="275" r:id="rId1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>
      <p:cViewPr>
        <p:scale>
          <a:sx n="40" d="100"/>
          <a:sy n="40" d="100"/>
        </p:scale>
        <p:origin x="-140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D9336E-0BD6-4650-8816-A9025ABBD719}" type="doc">
      <dgm:prSet loTypeId="urn:microsoft.com/office/officeart/2005/8/layout/process1" loCatId="process" qsTypeId="urn:microsoft.com/office/officeart/2005/8/quickstyle/3d3" qsCatId="3D" csTypeId="urn:microsoft.com/office/officeart/2005/8/colors/colorful1" csCatId="colorful" phldr="1"/>
      <dgm:spPr/>
    </dgm:pt>
    <dgm:pt modelId="{E5B3D27A-406C-4D95-BA56-4ABEFA321C97}">
      <dgm:prSet phldrT="[Texto]"/>
      <dgm:spPr/>
      <dgm:t>
        <a:bodyPr/>
        <a:lstStyle/>
        <a:p>
          <a:r>
            <a:rPr lang="es-CL" dirty="0" smtClean="0"/>
            <a:t>Calentamiento </a:t>
          </a:r>
          <a:endParaRPr lang="es-CL" dirty="0"/>
        </a:p>
      </dgm:t>
    </dgm:pt>
    <dgm:pt modelId="{53B7A966-5660-44F3-AA88-7BF995763BBD}" type="parTrans" cxnId="{3B6F1805-D1C9-48C7-9E5D-02A3CC738AA1}">
      <dgm:prSet/>
      <dgm:spPr/>
      <dgm:t>
        <a:bodyPr/>
        <a:lstStyle/>
        <a:p>
          <a:endParaRPr lang="es-CL"/>
        </a:p>
      </dgm:t>
    </dgm:pt>
    <dgm:pt modelId="{2FAC45FE-8A1C-40A6-B84E-DAE6371C0B8B}" type="sibTrans" cxnId="{3B6F1805-D1C9-48C7-9E5D-02A3CC738AA1}">
      <dgm:prSet/>
      <dgm:spPr/>
      <dgm:t>
        <a:bodyPr/>
        <a:lstStyle/>
        <a:p>
          <a:endParaRPr lang="es-CL"/>
        </a:p>
      </dgm:t>
    </dgm:pt>
    <dgm:pt modelId="{B050AFD9-5DDB-4AD0-8B3A-2519E83DC3D4}">
      <dgm:prSet phldrT="[Texto]"/>
      <dgm:spPr/>
      <dgm:t>
        <a:bodyPr/>
        <a:lstStyle/>
        <a:p>
          <a:r>
            <a:rPr lang="es-CL" dirty="0" smtClean="0"/>
            <a:t>Parte principal o entrenamiento específico.  </a:t>
          </a:r>
          <a:endParaRPr lang="es-CL" dirty="0"/>
        </a:p>
      </dgm:t>
    </dgm:pt>
    <dgm:pt modelId="{6574D329-11B7-4182-BC3C-83C45913393F}" type="parTrans" cxnId="{0B8A7FAE-8F35-4A4F-9DDB-6EBF9AE992EA}">
      <dgm:prSet/>
      <dgm:spPr/>
      <dgm:t>
        <a:bodyPr/>
        <a:lstStyle/>
        <a:p>
          <a:endParaRPr lang="es-CL"/>
        </a:p>
      </dgm:t>
    </dgm:pt>
    <dgm:pt modelId="{791D7C5C-CD59-462A-82AC-A761462E4209}" type="sibTrans" cxnId="{0B8A7FAE-8F35-4A4F-9DDB-6EBF9AE992EA}">
      <dgm:prSet/>
      <dgm:spPr/>
      <dgm:t>
        <a:bodyPr/>
        <a:lstStyle/>
        <a:p>
          <a:endParaRPr lang="es-CL"/>
        </a:p>
      </dgm:t>
    </dgm:pt>
    <dgm:pt modelId="{100C2C55-3BF2-4835-A4C9-7B3A0A973E03}">
      <dgm:prSet phldrT="[Texto]"/>
      <dgm:spPr/>
      <dgm:t>
        <a:bodyPr/>
        <a:lstStyle/>
        <a:p>
          <a:r>
            <a:rPr lang="es-CL" dirty="0" smtClean="0"/>
            <a:t>Cierre </a:t>
          </a:r>
          <a:endParaRPr lang="es-CL" dirty="0"/>
        </a:p>
      </dgm:t>
    </dgm:pt>
    <dgm:pt modelId="{044C89CB-B51D-48DE-BDF1-BC217266FF71}" type="parTrans" cxnId="{58B24D72-D060-4B0F-83FB-235A304D939B}">
      <dgm:prSet/>
      <dgm:spPr/>
      <dgm:t>
        <a:bodyPr/>
        <a:lstStyle/>
        <a:p>
          <a:endParaRPr lang="es-CL"/>
        </a:p>
      </dgm:t>
    </dgm:pt>
    <dgm:pt modelId="{77A10CBF-E782-442F-BB99-4C7BBE324221}" type="sibTrans" cxnId="{58B24D72-D060-4B0F-83FB-235A304D939B}">
      <dgm:prSet/>
      <dgm:spPr/>
      <dgm:t>
        <a:bodyPr/>
        <a:lstStyle/>
        <a:p>
          <a:endParaRPr lang="es-CL"/>
        </a:p>
      </dgm:t>
    </dgm:pt>
    <dgm:pt modelId="{B998A833-F9A6-499E-9B29-4D8567095A2A}" type="pres">
      <dgm:prSet presAssocID="{86D9336E-0BD6-4650-8816-A9025ABBD719}" presName="Name0" presStyleCnt="0">
        <dgm:presLayoutVars>
          <dgm:dir/>
          <dgm:resizeHandles val="exact"/>
        </dgm:presLayoutVars>
      </dgm:prSet>
      <dgm:spPr/>
    </dgm:pt>
    <dgm:pt modelId="{EECCF891-70AC-4071-B11E-CED43AA5D9CE}" type="pres">
      <dgm:prSet presAssocID="{E5B3D27A-406C-4D95-BA56-4ABEFA321C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3971A00-1AF8-4F42-ABB6-8D5CA52F558B}" type="pres">
      <dgm:prSet presAssocID="{2FAC45FE-8A1C-40A6-B84E-DAE6371C0B8B}" presName="sibTrans" presStyleLbl="sibTrans2D1" presStyleIdx="0" presStyleCnt="2"/>
      <dgm:spPr/>
      <dgm:t>
        <a:bodyPr/>
        <a:lstStyle/>
        <a:p>
          <a:endParaRPr lang="es-CL"/>
        </a:p>
      </dgm:t>
    </dgm:pt>
    <dgm:pt modelId="{15E8479E-C2CF-44C8-84EA-16117DBF2839}" type="pres">
      <dgm:prSet presAssocID="{2FAC45FE-8A1C-40A6-B84E-DAE6371C0B8B}" presName="connectorText" presStyleLbl="sibTrans2D1" presStyleIdx="0" presStyleCnt="2"/>
      <dgm:spPr/>
      <dgm:t>
        <a:bodyPr/>
        <a:lstStyle/>
        <a:p>
          <a:endParaRPr lang="es-CL"/>
        </a:p>
      </dgm:t>
    </dgm:pt>
    <dgm:pt modelId="{88089B9B-3788-4B96-99FF-AB67432520D3}" type="pres">
      <dgm:prSet presAssocID="{B050AFD9-5DDB-4AD0-8B3A-2519E83DC3D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42FE2AD-ACF7-46B1-B264-A0719B214FD2}" type="pres">
      <dgm:prSet presAssocID="{791D7C5C-CD59-462A-82AC-A761462E4209}" presName="sibTrans" presStyleLbl="sibTrans2D1" presStyleIdx="1" presStyleCnt="2"/>
      <dgm:spPr/>
      <dgm:t>
        <a:bodyPr/>
        <a:lstStyle/>
        <a:p>
          <a:endParaRPr lang="es-CL"/>
        </a:p>
      </dgm:t>
    </dgm:pt>
    <dgm:pt modelId="{E4FB9920-ACB3-413E-BDAD-65EDAEBA89F5}" type="pres">
      <dgm:prSet presAssocID="{791D7C5C-CD59-462A-82AC-A761462E4209}" presName="connectorText" presStyleLbl="sibTrans2D1" presStyleIdx="1" presStyleCnt="2"/>
      <dgm:spPr/>
      <dgm:t>
        <a:bodyPr/>
        <a:lstStyle/>
        <a:p>
          <a:endParaRPr lang="es-CL"/>
        </a:p>
      </dgm:t>
    </dgm:pt>
    <dgm:pt modelId="{34349E1C-03BB-43ED-8E45-A2ECB62BAA43}" type="pres">
      <dgm:prSet presAssocID="{100C2C55-3BF2-4835-A4C9-7B3A0A973E0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9D45517F-0437-420E-99B5-161158AAFEBC}" type="presOf" srcId="{791D7C5C-CD59-462A-82AC-A761462E4209}" destId="{E4FB9920-ACB3-413E-BDAD-65EDAEBA89F5}" srcOrd="1" destOrd="0" presId="urn:microsoft.com/office/officeart/2005/8/layout/process1"/>
    <dgm:cxn modelId="{6A426B8A-64F0-40A7-A678-24D2B4D4C26D}" type="presOf" srcId="{86D9336E-0BD6-4650-8816-A9025ABBD719}" destId="{B998A833-F9A6-499E-9B29-4D8567095A2A}" srcOrd="0" destOrd="0" presId="urn:microsoft.com/office/officeart/2005/8/layout/process1"/>
    <dgm:cxn modelId="{3B6F1805-D1C9-48C7-9E5D-02A3CC738AA1}" srcId="{86D9336E-0BD6-4650-8816-A9025ABBD719}" destId="{E5B3D27A-406C-4D95-BA56-4ABEFA321C97}" srcOrd="0" destOrd="0" parTransId="{53B7A966-5660-44F3-AA88-7BF995763BBD}" sibTransId="{2FAC45FE-8A1C-40A6-B84E-DAE6371C0B8B}"/>
    <dgm:cxn modelId="{29D8A95A-2389-4AAB-A09D-732FF67CFDA5}" type="presOf" srcId="{2FAC45FE-8A1C-40A6-B84E-DAE6371C0B8B}" destId="{B3971A00-1AF8-4F42-ABB6-8D5CA52F558B}" srcOrd="0" destOrd="0" presId="urn:microsoft.com/office/officeart/2005/8/layout/process1"/>
    <dgm:cxn modelId="{35955D84-56B6-4A65-ABF7-3FA37C9639DA}" type="presOf" srcId="{791D7C5C-CD59-462A-82AC-A761462E4209}" destId="{842FE2AD-ACF7-46B1-B264-A0719B214FD2}" srcOrd="0" destOrd="0" presId="urn:microsoft.com/office/officeart/2005/8/layout/process1"/>
    <dgm:cxn modelId="{2FD492A0-A29D-4B5E-82B5-0B7A1B373D33}" type="presOf" srcId="{B050AFD9-5DDB-4AD0-8B3A-2519E83DC3D4}" destId="{88089B9B-3788-4B96-99FF-AB67432520D3}" srcOrd="0" destOrd="0" presId="urn:microsoft.com/office/officeart/2005/8/layout/process1"/>
    <dgm:cxn modelId="{66714BDF-B866-4CF2-8BDF-9287A6369DC6}" type="presOf" srcId="{2FAC45FE-8A1C-40A6-B84E-DAE6371C0B8B}" destId="{15E8479E-C2CF-44C8-84EA-16117DBF2839}" srcOrd="1" destOrd="0" presId="urn:microsoft.com/office/officeart/2005/8/layout/process1"/>
    <dgm:cxn modelId="{12B18031-AD17-445E-AEDD-433AB822EC4D}" type="presOf" srcId="{100C2C55-3BF2-4835-A4C9-7B3A0A973E03}" destId="{34349E1C-03BB-43ED-8E45-A2ECB62BAA43}" srcOrd="0" destOrd="0" presId="urn:microsoft.com/office/officeart/2005/8/layout/process1"/>
    <dgm:cxn modelId="{0B8A7FAE-8F35-4A4F-9DDB-6EBF9AE992EA}" srcId="{86D9336E-0BD6-4650-8816-A9025ABBD719}" destId="{B050AFD9-5DDB-4AD0-8B3A-2519E83DC3D4}" srcOrd="1" destOrd="0" parTransId="{6574D329-11B7-4182-BC3C-83C45913393F}" sibTransId="{791D7C5C-CD59-462A-82AC-A761462E4209}"/>
    <dgm:cxn modelId="{58B24D72-D060-4B0F-83FB-235A304D939B}" srcId="{86D9336E-0BD6-4650-8816-A9025ABBD719}" destId="{100C2C55-3BF2-4835-A4C9-7B3A0A973E03}" srcOrd="2" destOrd="0" parTransId="{044C89CB-B51D-48DE-BDF1-BC217266FF71}" sibTransId="{77A10CBF-E782-442F-BB99-4C7BBE324221}"/>
    <dgm:cxn modelId="{E3028ED0-4074-49A9-857E-7F95BA26C354}" type="presOf" srcId="{E5B3D27A-406C-4D95-BA56-4ABEFA321C97}" destId="{EECCF891-70AC-4071-B11E-CED43AA5D9CE}" srcOrd="0" destOrd="0" presId="urn:microsoft.com/office/officeart/2005/8/layout/process1"/>
    <dgm:cxn modelId="{851E2B81-F795-420E-A7FB-9DFAB7AD4DCB}" type="presParOf" srcId="{B998A833-F9A6-499E-9B29-4D8567095A2A}" destId="{EECCF891-70AC-4071-B11E-CED43AA5D9CE}" srcOrd="0" destOrd="0" presId="urn:microsoft.com/office/officeart/2005/8/layout/process1"/>
    <dgm:cxn modelId="{73EB9641-4F3F-4BCC-96E7-F0650C43D500}" type="presParOf" srcId="{B998A833-F9A6-499E-9B29-4D8567095A2A}" destId="{B3971A00-1AF8-4F42-ABB6-8D5CA52F558B}" srcOrd="1" destOrd="0" presId="urn:microsoft.com/office/officeart/2005/8/layout/process1"/>
    <dgm:cxn modelId="{C4DAC0E8-1DD3-4610-B5B8-908A5556D230}" type="presParOf" srcId="{B3971A00-1AF8-4F42-ABB6-8D5CA52F558B}" destId="{15E8479E-C2CF-44C8-84EA-16117DBF2839}" srcOrd="0" destOrd="0" presId="urn:microsoft.com/office/officeart/2005/8/layout/process1"/>
    <dgm:cxn modelId="{AFC82E4B-FD68-4633-8DFC-4501D9E2BFE5}" type="presParOf" srcId="{B998A833-F9A6-499E-9B29-4D8567095A2A}" destId="{88089B9B-3788-4B96-99FF-AB67432520D3}" srcOrd="2" destOrd="0" presId="urn:microsoft.com/office/officeart/2005/8/layout/process1"/>
    <dgm:cxn modelId="{55F48522-BCFA-43A3-8AF0-E43409ADA91C}" type="presParOf" srcId="{B998A833-F9A6-499E-9B29-4D8567095A2A}" destId="{842FE2AD-ACF7-46B1-B264-A0719B214FD2}" srcOrd="3" destOrd="0" presId="urn:microsoft.com/office/officeart/2005/8/layout/process1"/>
    <dgm:cxn modelId="{1DAE55F3-F7D7-40A3-B29A-9BD4E5E6B351}" type="presParOf" srcId="{842FE2AD-ACF7-46B1-B264-A0719B214FD2}" destId="{E4FB9920-ACB3-413E-BDAD-65EDAEBA89F5}" srcOrd="0" destOrd="0" presId="urn:microsoft.com/office/officeart/2005/8/layout/process1"/>
    <dgm:cxn modelId="{AD32DCE9-40C2-47A7-B9A0-57E0E827BF29}" type="presParOf" srcId="{B998A833-F9A6-499E-9B29-4D8567095A2A}" destId="{34349E1C-03BB-43ED-8E45-A2ECB62BAA4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CF891-70AC-4071-B11E-CED43AA5D9CE}">
      <dsp:nvSpPr>
        <dsp:cNvPr id="0" name=""/>
        <dsp:cNvSpPr/>
      </dsp:nvSpPr>
      <dsp:spPr>
        <a:xfrm>
          <a:off x="7341" y="0"/>
          <a:ext cx="2194275" cy="12241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Calentamiento </a:t>
          </a:r>
          <a:endParaRPr lang="es-CL" sz="1900" kern="1200" dirty="0"/>
        </a:p>
      </dsp:txBody>
      <dsp:txXfrm>
        <a:off x="43195" y="35854"/>
        <a:ext cx="2122567" cy="1152428"/>
      </dsp:txXfrm>
    </dsp:sp>
    <dsp:sp modelId="{B3971A00-1AF8-4F42-ABB6-8D5CA52F558B}">
      <dsp:nvSpPr>
        <dsp:cNvPr id="0" name=""/>
        <dsp:cNvSpPr/>
      </dsp:nvSpPr>
      <dsp:spPr>
        <a:xfrm>
          <a:off x="2421043" y="339977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500" kern="1200"/>
        </a:p>
      </dsp:txBody>
      <dsp:txXfrm>
        <a:off x="2421043" y="448813"/>
        <a:ext cx="325630" cy="326508"/>
      </dsp:txXfrm>
    </dsp:sp>
    <dsp:sp modelId="{88089B9B-3788-4B96-99FF-AB67432520D3}">
      <dsp:nvSpPr>
        <dsp:cNvPr id="0" name=""/>
        <dsp:cNvSpPr/>
      </dsp:nvSpPr>
      <dsp:spPr>
        <a:xfrm>
          <a:off x="3079326" y="0"/>
          <a:ext cx="2194275" cy="12241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Parte principal o entrenamiento específico.  </a:t>
          </a:r>
          <a:endParaRPr lang="es-CL" sz="1900" kern="1200" dirty="0"/>
        </a:p>
      </dsp:txBody>
      <dsp:txXfrm>
        <a:off x="3115180" y="35854"/>
        <a:ext cx="2122567" cy="1152428"/>
      </dsp:txXfrm>
    </dsp:sp>
    <dsp:sp modelId="{842FE2AD-ACF7-46B1-B264-A0719B214FD2}">
      <dsp:nvSpPr>
        <dsp:cNvPr id="0" name=""/>
        <dsp:cNvSpPr/>
      </dsp:nvSpPr>
      <dsp:spPr>
        <a:xfrm>
          <a:off x="5493029" y="339977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500" kern="1200"/>
        </a:p>
      </dsp:txBody>
      <dsp:txXfrm>
        <a:off x="5493029" y="448813"/>
        <a:ext cx="325630" cy="326508"/>
      </dsp:txXfrm>
    </dsp:sp>
    <dsp:sp modelId="{34349E1C-03BB-43ED-8E45-A2ECB62BAA43}">
      <dsp:nvSpPr>
        <dsp:cNvPr id="0" name=""/>
        <dsp:cNvSpPr/>
      </dsp:nvSpPr>
      <dsp:spPr>
        <a:xfrm>
          <a:off x="6151311" y="0"/>
          <a:ext cx="2194275" cy="12241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Cierre </a:t>
          </a:r>
          <a:endParaRPr lang="es-CL" sz="1900" kern="1200" dirty="0"/>
        </a:p>
      </dsp:txBody>
      <dsp:txXfrm>
        <a:off x="6187165" y="35854"/>
        <a:ext cx="2122567" cy="1152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gif"/><Relationship Id="rId5" Type="http://schemas.openxmlformats.org/officeDocument/2006/relationships/diagramData" Target="../diagrams/data1.xml"/><Relationship Id="rId10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cpiQtLhNO00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8778" y="851834"/>
            <a:ext cx="8085221" cy="14250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L" sz="40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Mejorando la </a:t>
            </a:r>
            <a:r>
              <a:rPr lang="es-CL" sz="4000" b="1" cap="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s-CL" sz="40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esistencia Física. </a:t>
            </a:r>
            <a:endParaRPr lang="es-C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0879" y="5589240"/>
            <a:ext cx="9073121" cy="12509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ED. FÍSICA 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7° BÁSICO</a:t>
            </a: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Profesora </a:t>
            </a:r>
            <a:r>
              <a:rPr lang="es-CL" sz="2000" dirty="0">
                <a:latin typeface="Arial" pitchFamily="34" charset="0"/>
                <a:cs typeface="Arial" pitchFamily="34" charset="0"/>
              </a:rPr>
              <a:t>Teresita Torres       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TTORRES@SANFERNANDOCOLLEGE.CL </a:t>
            </a:r>
          </a:p>
        </p:txBody>
      </p:sp>
      <p:pic>
        <p:nvPicPr>
          <p:cNvPr id="1028" name="Picture 4" descr="Resultado de imagen de ejercicio fis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2298870" cy="21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4139952" y="321165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«</a:t>
            </a:r>
            <a:r>
              <a:rPr lang="es-CL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Practicar actividad física </a:t>
            </a:r>
            <a:br>
              <a:rPr lang="es-CL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CL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de forma segura y responsable</a:t>
            </a:r>
            <a:r>
              <a:rPr lang="es-CL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» </a:t>
            </a:r>
            <a:endParaRPr lang="es-CL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" y="62566"/>
            <a:ext cx="707819" cy="78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5"/>
          <a:stretch/>
        </p:blipFill>
        <p:spPr bwMode="auto">
          <a:xfrm>
            <a:off x="0" y="1980404"/>
            <a:ext cx="9144000" cy="487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72189"/>
            <a:ext cx="9144000" cy="190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Próxima semana, realizaremos desafíos de ejercicios  con los siguientes materiales:</a:t>
            </a:r>
          </a:p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1599"/>
            <a:ext cx="1691680" cy="18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79732" y="3068960"/>
            <a:ext cx="7272808" cy="310854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L" sz="2800" dirty="0" smtClean="0">
                <a:solidFill>
                  <a:srgbClr val="FF0000"/>
                </a:solidFill>
              </a:rPr>
              <a:t>OA 03	</a:t>
            </a:r>
            <a:r>
              <a:rPr lang="es-CL" sz="2800" dirty="0" smtClean="0"/>
              <a:t>	Desarrollar </a:t>
            </a:r>
            <a:r>
              <a:rPr lang="es-CL" sz="2800" dirty="0"/>
              <a:t>la resistencia cardiovascular, la fuerza muscular, la velocidad y la flexibilidad para alcanzar una condición física saludable, considerando: </a:t>
            </a:r>
            <a:r>
              <a:rPr lang="es-CL" sz="2800" dirty="0" smtClean="0"/>
              <a:t>Frecuencia, intensidad, </a:t>
            </a:r>
            <a:r>
              <a:rPr lang="es-CL" sz="2800" dirty="0"/>
              <a:t>t</a:t>
            </a:r>
            <a:r>
              <a:rPr lang="es-CL" sz="2800" dirty="0" smtClean="0"/>
              <a:t>iempo </a:t>
            </a:r>
            <a:r>
              <a:rPr lang="es-CL" sz="2800" dirty="0"/>
              <a:t>de </a:t>
            </a:r>
            <a:r>
              <a:rPr lang="es-CL" sz="2800" dirty="0" smtClean="0"/>
              <a:t>duración, recuperación y </a:t>
            </a:r>
            <a:r>
              <a:rPr lang="es-CL" sz="2800" dirty="0" smtClean="0"/>
              <a:t>progresión. </a:t>
            </a:r>
            <a:endParaRPr lang="es-CL" sz="2800" dirty="0"/>
          </a:p>
        </p:txBody>
      </p:sp>
      <p:pic>
        <p:nvPicPr>
          <p:cNvPr id="5" name="Picture 9" descr="Resultado de imagen para OBJE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5" y="97506"/>
            <a:ext cx="4956689" cy="204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89240"/>
            <a:ext cx="1698279" cy="115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s://lifestyle.campus-star.com/app/uploads/2016/11/totoro-exercise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85" y="109361"/>
            <a:ext cx="2613484" cy="26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Resultado de imagen de gif de ejercicio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011" y="146063"/>
            <a:ext cx="1346989" cy="13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Resultado de imagen de gif de ejercicios flexoextencion de braz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64" y="5514110"/>
            <a:ext cx="1801096" cy="148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de gif de ejercici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75" y="5493099"/>
            <a:ext cx="1364900" cy="13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0632" y="465138"/>
            <a:ext cx="8813367" cy="1148529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rgbClr val="FFC000"/>
                </a:solidFill>
              </a:rPr>
              <a:t>Partes de una rutina de actividad Física </a:t>
            </a:r>
            <a:endParaRPr lang="es-CL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144603164"/>
              </p:ext>
            </p:extLst>
          </p:nvPr>
        </p:nvGraphicFramePr>
        <p:xfrm>
          <a:off x="367975" y="1918168"/>
          <a:ext cx="8352928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07974" y="3482142"/>
            <a:ext cx="256355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Ejercicios como:</a:t>
            </a:r>
          </a:p>
          <a:p>
            <a:pPr algn="ctr"/>
            <a:r>
              <a:rPr lang="es-CL" dirty="0" smtClean="0"/>
              <a:t>Movilidad articular, Activación muscular, Flexibilización  o elasticidad.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3275856" y="3482142"/>
            <a:ext cx="2413604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Conjunto de ejercicios que potencian  la o las  cualidades a trabajar.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940152" y="3205144"/>
            <a:ext cx="2840208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Ejercicios que ayudan a volver a la calma nuestros sistemas. </a:t>
            </a:r>
          </a:p>
          <a:p>
            <a:pPr algn="ctr"/>
            <a:r>
              <a:rPr lang="es-CL" dirty="0" smtClean="0"/>
              <a:t>Ejemplo </a:t>
            </a:r>
          </a:p>
          <a:p>
            <a:pPr algn="ctr"/>
            <a:r>
              <a:rPr lang="es-CL" dirty="0" smtClean="0"/>
              <a:t>Elongaciones, masajes, ejercicios de respiración, etc.</a:t>
            </a:r>
            <a:endParaRPr lang="es-CL" dirty="0"/>
          </a:p>
        </p:txBody>
      </p:sp>
      <p:cxnSp>
        <p:nvCxnSpPr>
          <p:cNvPr id="9" name="8 Conector recto de flecha"/>
          <p:cNvCxnSpPr>
            <a:stCxn id="4" idx="0"/>
          </p:cNvCxnSpPr>
          <p:nvPr/>
        </p:nvCxnSpPr>
        <p:spPr>
          <a:xfrm flipH="1" flipV="1">
            <a:off x="1496108" y="2807234"/>
            <a:ext cx="93642" cy="674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7592228" y="2530236"/>
            <a:ext cx="0" cy="6749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endCxn id="5" idx="0"/>
          </p:cNvCxnSpPr>
          <p:nvPr/>
        </p:nvCxnSpPr>
        <p:spPr>
          <a:xfrm flipH="1">
            <a:off x="4482658" y="3214428"/>
            <a:ext cx="101619" cy="2677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48" name="Picture 8" descr="Resultado de imagen de gif de ejercicio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39" y="5158825"/>
            <a:ext cx="1520187" cy="15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4" descr="Resultado de imagen de gif de ejercicios relaj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3" name="AutoShape 16" descr="Resultado de imagen de gif de ejercicios relajac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4" name="AutoShape 18" descr="Resultado de imagen de gif de ejercicios relajac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260" name="Picture 20" descr="Resultado de imagen de gif de ejercicios respirar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14" y="5514111"/>
            <a:ext cx="1313385" cy="13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accent6">
                    <a:lumMod val="75000"/>
                  </a:schemeClr>
                </a:solidFill>
              </a:rPr>
              <a:t>Ejercicios de activación muscular </a:t>
            </a:r>
            <a:endParaRPr lang="es-C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95296" y="2543676"/>
            <a:ext cx="8435280" cy="3057203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Son ejercicios que actúan sobre grandes grupos musculares de las piernas, tronco y brazos.</a:t>
            </a:r>
          </a:p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Intensidad suave y progresiva, con repeticiones que oscilan en las 20. </a:t>
            </a:r>
          </a:p>
          <a:p>
            <a:endParaRPr lang="es-CL" dirty="0"/>
          </a:p>
        </p:txBody>
      </p:sp>
      <p:pic>
        <p:nvPicPr>
          <p:cNvPr id="12292" name="Picture 4" descr="Resultado de imagen de subir y bajar escaleras en cas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81809"/>
            <a:ext cx="1491120" cy="134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n de gif ejercicio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56" y="5373216"/>
            <a:ext cx="2009128" cy="13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do de imagen de gif ejercici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20" y="5499646"/>
            <a:ext cx="2523773" cy="141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sultado de imagen de gif ejercici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7" y="3868886"/>
            <a:ext cx="2024063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Resultado de imagen de gif ejercicio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71" y="4160955"/>
            <a:ext cx="2559865" cy="1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sultado de imagen de gif ejercicios saltar cuer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25307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0414"/>
            <a:ext cx="859461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36453" y="337414"/>
            <a:ext cx="7024744" cy="1143000"/>
          </a:xfrm>
        </p:spPr>
        <p:txBody>
          <a:bodyPr/>
          <a:lstStyle/>
          <a:p>
            <a:r>
              <a:rPr lang="es-CL" b="1" dirty="0" smtClean="0">
                <a:solidFill>
                  <a:srgbClr val="FFC000"/>
                </a:solidFill>
              </a:rPr>
              <a:t>Movilidad articular</a:t>
            </a:r>
            <a:endParaRPr lang="es-CL" b="1" dirty="0">
              <a:solidFill>
                <a:srgbClr val="FFC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6139626"/>
            <a:ext cx="859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 smtClean="0">
                <a:solidFill>
                  <a:srgbClr val="00B050"/>
                </a:solidFill>
              </a:rPr>
              <a:t>«Son </a:t>
            </a:r>
            <a:r>
              <a:rPr lang="es-CL" b="1" dirty="0">
                <a:solidFill>
                  <a:srgbClr val="00B050"/>
                </a:solidFill>
              </a:rPr>
              <a:t>ejercicios que preceden a las actividades que se van a desarrollar en la parte principal </a:t>
            </a:r>
            <a:r>
              <a:rPr lang="es-CL" b="1" dirty="0" smtClean="0">
                <a:solidFill>
                  <a:srgbClr val="00B050"/>
                </a:solidFill>
              </a:rPr>
              <a:t>»</a:t>
            </a:r>
            <a:endParaRPr lang="es-C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</a:rPr>
              <a:t>¡</a:t>
            </a:r>
            <a:r>
              <a:rPr lang="es-CL" b="1" dirty="0" smtClean="0">
                <a:solidFill>
                  <a:schemeClr val="accent6">
                    <a:lumMod val="50000"/>
                  </a:schemeClr>
                </a:solidFill>
              </a:rPr>
              <a:t>Considerar para el calentamiento …!</a:t>
            </a:r>
            <a:endParaRPr lang="es-C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L" dirty="0" smtClean="0">
                <a:solidFill>
                  <a:srgbClr val="00B050"/>
                </a:solidFill>
              </a:rPr>
              <a:t>El objetivo principal es preparar el cuerpo físico y psicológicamente para un ejercicio de mayor intensidad. </a:t>
            </a:r>
          </a:p>
          <a:p>
            <a:pPr algn="just"/>
            <a:r>
              <a:rPr lang="es-CL" dirty="0" smtClean="0">
                <a:solidFill>
                  <a:srgbClr val="FF0000"/>
                </a:solidFill>
              </a:rPr>
              <a:t>No debe ser fatigante.</a:t>
            </a:r>
          </a:p>
          <a:p>
            <a:pPr algn="just"/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Evitar repeticiones excesivas para así no aumentar la intensidad.</a:t>
            </a:r>
          </a:p>
          <a:p>
            <a:pPr algn="just"/>
            <a:r>
              <a:rPr lang="es-CL" dirty="0" smtClean="0">
                <a:solidFill>
                  <a:srgbClr val="FFC000"/>
                </a:solidFill>
              </a:rPr>
              <a:t>Intervención de todos los grupos musculares. </a:t>
            </a:r>
          </a:p>
          <a:p>
            <a:pPr algn="just"/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 intensidad es baja, suave y progresiva </a:t>
            </a: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11431"/>
            <a:ext cx="2339752" cy="26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3"/>
          <a:stretch/>
        </p:blipFill>
        <p:spPr bwMode="auto">
          <a:xfrm>
            <a:off x="503252" y="4211432"/>
            <a:ext cx="2290891" cy="238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516" y="260648"/>
            <a:ext cx="8712968" cy="1143000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chemeClr val="accent6">
                    <a:lumMod val="50000"/>
                  </a:schemeClr>
                </a:solidFill>
              </a:rPr>
              <a:t>  Rutina Sugerida  </a:t>
            </a:r>
            <a:endParaRPr lang="es-C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77" y="1834426"/>
            <a:ext cx="2053341" cy="133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35" y="4319588"/>
            <a:ext cx="25622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4190" y="2499910"/>
            <a:ext cx="598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  <a:hlinkClick r:id="rId6" tooltip="https://youtu.be/cpiQtLhNO00"/>
              </a:rPr>
              <a:t>https://youtu.be/cpiQtLhNO00 </a:t>
            </a:r>
            <a:endParaRPr lang="es-CL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859" y="116632"/>
            <a:ext cx="8229600" cy="1143000"/>
          </a:xfrm>
        </p:spPr>
        <p:txBody>
          <a:bodyPr/>
          <a:lstStyle/>
          <a:p>
            <a:r>
              <a:rPr lang="es-CL" b="1" dirty="0" smtClean="0">
                <a:solidFill>
                  <a:srgbClr val="00B050"/>
                </a:solidFill>
              </a:rPr>
              <a:t>Flexibilidad y/o Elasticidad </a:t>
            </a:r>
            <a:endParaRPr lang="es-CL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9" y="2564904"/>
            <a:ext cx="8892480" cy="38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43419" y="1124744"/>
            <a:ext cx="8677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Los objetivos principales son :</a:t>
            </a:r>
          </a:p>
          <a:p>
            <a:endParaRPr lang="es-CL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El desarrollo </a:t>
            </a:r>
            <a:r>
              <a:rPr lang="es-CL" dirty="0"/>
              <a:t>de determinados niveles de movilidad articular y/o extensibilidad </a:t>
            </a:r>
            <a:r>
              <a:rPr lang="es-CL" dirty="0" smtClean="0"/>
              <a:t>muscular.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/>
              <a:t>L</a:t>
            </a:r>
            <a:r>
              <a:rPr lang="es-CL" dirty="0" smtClean="0"/>
              <a:t>a recuperación </a:t>
            </a:r>
            <a:r>
              <a:rPr lang="es-CL" dirty="0"/>
              <a:t>del tono como vía para la recuperación muscular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2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374" y="-315416"/>
            <a:ext cx="4817491" cy="1368152"/>
          </a:xfrm>
        </p:spPr>
        <p:txBody>
          <a:bodyPr/>
          <a:lstStyle/>
          <a:p>
            <a:r>
              <a:rPr lang="es-CL" dirty="0" smtClean="0"/>
              <a:t>Vuelta a la calma </a:t>
            </a:r>
            <a:endParaRPr lang="es-CL" dirty="0"/>
          </a:p>
        </p:txBody>
      </p:sp>
      <p:pic>
        <p:nvPicPr>
          <p:cNvPr id="13316" name="Picture 4" descr="Resultado de imagen de automasajes post ejercic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52736"/>
            <a:ext cx="4053692" cy="40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 de automasajes post ejercic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8" descr="Resultado de imagen de automasajes post ejercic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45" y="4694093"/>
            <a:ext cx="2730153" cy="18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65" y="323891"/>
            <a:ext cx="3540371" cy="64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1439</TotalTime>
  <Words>244</Words>
  <Application>Microsoft Office PowerPoint</Application>
  <PresentationFormat>Presentación en pantalla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Austin</vt:lpstr>
      <vt:lpstr>Mejorando la Resistencia Física. </vt:lpstr>
      <vt:lpstr>Presentación de PowerPoint</vt:lpstr>
      <vt:lpstr>Partes de una rutina de actividad Física </vt:lpstr>
      <vt:lpstr>Ejercicios de activación muscular </vt:lpstr>
      <vt:lpstr>Movilidad articular</vt:lpstr>
      <vt:lpstr>¡Considerar para el calentamiento …!</vt:lpstr>
      <vt:lpstr>  Rutina Sugerida  </vt:lpstr>
      <vt:lpstr>Flexibilidad y/o Elasticidad </vt:lpstr>
      <vt:lpstr>Vuelta a la calma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Mejorando la Resistencia Física.   «Practicar actividad física de forma segura y responsable»</dc:title>
  <dc:creator>Samsung</dc:creator>
  <cp:lastModifiedBy>Enlaces</cp:lastModifiedBy>
  <cp:revision>40</cp:revision>
  <dcterms:created xsi:type="dcterms:W3CDTF">2020-03-17T19:09:15Z</dcterms:created>
  <dcterms:modified xsi:type="dcterms:W3CDTF">2020-06-01T06:00:30Z</dcterms:modified>
</cp:coreProperties>
</file>