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27200" y="2554167"/>
            <a:ext cx="70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993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49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7B82F-714B-4A1F-A8BF-243693780656}" type="datetimeFigureOut">
              <a:rPr lang="es-CL" smtClean="0"/>
              <a:t>27-06-2020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428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549367" y="2822333"/>
            <a:ext cx="773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49367" y="4193135"/>
            <a:ext cx="773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139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412667" y="1968000"/>
            <a:ext cx="8170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Google Shape;18;p4"/>
          <p:cNvSpPr txBox="1"/>
          <p:nvPr/>
        </p:nvSpPr>
        <p:spPr>
          <a:xfrm>
            <a:off x="2273967" y="13005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128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◈"/>
              <a:defRPr sz="3467"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3467"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3467"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3467"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  <p:cxnSp>
        <p:nvCxnSpPr>
          <p:cNvPr id="24" name="Google Shape;24;p5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6996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2074900" y="1972500"/>
            <a:ext cx="4282400" cy="4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615029" y="1972500"/>
            <a:ext cx="4282400" cy="4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  <p:cxnSp>
        <p:nvCxnSpPr>
          <p:cNvPr id="30" name="Google Shape;30;p6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9444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2074900" y="1892877"/>
            <a:ext cx="2843600" cy="4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◈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5064301" y="1892877"/>
            <a:ext cx="2843600" cy="4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◈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8053703" y="1892877"/>
            <a:ext cx="2843600" cy="4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◈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  <p:cxnSp>
        <p:nvCxnSpPr>
          <p:cNvPr id="37" name="Google Shape;37;p7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2242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  <p:cxnSp>
        <p:nvCxnSpPr>
          <p:cNvPr id="41" name="Google Shape;41;p8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68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2123133" y="4853700"/>
            <a:ext cx="87500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 i="1">
                <a:solidFill>
                  <a:srgbClr val="666666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  <p:cxnSp>
        <p:nvCxnSpPr>
          <p:cNvPr id="45" name="Google Shape;45;p9"/>
          <p:cNvCxnSpPr/>
          <p:nvPr/>
        </p:nvCxnSpPr>
        <p:spPr>
          <a:xfrm>
            <a:off x="2275933" y="4857500"/>
            <a:ext cx="842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283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 r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8876533" y="1118000"/>
            <a:ext cx="1996800" cy="4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rtl="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 i="1">
                <a:solidFill>
                  <a:srgbClr val="666666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  <p:cxnSp>
        <p:nvCxnSpPr>
          <p:cNvPr id="49" name="Google Shape;49;p10"/>
          <p:cNvCxnSpPr/>
          <p:nvPr/>
        </p:nvCxnSpPr>
        <p:spPr>
          <a:xfrm>
            <a:off x="8571733" y="1320400"/>
            <a:ext cx="0" cy="4163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42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EAD2980F-4CCA-44F1-83B5-68DDC2E909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7817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wm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wma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audio" Target="../media/media5.wma"/><Relationship Id="rId11" Type="http://schemas.openxmlformats.org/officeDocument/2006/relationships/image" Target="../media/image7.png"/><Relationship Id="rId5" Type="http://schemas.microsoft.com/office/2007/relationships/media" Target="../media/media5.wma"/><Relationship Id="rId10" Type="http://schemas.openxmlformats.org/officeDocument/2006/relationships/image" Target="../media/image10.png"/><Relationship Id="rId4" Type="http://schemas.openxmlformats.org/officeDocument/2006/relationships/audio" Target="../media/media4.wma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7.wma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audio" Target="../media/media8.wma"/><Relationship Id="rId11" Type="http://schemas.openxmlformats.org/officeDocument/2006/relationships/image" Target="../media/image7.png"/><Relationship Id="rId5" Type="http://schemas.microsoft.com/office/2007/relationships/media" Target="../media/media8.wma"/><Relationship Id="rId10" Type="http://schemas.openxmlformats.org/officeDocument/2006/relationships/image" Target="../media/image13.png"/><Relationship Id="rId4" Type="http://schemas.openxmlformats.org/officeDocument/2006/relationships/audio" Target="../media/media7.wma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>
                <a:latin typeface="MV Boli" panose="02000500030200090000" pitchFamily="2" charset="0"/>
                <a:cs typeface="MV Boli" panose="02000500030200090000" pitchFamily="2" charset="0"/>
              </a:rPr>
              <a:t>Material de apoyo</a:t>
            </a:r>
            <a:br>
              <a:rPr lang="es-CL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CL" dirty="0" smtClean="0">
                <a:latin typeface="MV Boli" panose="02000500030200090000" pitchFamily="2" charset="0"/>
                <a:cs typeface="MV Boli" panose="02000500030200090000" pitchFamily="2" charset="0"/>
              </a:rPr>
              <a:t>Lenguaje 7°Básicos</a:t>
            </a:r>
            <a:endParaRPr lang="es-C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u="sng" dirty="0" smtClean="0"/>
              <a:t>Programa de Integración Escolar.</a:t>
            </a:r>
          </a:p>
          <a:p>
            <a:r>
              <a:rPr lang="es-CL" dirty="0" smtClean="0"/>
              <a:t>Educadora Diferencial; Paulina Albornoz Chávez.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706" y="1122363"/>
            <a:ext cx="71329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91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2123133" y="4789305"/>
            <a:ext cx="8750000" cy="1031945"/>
          </a:xfrm>
        </p:spPr>
        <p:txBody>
          <a:bodyPr/>
          <a:lstStyle/>
          <a:p>
            <a:pPr algn="ctr"/>
            <a:r>
              <a:rPr lang="es-CL" b="1" dirty="0" smtClean="0"/>
              <a:t>“YO, SIMIO” </a:t>
            </a:r>
          </a:p>
          <a:p>
            <a:pPr algn="ctr"/>
            <a:r>
              <a:rPr lang="es-CL" b="1" dirty="0" smtClean="0"/>
              <a:t>(Autor, Sergio Gómez)</a:t>
            </a:r>
            <a:endParaRPr lang="es-CL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6634">
            <a:off x="3480918" y="1101077"/>
            <a:ext cx="219075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8620">
            <a:off x="6968739" y="955710"/>
            <a:ext cx="2088864" cy="362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645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Datos de la obra: </a:t>
            </a:r>
            <a:endParaRPr lang="es-CL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Este libro fue escrito por el autor chileno Sergio Gómez.</a:t>
            </a:r>
          </a:p>
          <a:p>
            <a:r>
              <a:rPr lang="es-CL" dirty="0" smtClean="0"/>
              <a:t>Fue publicado en el año 2006 por la editorial SM Chile. </a:t>
            </a:r>
          </a:p>
          <a:p>
            <a:r>
              <a:rPr lang="es-CL" dirty="0" smtClean="0"/>
              <a:t>Esta compuesto por 132 paginas, divididas en 27 capítulos.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370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Autor:</a:t>
            </a:r>
            <a:endParaRPr lang="es-CL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83368" y="1838428"/>
            <a:ext cx="5782615" cy="4056400"/>
          </a:xfrm>
        </p:spPr>
        <p:txBody>
          <a:bodyPr/>
          <a:lstStyle/>
          <a:p>
            <a:r>
              <a:rPr lang="es-CL" sz="1800" b="1" dirty="0" smtClean="0"/>
              <a:t>Sergio Gómez</a:t>
            </a:r>
            <a:r>
              <a:rPr lang="es-CL" sz="1800" dirty="0" smtClean="0"/>
              <a:t>, nació en Temuco en el año 1962, estudió derecho y literatura en la Universidad de Concepción.</a:t>
            </a:r>
          </a:p>
          <a:p>
            <a:r>
              <a:rPr lang="es-CL" sz="1800" dirty="0"/>
              <a:t>E</a:t>
            </a:r>
            <a:r>
              <a:rPr lang="es-CL" sz="1800" dirty="0" smtClean="0"/>
              <a:t>s </a:t>
            </a:r>
            <a:r>
              <a:rPr lang="es-CL" sz="1800" dirty="0"/>
              <a:t>uno </a:t>
            </a:r>
            <a:r>
              <a:rPr lang="es-CL" sz="1800" dirty="0" smtClean="0"/>
              <a:t>de los </a:t>
            </a:r>
            <a:r>
              <a:rPr lang="es-CL" sz="1800" dirty="0"/>
              <a:t>escritores chilenos con más </a:t>
            </a:r>
            <a:r>
              <a:rPr lang="es-CL" sz="1800" dirty="0" smtClean="0"/>
              <a:t>proyección internacional</a:t>
            </a:r>
            <a:r>
              <a:rPr lang="es-CL" sz="1800" dirty="0"/>
              <a:t>. Actualmente, </a:t>
            </a:r>
            <a:r>
              <a:rPr lang="es-CL" sz="1800" dirty="0" smtClean="0"/>
              <a:t>escribe en </a:t>
            </a:r>
            <a:r>
              <a:rPr lang="es-CL" sz="1800" dirty="0"/>
              <a:t>diarios y revistas y elabora guiones </a:t>
            </a:r>
            <a:r>
              <a:rPr lang="es-CL" sz="1800" dirty="0" smtClean="0"/>
              <a:t>de cine </a:t>
            </a:r>
            <a:r>
              <a:rPr lang="es-CL" sz="1800" dirty="0"/>
              <a:t>y de televisión. </a:t>
            </a:r>
            <a:endParaRPr lang="es-CL" sz="1800" dirty="0" smtClean="0"/>
          </a:p>
          <a:p>
            <a:r>
              <a:rPr lang="es-CL" sz="1800" dirty="0" smtClean="0"/>
              <a:t>Es </a:t>
            </a:r>
            <a:r>
              <a:rPr lang="es-CL" sz="1800" dirty="0"/>
              <a:t>autor de </a:t>
            </a:r>
            <a:r>
              <a:rPr lang="es-CL" sz="1800" dirty="0" smtClean="0"/>
              <a:t>numerosas obras </a:t>
            </a:r>
            <a:r>
              <a:rPr lang="es-CL" sz="1800" dirty="0"/>
              <a:t>de ficción narrativas y </a:t>
            </a:r>
            <a:r>
              <a:rPr lang="es-CL" sz="1800" dirty="0" smtClean="0"/>
              <a:t>dramáticas. Recientemente</a:t>
            </a:r>
            <a:r>
              <a:rPr lang="es-CL" sz="1800" dirty="0"/>
              <a:t>, recibió el </a:t>
            </a:r>
            <a:r>
              <a:rPr lang="es-CL" sz="1800" dirty="0" smtClean="0"/>
              <a:t>premio Lengua </a:t>
            </a:r>
            <a:r>
              <a:rPr lang="es-CL" sz="1800" dirty="0"/>
              <a:t>de Trapo por su novela </a:t>
            </a:r>
            <a:r>
              <a:rPr lang="es-CL" sz="1800" i="1" dirty="0"/>
              <a:t>La </a:t>
            </a:r>
            <a:r>
              <a:rPr lang="es-CL" sz="1800" i="1" dirty="0" smtClean="0"/>
              <a:t>obra literaria </a:t>
            </a:r>
            <a:r>
              <a:rPr lang="es-CL" sz="1800" i="1" dirty="0"/>
              <a:t>de Mario </a:t>
            </a:r>
            <a:r>
              <a:rPr lang="es-CL" sz="1800" i="1" dirty="0" err="1"/>
              <a:t>Valdini</a:t>
            </a:r>
            <a:r>
              <a:rPr lang="es-CL" sz="1800" i="1" dirty="0"/>
              <a:t>. </a:t>
            </a:r>
            <a:r>
              <a:rPr lang="es-CL" sz="1800" dirty="0"/>
              <a:t>Ha escrito </a:t>
            </a:r>
            <a:r>
              <a:rPr lang="es-CL" sz="1800" dirty="0" smtClean="0"/>
              <a:t>dos novelas </a:t>
            </a:r>
            <a:r>
              <a:rPr lang="es-CL" sz="1800" dirty="0"/>
              <a:t>juveniles: </a:t>
            </a:r>
            <a:r>
              <a:rPr lang="es-CL" sz="1800" i="1" dirty="0"/>
              <a:t>Quique Hache </a:t>
            </a:r>
            <a:r>
              <a:rPr lang="es-CL" sz="1800" i="1" dirty="0" smtClean="0"/>
              <a:t>detective </a:t>
            </a:r>
            <a:r>
              <a:rPr lang="es-CL" sz="1800" dirty="0" smtClean="0"/>
              <a:t>y </a:t>
            </a:r>
            <a:r>
              <a:rPr lang="es-CL" sz="1800" i="1" dirty="0"/>
              <a:t>Cuarto A.</a:t>
            </a:r>
            <a:endParaRPr lang="es-CL" sz="1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771" r="21302"/>
          <a:stretch/>
        </p:blipFill>
        <p:spPr>
          <a:xfrm>
            <a:off x="2021981" y="2242615"/>
            <a:ext cx="3361386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70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4900" y="906824"/>
            <a:ext cx="8822400" cy="933200"/>
          </a:xfrm>
        </p:spPr>
        <p:txBody>
          <a:bodyPr/>
          <a:lstStyle/>
          <a:p>
            <a:r>
              <a:rPr lang="es-CL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Síntesis de la Obra;</a:t>
            </a:r>
            <a:br>
              <a:rPr lang="es-CL" sz="32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CL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(escucha y lee con atención) </a:t>
            </a:r>
            <a:endParaRPr lang="es-CL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06085" y="1840024"/>
            <a:ext cx="7791718" cy="4507605"/>
          </a:xfrm>
        </p:spPr>
        <p:txBody>
          <a:bodyPr/>
          <a:lstStyle/>
          <a:p>
            <a:r>
              <a:rPr lang="es-CL" sz="1600" dirty="0"/>
              <a:t>En esta novela, es </a:t>
            </a:r>
            <a:r>
              <a:rPr lang="es-CL" sz="1600" dirty="0" smtClean="0"/>
              <a:t>un simio </a:t>
            </a:r>
            <a:r>
              <a:rPr lang="es-CL" sz="1600" dirty="0"/>
              <a:t>quien explora nuestro mundo </a:t>
            </a:r>
            <a:r>
              <a:rPr lang="es-CL" sz="1600" dirty="0" smtClean="0"/>
              <a:t>de bípedos </a:t>
            </a:r>
            <a:r>
              <a:rPr lang="es-CL" sz="1600" dirty="0"/>
              <a:t>implumes</a:t>
            </a:r>
            <a:r>
              <a:rPr lang="es-CL" sz="1600" dirty="0" smtClean="0"/>
              <a:t>.</a:t>
            </a:r>
          </a:p>
          <a:p>
            <a:r>
              <a:rPr lang="es-CL" sz="1600" dirty="0"/>
              <a:t>Todo cambia cuando una mujer, M</a:t>
            </a:r>
            <a:r>
              <a:rPr lang="es-CL" sz="1600" dirty="0" smtClean="0"/>
              <a:t>., empieza </a:t>
            </a:r>
            <a:r>
              <a:rPr lang="es-CL" sz="1600" dirty="0"/>
              <a:t>a leerle libros desde el otro </a:t>
            </a:r>
            <a:r>
              <a:rPr lang="es-CL" sz="1600" dirty="0" smtClean="0"/>
              <a:t>lado de </a:t>
            </a:r>
            <a:r>
              <a:rPr lang="es-CL" sz="1600" dirty="0"/>
              <a:t>los </a:t>
            </a:r>
            <a:r>
              <a:rPr lang="es-CL" sz="1600" dirty="0" smtClean="0"/>
              <a:t>barrotes.</a:t>
            </a:r>
          </a:p>
          <a:p>
            <a:r>
              <a:rPr lang="es-CL" sz="1600" dirty="0" smtClean="0"/>
              <a:t>Una acaudalada </a:t>
            </a:r>
            <a:r>
              <a:rPr lang="es-CL" sz="1600" dirty="0"/>
              <a:t>dama le ofrece </a:t>
            </a:r>
            <a:r>
              <a:rPr lang="es-CL" sz="1600" dirty="0" smtClean="0"/>
              <a:t>trabajo en su mansión</a:t>
            </a:r>
            <a:r>
              <a:rPr lang="es-CL" sz="1600" dirty="0"/>
              <a:t>, y allí pasa una </a:t>
            </a:r>
            <a:r>
              <a:rPr lang="es-CL" sz="1600" dirty="0" smtClean="0"/>
              <a:t>gran parte </a:t>
            </a:r>
            <a:r>
              <a:rPr lang="es-CL" sz="1600" dirty="0"/>
              <a:t>de </a:t>
            </a:r>
            <a:r>
              <a:rPr lang="es-CL" sz="1600" dirty="0" smtClean="0"/>
              <a:t>su vida.</a:t>
            </a:r>
          </a:p>
          <a:p>
            <a:r>
              <a:rPr lang="es-CL" sz="1600" dirty="0"/>
              <a:t>Cuando aprende a leer, todo </a:t>
            </a:r>
            <a:r>
              <a:rPr lang="es-CL" sz="1600" dirty="0" smtClean="0"/>
              <a:t>cambia ya </a:t>
            </a:r>
            <a:r>
              <a:rPr lang="es-CL" sz="1600" dirty="0"/>
              <a:t>definitivamente; la realidad se </a:t>
            </a:r>
            <a:r>
              <a:rPr lang="es-CL" sz="1600" dirty="0" smtClean="0"/>
              <a:t>amplía infinitamente</a:t>
            </a:r>
            <a:r>
              <a:rPr lang="es-CL" sz="1600" dirty="0"/>
              <a:t>, también, la tristeza; el </a:t>
            </a:r>
            <a:r>
              <a:rPr lang="es-CL" sz="1600" dirty="0" smtClean="0"/>
              <a:t>conocimiento tiene </a:t>
            </a:r>
            <a:r>
              <a:rPr lang="es-CL" sz="1600" dirty="0"/>
              <a:t>muchas </a:t>
            </a:r>
            <a:r>
              <a:rPr lang="es-CL" sz="1600" dirty="0" smtClean="0"/>
              <a:t>caras.</a:t>
            </a:r>
          </a:p>
          <a:p>
            <a:r>
              <a:rPr lang="es-CL" sz="1600" dirty="0"/>
              <a:t>El </a:t>
            </a:r>
            <a:r>
              <a:rPr lang="es-CL" sz="1600" dirty="0" smtClean="0"/>
              <a:t>simio </a:t>
            </a:r>
            <a:r>
              <a:rPr lang="es-CL" sz="1600" dirty="0"/>
              <a:t>encontrará hombres y </a:t>
            </a:r>
            <a:r>
              <a:rPr lang="es-CL" sz="1600" dirty="0" smtClean="0"/>
              <a:t>mujeres buenos </a:t>
            </a:r>
            <a:r>
              <a:rPr lang="es-CL" sz="1600" dirty="0"/>
              <a:t>que le descubrirán el sentido </a:t>
            </a:r>
            <a:r>
              <a:rPr lang="es-CL" sz="1600" dirty="0" smtClean="0"/>
              <a:t>de palabras</a:t>
            </a:r>
            <a:r>
              <a:rPr lang="es-CL" sz="1600" dirty="0"/>
              <a:t>, como generosidad, amor, </a:t>
            </a:r>
            <a:r>
              <a:rPr lang="es-CL" sz="1600" dirty="0" smtClean="0"/>
              <a:t>valor. Los </a:t>
            </a:r>
            <a:r>
              <a:rPr lang="es-CL" sz="1600" dirty="0"/>
              <a:t>relatos de sus vidas enriquecen la </a:t>
            </a:r>
            <a:r>
              <a:rPr lang="es-CL" sz="1600" dirty="0" smtClean="0"/>
              <a:t>suya propia.</a:t>
            </a:r>
          </a:p>
          <a:p>
            <a:r>
              <a:rPr lang="es-CL" sz="1600" dirty="0"/>
              <a:t>¿</a:t>
            </a:r>
            <a:r>
              <a:rPr lang="es-CL" sz="1600" dirty="0" smtClean="0"/>
              <a:t>quién soy</a:t>
            </a:r>
            <a:r>
              <a:rPr lang="es-CL" sz="1600" dirty="0"/>
              <a:t>? Será la dama que le acogió </a:t>
            </a:r>
            <a:r>
              <a:rPr lang="es-CL" sz="1600" dirty="0" smtClean="0"/>
              <a:t>recién huido </a:t>
            </a:r>
            <a:r>
              <a:rPr lang="es-CL" sz="1600" dirty="0"/>
              <a:t>de su prisión quien le conteste: </a:t>
            </a:r>
            <a:r>
              <a:rPr lang="es-CL" sz="1600" dirty="0" smtClean="0"/>
              <a:t>has sido </a:t>
            </a:r>
            <a:r>
              <a:rPr lang="es-CL" sz="1600" dirty="0"/>
              <a:t>un buen hombre. Y nosotros </a:t>
            </a:r>
            <a:r>
              <a:rPr lang="es-CL" sz="1600" dirty="0" smtClean="0"/>
              <a:t>podríamos añadir</a:t>
            </a:r>
            <a:r>
              <a:rPr lang="es-CL" sz="1600" dirty="0"/>
              <a:t>, un buen hombre que </a:t>
            </a:r>
            <a:r>
              <a:rPr lang="es-CL" sz="1600" dirty="0" smtClean="0"/>
              <a:t>ha sabido </a:t>
            </a:r>
            <a:r>
              <a:rPr lang="es-CL" sz="1600" dirty="0"/>
              <a:t>conquistar su libertad.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3136" y="2216749"/>
            <a:ext cx="1112949" cy="111294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7234" y="3953239"/>
            <a:ext cx="1118851" cy="111885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32254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Personajes;</a:t>
            </a:r>
            <a:br>
              <a:rPr lang="es-CL" sz="32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CL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(Escucha con atención)</a:t>
            </a:r>
            <a:endParaRPr lang="es-CL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2400" b="1" dirty="0">
                <a:latin typeface="MV Boli" panose="02000500030200090000" pitchFamily="2" charset="0"/>
                <a:cs typeface="MV Boli" panose="02000500030200090000" pitchFamily="2" charset="0"/>
              </a:rPr>
              <a:t>El S</a:t>
            </a:r>
            <a:r>
              <a:rPr lang="es-CL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imio:</a:t>
            </a:r>
            <a:endParaRPr lang="es-CL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CL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M.</a:t>
            </a:r>
            <a:endParaRPr lang="es-CL" sz="2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CL" sz="24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Palmines</a:t>
            </a:r>
            <a:r>
              <a:rPr lang="es-CL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endParaRPr lang="es-CL" sz="2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900" y="2564264"/>
            <a:ext cx="2812002" cy="327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95" y="2564264"/>
            <a:ext cx="2674807" cy="26748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6199" y="2564264"/>
            <a:ext cx="778608" cy="285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43253" y="1954409"/>
            <a:ext cx="609600" cy="609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77253" y="1957629"/>
            <a:ext cx="609600" cy="609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4725" y="1892367"/>
            <a:ext cx="609600" cy="6096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7849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00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65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7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4900" y="959677"/>
            <a:ext cx="8822400" cy="933200"/>
          </a:xfrm>
        </p:spPr>
        <p:txBody>
          <a:bodyPr/>
          <a:lstStyle/>
          <a:p>
            <a:r>
              <a:rPr lang="es-CL" sz="3600" dirty="0">
                <a:latin typeface="MV Boli" panose="02000500030200090000" pitchFamily="2" charset="0"/>
                <a:cs typeface="MV Boli" panose="02000500030200090000" pitchFamily="2" charset="0"/>
              </a:rPr>
              <a:t>Personajes;</a:t>
            </a:r>
            <a:br>
              <a:rPr lang="es-CL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(Escucha con atención)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El mendigo:</a:t>
            </a:r>
            <a:r>
              <a:rPr lang="es-CL" b="1" dirty="0" smtClean="0"/>
              <a:t>	</a:t>
            </a:r>
            <a:endParaRPr lang="es-CL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4928948" y="1879681"/>
            <a:ext cx="3306967" cy="4613600"/>
          </a:xfrm>
        </p:spPr>
        <p:txBody>
          <a:bodyPr/>
          <a:lstStyle/>
          <a:p>
            <a:r>
              <a:rPr lang="es-CL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La Señora Dama:</a:t>
            </a:r>
            <a:endParaRPr lang="es-CL" sz="2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3"/>
          </p:nvPr>
        </p:nvSpPr>
        <p:spPr>
          <a:xfrm>
            <a:off x="8053703" y="1892877"/>
            <a:ext cx="2989398" cy="4613600"/>
          </a:xfrm>
        </p:spPr>
        <p:txBody>
          <a:bodyPr/>
          <a:lstStyle/>
          <a:p>
            <a:r>
              <a:rPr lang="es-CL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El Mayordomo:</a:t>
            </a:r>
            <a:endParaRPr lang="es-CL" sz="2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b="7143"/>
          <a:stretch/>
        </p:blipFill>
        <p:spPr>
          <a:xfrm>
            <a:off x="2095794" y="2828296"/>
            <a:ext cx="2822703" cy="186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1599" y="2590037"/>
            <a:ext cx="1850946" cy="278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/>
          <a:srcRect l="27392" r="18952"/>
          <a:stretch/>
        </p:blipFill>
        <p:spPr>
          <a:xfrm>
            <a:off x="8668747" y="2590037"/>
            <a:ext cx="2018286" cy="297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96116" y="1980437"/>
            <a:ext cx="609600" cy="609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82431" y="1414100"/>
            <a:ext cx="609600" cy="609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88301" y="1401856"/>
            <a:ext cx="609600" cy="6096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1477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2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5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10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799034" y="1837226"/>
            <a:ext cx="6087389" cy="2992352"/>
          </a:xfrm>
        </p:spPr>
        <p:txBody>
          <a:bodyPr/>
          <a:lstStyle/>
          <a:p>
            <a:pPr marL="50799" indent="0" algn="ctr">
              <a:buNone/>
            </a:pPr>
            <a:r>
              <a:rPr lang="es-CL" b="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CL" sz="2400" b="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Nunca </a:t>
            </a:r>
            <a:r>
              <a:rPr lang="es-CL" sz="2400" b="0" i="0" dirty="0">
                <a:latin typeface="MV Boli" panose="02000500030200090000" pitchFamily="2" charset="0"/>
                <a:cs typeface="MV Boli" panose="02000500030200090000" pitchFamily="2" charset="0"/>
              </a:rPr>
              <a:t>he comprendido, </a:t>
            </a:r>
            <a:r>
              <a:rPr lang="es-CL" sz="2400" b="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hasta el </a:t>
            </a:r>
            <a:r>
              <a:rPr lang="es-CL" sz="2400" b="0" i="0" dirty="0">
                <a:latin typeface="MV Boli" panose="02000500030200090000" pitchFamily="2" charset="0"/>
                <a:cs typeface="MV Boli" panose="02000500030200090000" pitchFamily="2" charset="0"/>
              </a:rPr>
              <a:t>día de hoy, en que estoy más viejo </a:t>
            </a:r>
            <a:r>
              <a:rPr lang="es-CL" sz="2400" b="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y he </a:t>
            </a:r>
            <a:r>
              <a:rPr lang="es-CL" sz="2400" b="0" i="0" dirty="0">
                <a:latin typeface="MV Boli" panose="02000500030200090000" pitchFamily="2" charset="0"/>
                <a:cs typeface="MV Boli" panose="02000500030200090000" pitchFamily="2" charset="0"/>
              </a:rPr>
              <a:t>vivido muchas cosas, qué lleva a </a:t>
            </a:r>
            <a:r>
              <a:rPr lang="es-CL" sz="2400" b="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los humanos </a:t>
            </a:r>
            <a:r>
              <a:rPr lang="es-CL" sz="2400" b="0" i="0" dirty="0">
                <a:latin typeface="MV Boli" panose="02000500030200090000" pitchFamily="2" charset="0"/>
                <a:cs typeface="MV Boli" panose="02000500030200090000" pitchFamily="2" charset="0"/>
              </a:rPr>
              <a:t>a compartir tan distintos </a:t>
            </a:r>
            <a:r>
              <a:rPr lang="es-CL" sz="2400" b="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sentimientos: la </a:t>
            </a:r>
            <a:r>
              <a:rPr lang="es-CL" sz="2400" b="0" i="0" dirty="0">
                <a:latin typeface="MV Boli" panose="02000500030200090000" pitchFamily="2" charset="0"/>
                <a:cs typeface="MV Boli" panose="02000500030200090000" pitchFamily="2" charset="0"/>
              </a:rPr>
              <a:t>solidaridad y el odio, y </a:t>
            </a:r>
            <a:r>
              <a:rPr lang="es-CL" sz="2400" b="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cómo ambas </a:t>
            </a:r>
            <a:r>
              <a:rPr lang="es-CL" sz="2400" b="0" i="0" dirty="0">
                <a:latin typeface="MV Boli" panose="02000500030200090000" pitchFamily="2" charset="0"/>
                <a:cs typeface="MV Boli" panose="02000500030200090000" pitchFamily="2" charset="0"/>
              </a:rPr>
              <a:t>actitudes sobreviven en </a:t>
            </a:r>
            <a:r>
              <a:rPr lang="es-CL" sz="2400" b="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la misma </a:t>
            </a:r>
            <a:r>
              <a:rPr lang="es-CL" sz="2400" b="0" i="0" dirty="0">
                <a:latin typeface="MV Boli" panose="02000500030200090000" pitchFamily="2" charset="0"/>
                <a:cs typeface="MV Boli" panose="02000500030200090000" pitchFamily="2" charset="0"/>
              </a:rPr>
              <a:t>especie y con la misma </a:t>
            </a:r>
            <a:r>
              <a:rPr lang="es-CL" sz="2400" b="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insistencia</a:t>
            </a:r>
            <a:r>
              <a:rPr lang="es-CL" sz="2800" i="0" dirty="0" smtClean="0">
                <a:latin typeface="MV Boli" panose="02000500030200090000" pitchFamily="2" charset="0"/>
                <a:cs typeface="MV Boli" panose="02000500030200090000" pitchFamily="2" charset="0"/>
              </a:rPr>
              <a:t>” </a:t>
            </a:r>
            <a:r>
              <a:rPr lang="es-CL" sz="2400" b="0" i="0" dirty="0">
                <a:latin typeface="MV Boli" panose="02000500030200090000" pitchFamily="2" charset="0"/>
                <a:cs typeface="MV Boli" panose="02000500030200090000" pitchFamily="2" charset="0"/>
              </a:rPr>
              <a:t>(pág. 49).</a:t>
            </a:r>
            <a:endParaRPr lang="es-CL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8" y="3284113"/>
            <a:ext cx="2728334" cy="27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24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Quintus · SlidesCarnival</Template>
  <TotalTime>494</TotalTime>
  <Words>396</Words>
  <Application>Microsoft Office PowerPoint</Application>
  <PresentationFormat>Personalizado</PresentationFormat>
  <Paragraphs>29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Quintus template</vt:lpstr>
      <vt:lpstr>Material de apoyo Lenguaje 7°Básicos</vt:lpstr>
      <vt:lpstr>Presentación de PowerPoint</vt:lpstr>
      <vt:lpstr>Datos de la obra: </vt:lpstr>
      <vt:lpstr>Autor:</vt:lpstr>
      <vt:lpstr>Síntesis de la Obra; (escucha y lee con atención) </vt:lpstr>
      <vt:lpstr>Personajes; (Escucha con atención)</vt:lpstr>
      <vt:lpstr>Personajes; (Escucha con atención)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 Lenguaje 7°Básicos</dc:title>
  <dc:creator>Paulina Albornoz</dc:creator>
  <cp:lastModifiedBy>Enlaces</cp:lastModifiedBy>
  <cp:revision>18</cp:revision>
  <dcterms:created xsi:type="dcterms:W3CDTF">2020-06-25T17:16:49Z</dcterms:created>
  <dcterms:modified xsi:type="dcterms:W3CDTF">2020-06-27T20:41:47Z</dcterms:modified>
</cp:coreProperties>
</file>