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82" r:id="rId4"/>
    <p:sldId id="283" r:id="rId5"/>
    <p:sldId id="291" r:id="rId6"/>
    <p:sldId id="297" r:id="rId7"/>
    <p:sldId id="298" r:id="rId8"/>
    <p:sldId id="299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1" autoAdjust="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6D571C-0F37-4D89-BD6D-C66E268328C2}" type="datetime1">
              <a:rPr lang="es-ES" smtClean="0"/>
              <a:t>27/06/2020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7B0917-6D49-4525-A5F0-095AC65124A3}" type="datetime1">
              <a:rPr lang="es-ES" noProof="0" smtClean="0"/>
              <a:t>27/06/2020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2051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3811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467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1311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731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6328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xmlns="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xmlns="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Número de teléfono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xmlns="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Sitio web de la empresa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xmlns="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dirty="0"/>
              <a:t>Inserte o arrastre y coloque una foto</a:t>
            </a:r>
            <a:endParaRPr lang="en-Z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300"/>
              </a:lnSpc>
              <a:defRPr sz="44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dirty="0"/>
              <a:t>Haga clic para editar el título de la presentación</a:t>
            </a:r>
            <a:endParaRPr lang="en-ZA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4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/>
              <a:t>Haz clic para editar el título de la 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4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/>
              <a:t>Haz clic para editar el título de la 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xmlns="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5">
            <a:extLst>
              <a:ext uri="{FF2B5EF4-FFF2-40B4-BE49-F238E27FC236}">
                <a16:creationId xmlns:a16="http://schemas.microsoft.com/office/drawing/2014/main" xmlns="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/>
          </a:p>
        </p:txBody>
      </p:sp>
      <p:sp>
        <p:nvSpPr>
          <p:cNvPr id="11" name="Forma libre 5">
            <a:extLst>
              <a:ext uri="{FF2B5EF4-FFF2-40B4-BE49-F238E27FC236}">
                <a16:creationId xmlns:a16="http://schemas.microsoft.com/office/drawing/2014/main" xmlns="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/>
          </a:p>
        </p:txBody>
      </p:sp>
      <p:sp>
        <p:nvSpPr>
          <p:cNvPr id="13" name="Forma libre 5">
            <a:extLst>
              <a:ext uri="{FF2B5EF4-FFF2-40B4-BE49-F238E27FC236}">
                <a16:creationId xmlns:a16="http://schemas.microsoft.com/office/drawing/2014/main" xmlns="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/>
          </a:p>
        </p:txBody>
      </p:sp>
      <p:sp>
        <p:nvSpPr>
          <p:cNvPr id="14" name="Forma libre 5">
            <a:extLst>
              <a:ext uri="{FF2B5EF4-FFF2-40B4-BE49-F238E27FC236}">
                <a16:creationId xmlns:a16="http://schemas.microsoft.com/office/drawing/2014/main" xmlns="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/>
          </a:p>
        </p:txBody>
      </p:sp>
      <p:sp>
        <p:nvSpPr>
          <p:cNvPr id="15" name="Forma libre 5">
            <a:extLst>
              <a:ext uri="{FF2B5EF4-FFF2-40B4-BE49-F238E27FC236}">
                <a16:creationId xmlns:a16="http://schemas.microsoft.com/office/drawing/2014/main" xmlns="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mparación izquierdo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comparación izquierdo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Escriba la leyenda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cocien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83774" y="4324160"/>
            <a:ext cx="4000500" cy="690752"/>
          </a:xfrm>
        </p:spPr>
        <p:txBody>
          <a:bodyPr rtlCol="0"/>
          <a:lstStyle/>
          <a:p>
            <a:pPr rtl="0"/>
            <a:r>
              <a:rPr lang="es-ES" dirty="0"/>
              <a:t>Ed. Diferencial, Bernardita Cortés Recabarren.</a:t>
            </a:r>
          </a:p>
        </p:txBody>
      </p:sp>
      <p:sp>
        <p:nvSpPr>
          <p:cNvPr id="20" name="Triángulo isósceles 19" descr="Sombra de la diapositiva en el cuadro del título">
            <a:extLst>
              <a:ext uri="{FF2B5EF4-FFF2-40B4-BE49-F238E27FC236}">
                <a16:creationId xmlns:a16="http://schemas.microsoft.com/office/drawing/2014/main" xmlns="" id="{545D50A1-D634-4325-B06C-5450FDF7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028" name="Picture 4" descr="7 Carreras Sin Matemáticas Que Puedes Estudiar">
            <a:extLst>
              <a:ext uri="{FF2B5EF4-FFF2-40B4-BE49-F238E27FC236}">
                <a16:creationId xmlns:a16="http://schemas.microsoft.com/office/drawing/2014/main" xmlns="" id="{53B4B271-511F-41BA-87AB-9BD792B19A4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2" b="7092"/>
          <a:stretch>
            <a:fillRect/>
          </a:stretch>
        </p:blipFill>
        <p:spPr bwMode="auto">
          <a:xfrm>
            <a:off x="0" y="0"/>
            <a:ext cx="12528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B2E785D-5247-431A-977A-A2B943C60A6C}"/>
              </a:ext>
            </a:extLst>
          </p:cNvPr>
          <p:cNvSpPr txBox="1"/>
          <p:nvPr/>
        </p:nvSpPr>
        <p:spPr>
          <a:xfrm>
            <a:off x="3134436" y="2273570"/>
            <a:ext cx="6096000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chemeClr val="accent1">
                    <a:lumMod val="50000"/>
                  </a:schemeClr>
                </a:solidFill>
                <a:latin typeface="AR BLANCA" panose="02000000000000000000" pitchFamily="2" charset="0"/>
              </a:rPr>
              <a:t>Razones</a:t>
            </a:r>
            <a:r>
              <a:rPr lang="es-CL" sz="8000" dirty="0">
                <a:latin typeface="AR BLANCA" panose="02000000000000000000" pitchFamily="2" charset="0"/>
              </a:rPr>
              <a:t> </a:t>
            </a:r>
          </a:p>
          <a:p>
            <a:endParaRPr lang="es-CL" dirty="0"/>
          </a:p>
          <a:p>
            <a:pPr algn="ctr"/>
            <a:r>
              <a:rPr lang="es-CL" b="1" dirty="0"/>
              <a:t>Ed. Diferencial, Bernardita Cortés Recabarren</a:t>
            </a:r>
          </a:p>
        </p:txBody>
      </p:sp>
      <p:pic>
        <p:nvPicPr>
          <p:cNvPr id="17" name="4 Imagen">
            <a:extLst>
              <a:ext uri="{FF2B5EF4-FFF2-40B4-BE49-F238E27FC236}">
                <a16:creationId xmlns:a16="http://schemas.microsoft.com/office/drawing/2014/main" xmlns="" id="{700B2075-E798-4621-97C3-0FB51C93F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" y="124212"/>
            <a:ext cx="720080" cy="86866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A4DB4E8-9F94-4345-8FBE-74644139270D}"/>
              </a:ext>
            </a:extLst>
          </p:cNvPr>
          <p:cNvSpPr/>
          <p:nvPr/>
        </p:nvSpPr>
        <p:spPr>
          <a:xfrm>
            <a:off x="843322" y="148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3200" dirty="0">
                <a:solidFill>
                  <a:srgbClr val="0070C0"/>
                </a:solidFill>
              </a:rPr>
              <a:t>¿Qué son las razones en matemáticas?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69322"/>
            <a:ext cx="5472000" cy="3600000"/>
          </a:xfrm>
        </p:spPr>
        <p:txBody>
          <a:bodyPr rtlCol="0"/>
          <a:lstStyle/>
          <a:p>
            <a:pPr fontAlgn="base"/>
            <a:r>
              <a:rPr lang="es-MX" dirty="0"/>
              <a:t>Es un </a:t>
            </a:r>
            <a:r>
              <a:rPr lang="es-MX" b="1" dirty="0"/>
              <a:t>vínculo</a:t>
            </a:r>
            <a:r>
              <a:rPr lang="es-MX" dirty="0"/>
              <a:t> entre dos magnitudes que son comparables entre sí. </a:t>
            </a:r>
          </a:p>
          <a:p>
            <a:pPr fontAlgn="base"/>
            <a:r>
              <a:rPr lang="es-MX" dirty="0"/>
              <a:t>Se trata de aquello que resulta cuando una de las magnitudes o cantidades se divide o se resta por otra.</a:t>
            </a:r>
          </a:p>
          <a:p>
            <a:pPr fontAlgn="base"/>
            <a:r>
              <a:rPr lang="es-MX" dirty="0"/>
              <a:t> Las razones, por lo tanto, pueden expresarse como fracciones o como números decimales.</a:t>
            </a:r>
          </a:p>
          <a:p>
            <a:pPr fontAlgn="base"/>
            <a:r>
              <a:rPr lang="es-MX" dirty="0"/>
              <a:t>Por ejemplo:</a:t>
            </a:r>
          </a:p>
          <a:p>
            <a:pPr marL="0" indent="0" fontAlgn="base">
              <a:buNone/>
            </a:pPr>
            <a:endParaRPr lang="es-MX" dirty="0"/>
          </a:p>
          <a:p>
            <a:pPr marL="0" indent="0" fontAlgn="base">
              <a:buNone/>
            </a:pPr>
            <a:r>
              <a:rPr lang="es-MX" dirty="0"/>
              <a:t> La razón de </a:t>
            </a:r>
            <a:r>
              <a:rPr lang="es-MX" b="1" dirty="0">
                <a:solidFill>
                  <a:srgbClr val="0070C0"/>
                </a:solidFill>
              </a:rPr>
              <a:t>24</a:t>
            </a:r>
            <a:r>
              <a:rPr lang="es-MX" dirty="0"/>
              <a:t> entre </a:t>
            </a:r>
            <a:r>
              <a:rPr lang="es-MX" b="1" dirty="0">
                <a:solidFill>
                  <a:srgbClr val="0070C0"/>
                </a:solidFill>
              </a:rPr>
              <a:t>6</a:t>
            </a:r>
            <a:r>
              <a:rPr lang="es-MX" dirty="0"/>
              <a:t> es igual a </a:t>
            </a:r>
            <a:r>
              <a:rPr lang="es-MX" b="1" dirty="0">
                <a:solidFill>
                  <a:srgbClr val="00B0F0"/>
                </a:solidFill>
              </a:rPr>
              <a:t>4</a:t>
            </a:r>
            <a:r>
              <a:rPr lang="es-MX" dirty="0"/>
              <a:t>.</a:t>
            </a:r>
          </a:p>
          <a:p>
            <a:pPr marL="0" indent="0" fontAlgn="base">
              <a:buNone/>
            </a:pPr>
            <a:endParaRPr lang="es-MX" dirty="0"/>
          </a:p>
          <a:p>
            <a:pPr marL="0" indent="0" fontAlgn="base">
              <a:buNone/>
            </a:pPr>
            <a:endParaRPr lang="es-MX" dirty="0"/>
          </a:p>
          <a:p>
            <a:pPr marL="0" indent="0" fontAlgn="base">
              <a:buNone/>
            </a:pPr>
            <a:r>
              <a:rPr lang="es-MX" dirty="0"/>
              <a:t> </a:t>
            </a:r>
            <a:endParaRPr lang="es-ES" dirty="0"/>
          </a:p>
        </p:txBody>
      </p:sp>
      <p:sp>
        <p:nvSpPr>
          <p:cNvPr id="15" name="Forma libre 5" descr="Énfasis de imagen sin relleno">
            <a:extLst>
              <a:ext uri="{FF2B5EF4-FFF2-40B4-BE49-F238E27FC236}">
                <a16:creationId xmlns:a16="http://schemas.microsoft.com/office/drawing/2014/main" xmlns="" id="{764DA446-807B-4C83-BB5A-59E3FABC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0117932" y="2622247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/>
          </a:p>
        </p:txBody>
      </p:sp>
      <p:sp>
        <p:nvSpPr>
          <p:cNvPr id="16" name="Forma libre 5" descr="Énfasis de imagen sólido">
            <a:extLst>
              <a:ext uri="{FF2B5EF4-FFF2-40B4-BE49-F238E27FC236}">
                <a16:creationId xmlns:a16="http://schemas.microsoft.com/office/drawing/2014/main" xmlns="" id="{F28CDBF8-0191-43F9-98FE-B98B0881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45CCCFB-22E3-4BE0-862F-A82702318B58}"/>
              </a:ext>
            </a:extLst>
          </p:cNvPr>
          <p:cNvSpPr txBox="1"/>
          <p:nvPr/>
        </p:nvSpPr>
        <p:spPr>
          <a:xfrm>
            <a:off x="3710608" y="5049962"/>
            <a:ext cx="3273287" cy="120032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fontAlgn="base"/>
            <a:r>
              <a:rPr lang="es-MX"/>
              <a:t>Esto quiere decir que si dividimos </a:t>
            </a:r>
            <a:r>
              <a:rPr lang="es-MX" b="1"/>
              <a:t>24</a:t>
            </a:r>
            <a:r>
              <a:rPr lang="es-MX"/>
              <a:t> en </a:t>
            </a:r>
            <a:r>
              <a:rPr lang="es-MX" b="1"/>
              <a:t>6</a:t>
            </a:r>
            <a:r>
              <a:rPr lang="es-MX"/>
              <a:t>, obtendremos </a:t>
            </a:r>
            <a:r>
              <a:rPr lang="es-MX" b="1"/>
              <a:t>4</a:t>
            </a:r>
            <a:r>
              <a:rPr lang="es-MX"/>
              <a:t> como razón matemática.</a:t>
            </a:r>
            <a:endParaRPr lang="es-MX" dirty="0"/>
          </a:p>
        </p:txBody>
      </p:sp>
      <p:pic>
        <p:nvPicPr>
          <p:cNvPr id="2050" name="Picture 2" descr="El Educador » Las múltiples inteligencias matemáticas">
            <a:extLst>
              <a:ext uri="{FF2B5EF4-FFF2-40B4-BE49-F238E27FC236}">
                <a16:creationId xmlns:a16="http://schemas.microsoft.com/office/drawing/2014/main" xmlns="" id="{75E00BC2-7645-4DF5-858C-DEFB739878D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b="6156"/>
          <a:stretch>
            <a:fillRect/>
          </a:stretch>
        </p:blipFill>
        <p:spPr bwMode="auto">
          <a:xfrm>
            <a:off x="7459030" y="334455"/>
            <a:ext cx="3867616" cy="3417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xmlns="" id="{A56AAF98-50E9-41DC-8D9E-D4C960FE9BBC}"/>
              </a:ext>
            </a:extLst>
          </p:cNvPr>
          <p:cNvSpPr/>
          <p:nvPr/>
        </p:nvSpPr>
        <p:spPr>
          <a:xfrm rot="19102170">
            <a:off x="1638906" y="4845561"/>
            <a:ext cx="715617" cy="1575704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ECD3CA0-6643-4E4C-BE13-6F307CFEF324}"/>
              </a:ext>
            </a:extLst>
          </p:cNvPr>
          <p:cNvSpPr txBox="1"/>
          <p:nvPr/>
        </p:nvSpPr>
        <p:spPr>
          <a:xfrm>
            <a:off x="625642" y="938463"/>
            <a:ext cx="4737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24 / 6 = 4</a:t>
            </a:r>
            <a:r>
              <a:rPr lang="es-MX" sz="2800" dirty="0"/>
              <a:t>   dicho de otro modo: </a:t>
            </a:r>
            <a:r>
              <a:rPr lang="es-MX" sz="2800" b="1" dirty="0"/>
              <a:t>6 x 4 = </a:t>
            </a:r>
            <a:r>
              <a:rPr lang="es-MX" sz="2800" b="1" dirty="0">
                <a:solidFill>
                  <a:srgbClr val="FFC000"/>
                </a:solidFill>
              </a:rPr>
              <a:t>24</a:t>
            </a:r>
            <a:endParaRPr lang="es-CL" sz="2800" dirty="0">
              <a:solidFill>
                <a:srgbClr val="FFC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24F8FBA-D028-4913-82B5-99316C8CA98F}"/>
              </a:ext>
            </a:extLst>
          </p:cNvPr>
          <p:cNvSpPr txBox="1"/>
          <p:nvPr/>
        </p:nvSpPr>
        <p:spPr>
          <a:xfrm>
            <a:off x="808382" y="4234881"/>
            <a:ext cx="4090737" cy="1815882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B050"/>
                </a:solidFill>
              </a:rPr>
              <a:t>Podemos afirmar, siguiendo con el mismo ejemplo, que </a:t>
            </a:r>
            <a:r>
              <a:rPr lang="es-MX" sz="2800" b="1" dirty="0">
                <a:solidFill>
                  <a:srgbClr val="FFC000"/>
                </a:solidFill>
              </a:rPr>
              <a:t>24</a:t>
            </a:r>
            <a:r>
              <a:rPr lang="es-MX" sz="2800" dirty="0">
                <a:solidFill>
                  <a:srgbClr val="FFC000"/>
                </a:solidFill>
              </a:rPr>
              <a:t> </a:t>
            </a:r>
            <a:r>
              <a:rPr lang="es-MX" sz="2800" dirty="0">
                <a:solidFill>
                  <a:srgbClr val="00B050"/>
                </a:solidFill>
              </a:rPr>
              <a:t>tiene </a:t>
            </a:r>
            <a:r>
              <a:rPr lang="es-MX" sz="2800" b="1" dirty="0">
                <a:solidFill>
                  <a:srgbClr val="FFC000"/>
                </a:solidFill>
              </a:rPr>
              <a:t>4</a:t>
            </a:r>
            <a:r>
              <a:rPr lang="es-MX" sz="2800" dirty="0">
                <a:solidFill>
                  <a:srgbClr val="00B050"/>
                </a:solidFill>
              </a:rPr>
              <a:t> veces </a:t>
            </a:r>
            <a:r>
              <a:rPr lang="es-MX" sz="2800" b="1" dirty="0">
                <a:solidFill>
                  <a:srgbClr val="FFC000"/>
                </a:solidFill>
              </a:rPr>
              <a:t>6</a:t>
            </a:r>
            <a:endParaRPr lang="es-CL" sz="2800" dirty="0">
              <a:solidFill>
                <a:srgbClr val="FFC000"/>
              </a:solidFill>
            </a:endParaRP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xmlns="" id="{834D3045-37C8-4C8B-914C-0005F508DC8F}"/>
              </a:ext>
            </a:extLst>
          </p:cNvPr>
          <p:cNvSpPr/>
          <p:nvPr/>
        </p:nvSpPr>
        <p:spPr>
          <a:xfrm>
            <a:off x="2482689" y="2478156"/>
            <a:ext cx="742121" cy="141467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8051EAA-1C17-4DE4-9D6B-7D33CEAB9F20}"/>
              </a:ext>
            </a:extLst>
          </p:cNvPr>
          <p:cNvSpPr/>
          <p:nvPr/>
        </p:nvSpPr>
        <p:spPr>
          <a:xfrm>
            <a:off x="7315545" y="1415516"/>
            <a:ext cx="40680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Cabe destacar que, en muchas oportunidades, se distingue entre </a:t>
            </a:r>
            <a:r>
              <a:rPr lang="es-MX" sz="2000" b="1" dirty="0"/>
              <a:t>razón geométrica</a:t>
            </a:r>
            <a:r>
              <a:rPr lang="es-MX" sz="2000" dirty="0"/>
              <a:t> y </a:t>
            </a:r>
            <a:r>
              <a:rPr lang="es-MX" sz="2000" b="1" dirty="0"/>
              <a:t>razón aritmética</a:t>
            </a:r>
            <a:r>
              <a:rPr lang="es-MX" sz="2000" dirty="0"/>
              <a:t>. La razón geométrica supone el cociente de una progresión geométrica y consiste en comparar, como hicimos en el ejemplo anterior, dos cantidades a partir de su </a:t>
            </a:r>
            <a:r>
              <a:rPr lang="es-MX" sz="20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cociente</a:t>
            </a:r>
            <a:r>
              <a:rPr lang="es-MX" sz="2000" dirty="0"/>
              <a:t> (determinando qué número de veces está presente una en la otra).</a:t>
            </a:r>
            <a:endParaRPr lang="es-CL" sz="200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2A9E94B9-F660-4724-880C-FFA834C604FA}"/>
              </a:ext>
            </a:extLst>
          </p:cNvPr>
          <p:cNvCxnSpPr/>
          <p:nvPr/>
        </p:nvCxnSpPr>
        <p:spPr>
          <a:xfrm>
            <a:off x="6321287" y="596348"/>
            <a:ext cx="0" cy="5454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3200" dirty="0">
                <a:solidFill>
                  <a:srgbClr val="0070C0"/>
                </a:solidFill>
              </a:rPr>
              <a:t>Por ejemplo</a:t>
            </a:r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xmlns="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00969"/>
            <a:ext cx="1613368" cy="1053473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2400" b="1" dirty="0"/>
              <a:t>Niños 8</a:t>
            </a:r>
          </a:p>
          <a:p>
            <a:pPr marL="0" indent="0" rtl="0">
              <a:buNone/>
            </a:pPr>
            <a:r>
              <a:rPr lang="es-ES" sz="2400" b="1" dirty="0"/>
              <a:t>Niñas 16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D72796E-6611-4CA5-88F8-0D31B06BC9C9}"/>
              </a:ext>
            </a:extLst>
          </p:cNvPr>
          <p:cNvSpPr txBox="1"/>
          <p:nvPr/>
        </p:nvSpPr>
        <p:spPr>
          <a:xfrm>
            <a:off x="3168000" y="1254113"/>
            <a:ext cx="2791326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Si queremos comparar estas dos cantidades entre si se puede realizar de la siente forma: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9C6D149B-B45A-4916-B649-7F899247488A}"/>
              </a:ext>
            </a:extLst>
          </p:cNvPr>
          <p:cNvCxnSpPr/>
          <p:nvPr/>
        </p:nvCxnSpPr>
        <p:spPr>
          <a:xfrm>
            <a:off x="2292626" y="1854277"/>
            <a:ext cx="543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B0F2207-6A57-49EA-9D03-778FF3230BC1}"/>
              </a:ext>
            </a:extLst>
          </p:cNvPr>
          <p:cNvSpPr txBox="1"/>
          <p:nvPr/>
        </p:nvSpPr>
        <p:spPr>
          <a:xfrm>
            <a:off x="669094" y="3091885"/>
            <a:ext cx="1299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8</a:t>
            </a:r>
          </a:p>
          <a:p>
            <a:r>
              <a:rPr lang="es-CL" sz="4000" b="1" dirty="0"/>
              <a:t>16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94CE4EC2-3671-45BC-AA59-7F3425087B49}"/>
              </a:ext>
            </a:extLst>
          </p:cNvPr>
          <p:cNvSpPr txBox="1"/>
          <p:nvPr/>
        </p:nvSpPr>
        <p:spPr>
          <a:xfrm>
            <a:off x="480126" y="5200103"/>
            <a:ext cx="1677347" cy="147732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Por casa 8 estudiantes varones hay 16 estudiantes mujeres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17A0D9EE-20C6-4945-B256-113C4CC38555}"/>
              </a:ext>
            </a:extLst>
          </p:cNvPr>
          <p:cNvCxnSpPr>
            <a:cxnSpLocks/>
          </p:cNvCxnSpPr>
          <p:nvPr/>
        </p:nvCxnSpPr>
        <p:spPr>
          <a:xfrm>
            <a:off x="1046747" y="4506218"/>
            <a:ext cx="0" cy="44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B02EE191-AB4D-4E66-A047-D20F4FB1C5F7}"/>
              </a:ext>
            </a:extLst>
          </p:cNvPr>
          <p:cNvSpPr txBox="1"/>
          <p:nvPr/>
        </p:nvSpPr>
        <p:spPr>
          <a:xfrm>
            <a:off x="5405873" y="3429000"/>
            <a:ext cx="2791326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Esto ya se convierte en una razón porque estamos comparando dos números  o dos cantidades 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xmlns="" id="{3EE2F4EA-CD69-44FD-92C2-9404B36A2964}"/>
              </a:ext>
            </a:extLst>
          </p:cNvPr>
          <p:cNvSpPr/>
          <p:nvPr/>
        </p:nvSpPr>
        <p:spPr>
          <a:xfrm>
            <a:off x="2157473" y="3935896"/>
            <a:ext cx="2586805" cy="23853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6254866E-AF71-4F89-9817-CDF922DC2426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669094" y="3753605"/>
            <a:ext cx="6826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ágono 27">
            <a:extLst>
              <a:ext uri="{FF2B5EF4-FFF2-40B4-BE49-F238E27FC236}">
                <a16:creationId xmlns:a16="http://schemas.microsoft.com/office/drawing/2014/main" xmlns="" id="{813363FD-6162-4572-9383-6ECF186FD703}"/>
              </a:ext>
            </a:extLst>
          </p:cNvPr>
          <p:cNvSpPr/>
          <p:nvPr/>
        </p:nvSpPr>
        <p:spPr>
          <a:xfrm>
            <a:off x="10575235" y="432000"/>
            <a:ext cx="980661" cy="822113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xmlns="" id="{DF26A8C3-4170-44D0-8C7A-550C6B222DEC}"/>
              </a:ext>
            </a:extLst>
          </p:cNvPr>
          <p:cNvSpPr/>
          <p:nvPr/>
        </p:nvSpPr>
        <p:spPr>
          <a:xfrm>
            <a:off x="10575235" y="1400969"/>
            <a:ext cx="980661" cy="82211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xmlns="" id="{B7CF8AD6-E144-4C43-9DD6-27805A4D1652}"/>
              </a:ext>
            </a:extLst>
          </p:cNvPr>
          <p:cNvSpPr/>
          <p:nvPr/>
        </p:nvSpPr>
        <p:spPr>
          <a:xfrm>
            <a:off x="10575235" y="2404851"/>
            <a:ext cx="980661" cy="82211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3200" dirty="0">
                <a:solidFill>
                  <a:srgbClr val="0070C0"/>
                </a:solidFill>
              </a:rPr>
              <a:t>Por ejemplo</a:t>
            </a:r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xmlns="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00969"/>
            <a:ext cx="1613368" cy="1053473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2400" b="1" dirty="0"/>
              <a:t>Niños 8</a:t>
            </a:r>
          </a:p>
          <a:p>
            <a:pPr marL="0" indent="0" rtl="0">
              <a:buNone/>
            </a:pPr>
            <a:r>
              <a:rPr lang="es-ES" sz="2400" b="1" dirty="0"/>
              <a:t>Niñas 16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6B0F2207-6A57-49EA-9D03-778FF3230BC1}"/>
              </a:ext>
            </a:extLst>
          </p:cNvPr>
          <p:cNvSpPr txBox="1"/>
          <p:nvPr/>
        </p:nvSpPr>
        <p:spPr>
          <a:xfrm>
            <a:off x="669094" y="3091884"/>
            <a:ext cx="1220337" cy="1323439"/>
          </a:xfrm>
          <a:prstGeom prst="rect">
            <a:avLst/>
          </a:prstGeom>
          <a:noFill/>
          <a:ln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s-CL" sz="4000" b="1" dirty="0"/>
              <a:t>  8</a:t>
            </a:r>
          </a:p>
          <a:p>
            <a:r>
              <a:rPr lang="es-CL" sz="4000" b="1" dirty="0"/>
              <a:t> 16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6254866E-AF71-4F89-9817-CDF922DC2426}"/>
              </a:ext>
            </a:extLst>
          </p:cNvPr>
          <p:cNvCxnSpPr>
            <a:cxnSpLocks/>
          </p:cNvCxnSpPr>
          <p:nvPr/>
        </p:nvCxnSpPr>
        <p:spPr>
          <a:xfrm>
            <a:off x="852047" y="3753604"/>
            <a:ext cx="6826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0861F6A-F6F0-4BB0-BAC7-42ACFB580A58}"/>
              </a:ext>
            </a:extLst>
          </p:cNvPr>
          <p:cNvSpPr txBox="1"/>
          <p:nvPr/>
        </p:nvSpPr>
        <p:spPr>
          <a:xfrm>
            <a:off x="319705" y="5313103"/>
            <a:ext cx="2791326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Esto se puede simplificar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0ACE4D40-335F-44CE-A6F8-02ED959C65B7}"/>
              </a:ext>
            </a:extLst>
          </p:cNvPr>
          <p:cNvSpPr txBox="1"/>
          <p:nvPr/>
        </p:nvSpPr>
        <p:spPr>
          <a:xfrm>
            <a:off x="3111031" y="3091885"/>
            <a:ext cx="1299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4</a:t>
            </a:r>
          </a:p>
          <a:p>
            <a:r>
              <a:rPr lang="es-CL" sz="4000" b="1" dirty="0"/>
              <a:t>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7B02786-9FD9-4B9E-8C1C-EF0C3E7D1D2F}"/>
              </a:ext>
            </a:extLst>
          </p:cNvPr>
          <p:cNvSpPr txBox="1"/>
          <p:nvPr/>
        </p:nvSpPr>
        <p:spPr>
          <a:xfrm>
            <a:off x="2612738" y="1376031"/>
            <a:ext cx="1613368" cy="9233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la mitad de 8 es 4 y la mitad de 16 es 8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CFAD6707-CE5C-4B0E-B8DF-239AFE1C0E43}"/>
              </a:ext>
            </a:extLst>
          </p:cNvPr>
          <p:cNvCxnSpPr>
            <a:cxnSpLocks/>
          </p:cNvCxnSpPr>
          <p:nvPr/>
        </p:nvCxnSpPr>
        <p:spPr>
          <a:xfrm>
            <a:off x="3078108" y="3753604"/>
            <a:ext cx="6826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FA17160-7DC9-4620-80DA-F3D86F02AB34}"/>
              </a:ext>
            </a:extLst>
          </p:cNvPr>
          <p:cNvSpPr txBox="1"/>
          <p:nvPr/>
        </p:nvSpPr>
        <p:spPr>
          <a:xfrm>
            <a:off x="5632041" y="3091885"/>
            <a:ext cx="1299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2</a:t>
            </a:r>
          </a:p>
          <a:p>
            <a:r>
              <a:rPr lang="es-CL" sz="4000" b="1" dirty="0"/>
              <a:t>4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6160CEC0-95E3-4C30-9C02-A8268DB2DFAF}"/>
              </a:ext>
            </a:extLst>
          </p:cNvPr>
          <p:cNvCxnSpPr>
            <a:cxnSpLocks/>
          </p:cNvCxnSpPr>
          <p:nvPr/>
        </p:nvCxnSpPr>
        <p:spPr>
          <a:xfrm>
            <a:off x="5599118" y="3753604"/>
            <a:ext cx="6826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693823B-3C95-465E-8123-E472D639A395}"/>
              </a:ext>
            </a:extLst>
          </p:cNvPr>
          <p:cNvSpPr txBox="1"/>
          <p:nvPr/>
        </p:nvSpPr>
        <p:spPr>
          <a:xfrm>
            <a:off x="5133748" y="1385472"/>
            <a:ext cx="1613368" cy="9233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La mitad de 4es 2 y la mitad de 8 es 4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78515B6B-E2E5-4B0F-A199-7EA5CEF9DA2E}"/>
              </a:ext>
            </a:extLst>
          </p:cNvPr>
          <p:cNvCxnSpPr/>
          <p:nvPr/>
        </p:nvCxnSpPr>
        <p:spPr>
          <a:xfrm>
            <a:off x="3419422" y="2454442"/>
            <a:ext cx="0" cy="514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xmlns="" id="{1C825A87-0749-49F0-A847-DBC8973E2C60}"/>
              </a:ext>
            </a:extLst>
          </p:cNvPr>
          <p:cNvCxnSpPr/>
          <p:nvPr/>
        </p:nvCxnSpPr>
        <p:spPr>
          <a:xfrm>
            <a:off x="5897735" y="2454442"/>
            <a:ext cx="0" cy="514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ificultades de aprendizaje matemáticas - Sapientec">
            <a:extLst>
              <a:ext uri="{FF2B5EF4-FFF2-40B4-BE49-F238E27FC236}">
                <a16:creationId xmlns:a16="http://schemas.microsoft.com/office/drawing/2014/main" xmlns="" id="{13008C33-2D6B-42AC-96E1-ECC375886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11084" r="12598" b="11750"/>
          <a:stretch/>
        </p:blipFill>
        <p:spPr bwMode="auto">
          <a:xfrm>
            <a:off x="7020105" y="1400969"/>
            <a:ext cx="4730040" cy="50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6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6</a:t>
            </a:fld>
            <a:endParaRPr lang="es-ES"/>
          </a:p>
        </p:txBody>
      </p:sp>
      <p:pic>
        <p:nvPicPr>
          <p:cNvPr id="4098" name="Picture 2" descr="Imágenes de ÁNIMO con Frases para Compartir y Descargar">
            <a:extLst>
              <a:ext uri="{FF2B5EF4-FFF2-40B4-BE49-F238E27FC236}">
                <a16:creationId xmlns:a16="http://schemas.microsoft.com/office/drawing/2014/main" xmlns="" id="{D73419D7-25CB-44B3-B8E2-DCED3474C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/>
        </p:blipFill>
        <p:spPr bwMode="auto">
          <a:xfrm>
            <a:off x="1219200" y="881063"/>
            <a:ext cx="9753600" cy="480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58754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744_TF16411253.potx" id="{0B1A14E9-289E-449B-9BD5-2914559B1E1B}" vid="{515F3326-60D8-4ADD-A22D-1407135FFD3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0879af-3eba-417a-a55a-ffe6dcd6ca77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geométrica</Template>
  <TotalTime>0</TotalTime>
  <Words>167</Words>
  <Application>Microsoft Office PowerPoint</Application>
  <PresentationFormat>Personalizado</PresentationFormat>
  <Paragraphs>52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¿Qué son las razones en matemáticas?</vt:lpstr>
      <vt:lpstr>Presentación de PowerPoint</vt:lpstr>
      <vt:lpstr>Por ejemplo</vt:lpstr>
      <vt:lpstr>Por ejemplo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2020-06-26T19:34:43Z</dcterms:created>
  <dcterms:modified xsi:type="dcterms:W3CDTF">2020-06-27T20:27:22Z</dcterms:modified>
</cp:coreProperties>
</file>