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6/15/2020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6/15/2020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6/15/2020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6/15/2020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6/15/2020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5125305" y="1488985"/>
            <a:ext cx="6264350" cy="169685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118447" y="4351687"/>
            <a:ext cx="6265588" cy="17040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6/15/2020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6/15/2020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6/15/2020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6/15/2020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6/15/2020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‹Nº›</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6/15/2020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losorio@gmail.com" TargetMode="Externa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24EC6-C52D-4C59-AEAC-DDF5C1A9E32E}"/>
              </a:ext>
            </a:extLst>
          </p:cNvPr>
          <p:cNvSpPr>
            <a:spLocks noGrp="1"/>
          </p:cNvSpPr>
          <p:nvPr>
            <p:ph type="ctrTitle"/>
          </p:nvPr>
        </p:nvSpPr>
        <p:spPr/>
        <p:txBody>
          <a:bodyPr/>
          <a:lstStyle/>
          <a:p>
            <a:r>
              <a:rPr lang="es-CL" dirty="0"/>
              <a:t>Cuadrado de Binomio </a:t>
            </a:r>
          </a:p>
        </p:txBody>
      </p:sp>
      <p:sp>
        <p:nvSpPr>
          <p:cNvPr id="3" name="Subtítulo 2">
            <a:extLst>
              <a:ext uri="{FF2B5EF4-FFF2-40B4-BE49-F238E27FC236}">
                <a16:creationId xmlns:a16="http://schemas.microsoft.com/office/drawing/2014/main" id="{1173DEB5-D0C2-4C95-B647-5D83CC7DCEEE}"/>
              </a:ext>
            </a:extLst>
          </p:cNvPr>
          <p:cNvSpPr>
            <a:spLocks noGrp="1"/>
          </p:cNvSpPr>
          <p:nvPr>
            <p:ph type="subTitle" idx="1"/>
          </p:nvPr>
        </p:nvSpPr>
        <p:spPr/>
        <p:txBody>
          <a:bodyPr/>
          <a:lstStyle/>
          <a:p>
            <a:r>
              <a:rPr lang="es-CL" dirty="0"/>
              <a:t>Material complementario para primeros medios </a:t>
            </a:r>
          </a:p>
          <a:p>
            <a:r>
              <a:rPr lang="es-CL" dirty="0"/>
              <a:t>Profesora Lía Carolina Osorio Pérez </a:t>
            </a:r>
          </a:p>
        </p:txBody>
      </p:sp>
    </p:spTree>
    <p:extLst>
      <p:ext uri="{BB962C8B-B14F-4D97-AF65-F5344CB8AC3E}">
        <p14:creationId xmlns:p14="http://schemas.microsoft.com/office/powerpoint/2010/main" val="2604916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316C06-EC44-4888-9151-11C1B2CED043}"/>
              </a:ext>
            </a:extLst>
          </p:cNvPr>
          <p:cNvSpPr>
            <a:spLocks noGrp="1"/>
          </p:cNvSpPr>
          <p:nvPr>
            <p:ph type="title"/>
          </p:nvPr>
        </p:nvSpPr>
        <p:spPr/>
        <p:txBody>
          <a:bodyPr>
            <a:normAutofit fontScale="90000"/>
          </a:bodyPr>
          <a:lstStyle/>
          <a:p>
            <a:r>
              <a:rPr lang="es-MX" b="1" cap="all" dirty="0">
                <a:solidFill>
                  <a:schemeClr val="bg1"/>
                </a:solidFill>
              </a:rPr>
              <a:t>DEFINICIÓN DE PRODUCTO Y PRODUCTO NOTABLE</a:t>
            </a:r>
            <a:endParaRPr lang="es-CL" dirty="0">
              <a:solidFill>
                <a:schemeClr val="bg1"/>
              </a:solidFill>
            </a:endParaRPr>
          </a:p>
        </p:txBody>
      </p:sp>
      <p:sp>
        <p:nvSpPr>
          <p:cNvPr id="3" name="Marcador de contenido 2">
            <a:extLst>
              <a:ext uri="{FF2B5EF4-FFF2-40B4-BE49-F238E27FC236}">
                <a16:creationId xmlns:a16="http://schemas.microsoft.com/office/drawing/2014/main" id="{431573E0-DD69-4ED0-B00D-4093E31B1B4E}"/>
              </a:ext>
            </a:extLst>
          </p:cNvPr>
          <p:cNvSpPr>
            <a:spLocks noGrp="1"/>
          </p:cNvSpPr>
          <p:nvPr>
            <p:ph idx="1"/>
          </p:nvPr>
        </p:nvSpPr>
        <p:spPr/>
        <p:txBody>
          <a:bodyPr/>
          <a:lstStyle/>
          <a:p>
            <a:pPr algn="just"/>
            <a:r>
              <a:rPr lang="es-MX" sz="2000" dirty="0"/>
              <a:t>Productos notables es el nombre que reciben aquellas multiplicaciones con expresiones algebraicas cuyo resultado puede ser escrito por simple inspección, sin verificar la multiplicación que cumplen ciertas reglas fijas. Su aplicación simplifica y sistematiza la resolución de muchas multiplicaciones habituales.</a:t>
            </a:r>
          </a:p>
          <a:p>
            <a:pPr marL="0" indent="0">
              <a:buNone/>
            </a:pPr>
            <a:endParaRPr lang="es-CL" dirty="0"/>
          </a:p>
        </p:txBody>
      </p:sp>
    </p:spTree>
    <p:extLst>
      <p:ext uri="{BB962C8B-B14F-4D97-AF65-F5344CB8AC3E}">
        <p14:creationId xmlns:p14="http://schemas.microsoft.com/office/powerpoint/2010/main" val="1732788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0F472D-AF44-4B7B-8021-948001C880DE}"/>
              </a:ext>
            </a:extLst>
          </p:cNvPr>
          <p:cNvSpPr>
            <a:spLocks noGrp="1"/>
          </p:cNvSpPr>
          <p:nvPr>
            <p:ph type="title"/>
          </p:nvPr>
        </p:nvSpPr>
        <p:spPr/>
        <p:txBody>
          <a:bodyPr/>
          <a:lstStyle/>
          <a:p>
            <a:r>
              <a:rPr lang="es-CL" dirty="0"/>
              <a:t>Productos Notables </a:t>
            </a:r>
          </a:p>
        </p:txBody>
      </p:sp>
      <p:sp>
        <p:nvSpPr>
          <p:cNvPr id="3" name="Marcador de contenido 2">
            <a:extLst>
              <a:ext uri="{FF2B5EF4-FFF2-40B4-BE49-F238E27FC236}">
                <a16:creationId xmlns:a16="http://schemas.microsoft.com/office/drawing/2014/main" id="{5CF0C00E-3780-48C7-8326-30BE548CC04F}"/>
              </a:ext>
            </a:extLst>
          </p:cNvPr>
          <p:cNvSpPr>
            <a:spLocks noGrp="1"/>
          </p:cNvSpPr>
          <p:nvPr>
            <p:ph idx="1"/>
          </p:nvPr>
        </p:nvSpPr>
        <p:spPr/>
        <p:txBody>
          <a:bodyPr/>
          <a:lstStyle/>
          <a:p>
            <a:r>
              <a:rPr lang="es-MX" sz="2000" dirty="0"/>
              <a:t>Entre los productos notables encontramos al cuadrado de un binomio</a:t>
            </a:r>
          </a:p>
          <a:p>
            <a:endParaRPr lang="es-MX" sz="2000" dirty="0"/>
          </a:p>
          <a:p>
            <a:r>
              <a:rPr lang="es-MX" sz="2000" dirty="0"/>
              <a:t>Primero sabremos que es un binomio</a:t>
            </a:r>
            <a:br>
              <a:rPr lang="es-MX" sz="2000" dirty="0"/>
            </a:br>
            <a:endParaRPr lang="es-MX" sz="2000" dirty="0"/>
          </a:p>
          <a:p>
            <a:pPr marL="0" indent="0">
              <a:buNone/>
            </a:pPr>
            <a:r>
              <a:rPr lang="es-MX" sz="2000" dirty="0"/>
              <a:t>Un binomio es una suma o una diferencia de dos números. </a:t>
            </a:r>
          </a:p>
          <a:p>
            <a:pPr marL="0" indent="0" algn="ctr">
              <a:buNone/>
            </a:pPr>
            <a:r>
              <a:rPr lang="es-MX" sz="4800" dirty="0">
                <a:solidFill>
                  <a:srgbClr val="FF0000"/>
                </a:solidFill>
              </a:rPr>
              <a:t>(a ± b)</a:t>
            </a:r>
          </a:p>
          <a:p>
            <a:pPr marL="0" indent="0">
              <a:buNone/>
            </a:pPr>
            <a:endParaRPr lang="es-CL" dirty="0"/>
          </a:p>
        </p:txBody>
      </p:sp>
    </p:spTree>
    <p:extLst>
      <p:ext uri="{BB962C8B-B14F-4D97-AF65-F5344CB8AC3E}">
        <p14:creationId xmlns:p14="http://schemas.microsoft.com/office/powerpoint/2010/main" val="2481699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9FAFB-EF7B-4C52-82F7-60C473FAFE69}"/>
              </a:ext>
            </a:extLst>
          </p:cNvPr>
          <p:cNvSpPr>
            <a:spLocks noGrp="1"/>
          </p:cNvSpPr>
          <p:nvPr>
            <p:ph type="title"/>
          </p:nvPr>
        </p:nvSpPr>
        <p:spPr/>
        <p:txBody>
          <a:bodyPr/>
          <a:lstStyle/>
          <a:p>
            <a:r>
              <a:rPr lang="es-CL" dirty="0"/>
              <a:t>Productos Notables </a:t>
            </a:r>
          </a:p>
        </p:txBody>
      </p:sp>
      <p:sp>
        <p:nvSpPr>
          <p:cNvPr id="3" name="Marcador de contenido 2">
            <a:extLst>
              <a:ext uri="{FF2B5EF4-FFF2-40B4-BE49-F238E27FC236}">
                <a16:creationId xmlns:a16="http://schemas.microsoft.com/office/drawing/2014/main" id="{7312250D-3D50-419D-B20F-0C1C15D33716}"/>
              </a:ext>
            </a:extLst>
          </p:cNvPr>
          <p:cNvSpPr>
            <a:spLocks noGrp="1"/>
          </p:cNvSpPr>
          <p:nvPr>
            <p:ph idx="1"/>
          </p:nvPr>
        </p:nvSpPr>
        <p:spPr/>
        <p:txBody>
          <a:bodyPr/>
          <a:lstStyle/>
          <a:p>
            <a:pPr marL="0" indent="0">
              <a:buNone/>
            </a:pPr>
            <a:r>
              <a:rPr lang="es-MX" sz="2000" dirty="0"/>
              <a:t>¿Y un binomio al cuadrado? </a:t>
            </a:r>
            <a:br>
              <a:rPr lang="es-MX" sz="2000" dirty="0"/>
            </a:br>
            <a:br>
              <a:rPr lang="es-MX" sz="2000" dirty="0"/>
            </a:br>
            <a:r>
              <a:rPr lang="es-MX" sz="2000" dirty="0"/>
              <a:t>Es la Suma o Diferencia de 2 Cantidades elevadas al Cuadrado</a:t>
            </a:r>
            <a:br>
              <a:rPr lang="es-MX" sz="2000" dirty="0"/>
            </a:br>
            <a:br>
              <a:rPr lang="es-MX" dirty="0"/>
            </a:br>
            <a:br>
              <a:rPr lang="es-MX" dirty="0"/>
            </a:br>
            <a:r>
              <a:rPr lang="es-MX" sz="4800" dirty="0">
                <a:solidFill>
                  <a:srgbClr val="FF0000"/>
                </a:solidFill>
              </a:rPr>
              <a:t>             (a ± b)²</a:t>
            </a:r>
            <a:endParaRPr lang="es-CL" sz="4800" dirty="0">
              <a:solidFill>
                <a:srgbClr val="FF0000"/>
              </a:solidFill>
            </a:endParaRPr>
          </a:p>
        </p:txBody>
      </p:sp>
    </p:spTree>
    <p:extLst>
      <p:ext uri="{BB962C8B-B14F-4D97-AF65-F5344CB8AC3E}">
        <p14:creationId xmlns:p14="http://schemas.microsoft.com/office/powerpoint/2010/main" val="2989566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AD1F1A-20EA-4D52-9CCF-7845EEBC23F2}"/>
              </a:ext>
            </a:extLst>
          </p:cNvPr>
          <p:cNvSpPr>
            <a:spLocks noGrp="1"/>
          </p:cNvSpPr>
          <p:nvPr>
            <p:ph type="title"/>
          </p:nvPr>
        </p:nvSpPr>
        <p:spPr/>
        <p:txBody>
          <a:bodyPr>
            <a:normAutofit fontScale="90000"/>
          </a:bodyPr>
          <a:lstStyle/>
          <a:p>
            <a:r>
              <a:rPr lang="es-MX" dirty="0"/>
              <a:t>Si desarrollamos el  binomio al cuadrado tendremos</a:t>
            </a:r>
            <a:endParaRPr lang="es-CL" dirty="0"/>
          </a:p>
        </p:txBody>
      </p:sp>
      <p:pic>
        <p:nvPicPr>
          <p:cNvPr id="4" name="Marcador de contenido 3">
            <a:extLst>
              <a:ext uri="{FF2B5EF4-FFF2-40B4-BE49-F238E27FC236}">
                <a16:creationId xmlns:a16="http://schemas.microsoft.com/office/drawing/2014/main" id="{8E912963-52A6-40A1-80BC-F4F39B6535A0}"/>
              </a:ext>
            </a:extLst>
          </p:cNvPr>
          <p:cNvPicPr>
            <a:picLocks noGrp="1" noChangeAspect="1"/>
          </p:cNvPicPr>
          <p:nvPr>
            <p:ph idx="1"/>
          </p:nvPr>
        </p:nvPicPr>
        <p:blipFill>
          <a:blip r:embed="rId2"/>
          <a:stretch>
            <a:fillRect/>
          </a:stretch>
        </p:blipFill>
        <p:spPr>
          <a:xfrm>
            <a:off x="5256816" y="1130685"/>
            <a:ext cx="5758168" cy="2355614"/>
          </a:xfrm>
          <a:prstGeom prst="rect">
            <a:avLst/>
          </a:prstGeom>
        </p:spPr>
      </p:pic>
      <p:sp>
        <p:nvSpPr>
          <p:cNvPr id="5" name="CuadroTexto 4">
            <a:extLst>
              <a:ext uri="{FF2B5EF4-FFF2-40B4-BE49-F238E27FC236}">
                <a16:creationId xmlns:a16="http://schemas.microsoft.com/office/drawing/2014/main" id="{AE62761C-475D-4B37-A451-BF7C998638D1}"/>
              </a:ext>
            </a:extLst>
          </p:cNvPr>
          <p:cNvSpPr txBox="1"/>
          <p:nvPr/>
        </p:nvSpPr>
        <p:spPr>
          <a:xfrm>
            <a:off x="5857461" y="4373217"/>
            <a:ext cx="4572000" cy="646331"/>
          </a:xfrm>
          <a:prstGeom prst="rect">
            <a:avLst/>
          </a:prstGeom>
          <a:noFill/>
        </p:spPr>
        <p:txBody>
          <a:bodyPr wrap="square" rtlCol="0">
            <a:spAutoFit/>
          </a:bodyPr>
          <a:lstStyle/>
          <a:p>
            <a:r>
              <a:rPr lang="pt-BR" dirty="0">
                <a:latin typeface="Century Gothic" panose="020B0502020202020204" pitchFamily="34" charset="0"/>
              </a:rPr>
              <a:t>para no </a:t>
            </a:r>
            <a:r>
              <a:rPr lang="pt-BR" dirty="0" err="1">
                <a:latin typeface="Century Gothic" panose="020B0502020202020204" pitchFamily="34" charset="0"/>
              </a:rPr>
              <a:t>hacer</a:t>
            </a:r>
            <a:r>
              <a:rPr lang="pt-BR" dirty="0">
                <a:latin typeface="Century Gothic" panose="020B0502020202020204" pitchFamily="34" charset="0"/>
              </a:rPr>
              <a:t> todas </a:t>
            </a:r>
            <a:r>
              <a:rPr lang="pt-BR" dirty="0" err="1">
                <a:latin typeface="Century Gothic" panose="020B0502020202020204" pitchFamily="34" charset="0"/>
              </a:rPr>
              <a:t>las</a:t>
            </a:r>
            <a:r>
              <a:rPr lang="pt-BR" dirty="0">
                <a:latin typeface="Century Gothic" panose="020B0502020202020204" pitchFamily="34" charset="0"/>
              </a:rPr>
              <a:t> </a:t>
            </a:r>
            <a:r>
              <a:rPr lang="pt-BR" dirty="0" err="1">
                <a:latin typeface="Century Gothic" panose="020B0502020202020204" pitchFamily="34" charset="0"/>
              </a:rPr>
              <a:t>operaciones</a:t>
            </a:r>
            <a:r>
              <a:rPr lang="pt-BR" dirty="0">
                <a:latin typeface="Century Gothic" panose="020B0502020202020204" pitchFamily="34" charset="0"/>
              </a:rPr>
              <a:t> existe una </a:t>
            </a:r>
            <a:r>
              <a:rPr lang="pt-BR" dirty="0" err="1">
                <a:latin typeface="Century Gothic" panose="020B0502020202020204" pitchFamily="34" charset="0"/>
              </a:rPr>
              <a:t>regla</a:t>
            </a:r>
            <a:r>
              <a:rPr lang="pt-BR" dirty="0">
                <a:latin typeface="Century Gothic" panose="020B0502020202020204" pitchFamily="34" charset="0"/>
              </a:rPr>
              <a:t> que es </a:t>
            </a:r>
            <a:r>
              <a:rPr lang="pt-BR" dirty="0" err="1">
                <a:latin typeface="Century Gothic" panose="020B0502020202020204" pitchFamily="34" charset="0"/>
              </a:rPr>
              <a:t>la</a:t>
            </a:r>
            <a:r>
              <a:rPr lang="pt-BR" dirty="0">
                <a:latin typeface="Century Gothic" panose="020B0502020202020204" pitchFamily="34" charset="0"/>
              </a:rPr>
              <a:t> </a:t>
            </a:r>
            <a:r>
              <a:rPr lang="pt-BR" dirty="0" err="1">
                <a:latin typeface="Century Gothic" panose="020B0502020202020204" pitchFamily="34" charset="0"/>
              </a:rPr>
              <a:t>siguiente</a:t>
            </a:r>
            <a:endParaRPr lang="es-MX" baseline="30000" dirty="0">
              <a:latin typeface="Century Gothic" panose="020B0502020202020204" pitchFamily="34" charset="0"/>
            </a:endParaRPr>
          </a:p>
        </p:txBody>
      </p:sp>
    </p:spTree>
    <p:extLst>
      <p:ext uri="{BB962C8B-B14F-4D97-AF65-F5344CB8AC3E}">
        <p14:creationId xmlns:p14="http://schemas.microsoft.com/office/powerpoint/2010/main" val="1431901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A4E54-7426-4214-BB86-E68F3CC1CCF1}"/>
              </a:ext>
            </a:extLst>
          </p:cNvPr>
          <p:cNvSpPr>
            <a:spLocks noGrp="1"/>
          </p:cNvSpPr>
          <p:nvPr>
            <p:ph type="title"/>
          </p:nvPr>
        </p:nvSpPr>
        <p:spPr/>
        <p:txBody>
          <a:bodyPr/>
          <a:lstStyle/>
          <a:p>
            <a:r>
              <a:rPr lang="es-CL" dirty="0"/>
              <a:t>Apréndete esta Regla</a:t>
            </a:r>
          </a:p>
        </p:txBody>
      </p:sp>
      <p:sp>
        <p:nvSpPr>
          <p:cNvPr id="4" name="1 Rectángulo">
            <a:extLst>
              <a:ext uri="{FF2B5EF4-FFF2-40B4-BE49-F238E27FC236}">
                <a16:creationId xmlns:a16="http://schemas.microsoft.com/office/drawing/2014/main" id="{77BC5B0B-C58F-45AB-BFF4-A4377AAEC7D4}"/>
              </a:ext>
            </a:extLst>
          </p:cNvPr>
          <p:cNvSpPr/>
          <p:nvPr/>
        </p:nvSpPr>
        <p:spPr>
          <a:xfrm>
            <a:off x="5531234" y="343070"/>
            <a:ext cx="5904656" cy="3247043"/>
          </a:xfrm>
          <a:prstGeom prst="rect">
            <a:avLst/>
          </a:prstGeom>
        </p:spPr>
        <p:txBody>
          <a:bodyPr wrap="square">
            <a:spAutoFit/>
          </a:bodyPr>
          <a:lstStyle/>
          <a:p>
            <a:endParaRPr lang="es-MX" sz="2000" dirty="0"/>
          </a:p>
          <a:p>
            <a:pPr algn="ctr"/>
            <a:r>
              <a:rPr lang="es-MX" sz="2000" b="1" dirty="0">
                <a:solidFill>
                  <a:srgbClr val="FF0000"/>
                </a:solidFill>
                <a:latin typeface="Century Gothic" panose="020B0502020202020204" pitchFamily="34" charset="0"/>
              </a:rPr>
              <a:t>Un binomio al cuadrado </a:t>
            </a:r>
            <a:r>
              <a:rPr lang="es-MX" sz="2000" dirty="0">
                <a:latin typeface="Century Gothic" panose="020B0502020202020204" pitchFamily="34" charset="0"/>
              </a:rPr>
              <a:t>(a + b)² </a:t>
            </a:r>
            <a:br>
              <a:rPr lang="es-MX" sz="2000" dirty="0">
                <a:latin typeface="Century Gothic" panose="020B0502020202020204" pitchFamily="34" charset="0"/>
              </a:rPr>
            </a:br>
            <a:endParaRPr lang="es-MX" sz="2000" dirty="0">
              <a:latin typeface="Century Gothic" panose="020B0502020202020204" pitchFamily="34" charset="0"/>
            </a:endParaRPr>
          </a:p>
          <a:p>
            <a:pPr algn="ctr"/>
            <a:r>
              <a:rPr lang="es-MX" sz="2000" b="1" dirty="0">
                <a:solidFill>
                  <a:srgbClr val="FF0000"/>
                </a:solidFill>
                <a:latin typeface="Century Gothic" panose="020B0502020202020204" pitchFamily="34" charset="0"/>
              </a:rPr>
              <a:t>Es igual al Cuadrado del 1er Termino</a:t>
            </a:r>
            <a:r>
              <a:rPr lang="es-MX" sz="2000" dirty="0">
                <a:latin typeface="Century Gothic" panose="020B0502020202020204" pitchFamily="34" charset="0"/>
              </a:rPr>
              <a:t>: a² </a:t>
            </a:r>
          </a:p>
          <a:p>
            <a:pPr algn="ctr"/>
            <a:r>
              <a:rPr lang="es-MX" sz="2000" b="1" dirty="0">
                <a:solidFill>
                  <a:srgbClr val="FF0000"/>
                </a:solidFill>
                <a:latin typeface="Century Gothic" panose="020B0502020202020204" pitchFamily="34" charset="0"/>
              </a:rPr>
              <a:t>+ el Doble del 1er Termino por el 2do Termino</a:t>
            </a:r>
            <a:r>
              <a:rPr lang="es-MX" sz="2000" dirty="0">
                <a:latin typeface="Century Gothic" panose="020B0502020202020204" pitchFamily="34" charset="0"/>
              </a:rPr>
              <a:t>: (2ab) .</a:t>
            </a:r>
          </a:p>
          <a:p>
            <a:pPr algn="ctr"/>
            <a:r>
              <a:rPr lang="es-MX" sz="2000" b="1" dirty="0">
                <a:solidFill>
                  <a:srgbClr val="FF0000"/>
                </a:solidFill>
                <a:latin typeface="Century Gothic" panose="020B0502020202020204" pitchFamily="34" charset="0"/>
              </a:rPr>
              <a:t>+ el Cuadrado del 2do Termino</a:t>
            </a:r>
            <a:r>
              <a:rPr lang="es-MX" sz="2000" dirty="0">
                <a:latin typeface="Century Gothic" panose="020B0502020202020204" pitchFamily="34" charset="0"/>
              </a:rPr>
              <a:t>: (b)²</a:t>
            </a:r>
          </a:p>
          <a:p>
            <a:pPr algn="ctr"/>
            <a:endParaRPr lang="es-MX" sz="2000" dirty="0">
              <a:latin typeface="Century Gothic" panose="020B0502020202020204" pitchFamily="34" charset="0"/>
            </a:endParaRPr>
          </a:p>
          <a:p>
            <a:pPr algn="ctr"/>
            <a:r>
              <a:rPr lang="pt-BR" sz="2000" b="1" spc="600" dirty="0">
                <a:latin typeface="Century Gothic" panose="020B0502020202020204" pitchFamily="34" charset="0"/>
              </a:rPr>
              <a:t>(a + b)</a:t>
            </a:r>
            <a:r>
              <a:rPr lang="pt-BR" sz="2000" b="1" spc="600" baseline="30000" dirty="0">
                <a:latin typeface="Century Gothic" panose="020B0502020202020204" pitchFamily="34" charset="0"/>
              </a:rPr>
              <a:t>2</a:t>
            </a:r>
            <a:r>
              <a:rPr lang="pt-BR" sz="2000" b="1" spc="600" dirty="0">
                <a:latin typeface="Century Gothic" panose="020B0502020202020204" pitchFamily="34" charset="0"/>
              </a:rPr>
              <a:t> = a</a:t>
            </a:r>
            <a:r>
              <a:rPr lang="pt-BR" sz="2000" b="1" spc="600" baseline="30000" dirty="0">
                <a:latin typeface="Century Gothic" panose="020B0502020202020204" pitchFamily="34" charset="0"/>
              </a:rPr>
              <a:t>2 </a:t>
            </a:r>
            <a:r>
              <a:rPr lang="pt-BR" sz="2000" b="1" spc="600" dirty="0">
                <a:latin typeface="Century Gothic" panose="020B0502020202020204" pitchFamily="34" charset="0"/>
              </a:rPr>
              <a:t>+ 2ab + b</a:t>
            </a:r>
            <a:r>
              <a:rPr lang="pt-BR" sz="2000" b="1" spc="600" baseline="30000" dirty="0">
                <a:latin typeface="Century Gothic" panose="020B0502020202020204" pitchFamily="34" charset="0"/>
              </a:rPr>
              <a:t>2</a:t>
            </a:r>
          </a:p>
          <a:p>
            <a:endParaRPr lang="es-MX" sz="2500" dirty="0">
              <a:latin typeface="Century Gothic" panose="020B0502020202020204" pitchFamily="34" charset="0"/>
            </a:endParaRPr>
          </a:p>
        </p:txBody>
      </p:sp>
      <p:pic>
        <p:nvPicPr>
          <p:cNvPr id="5" name="Imagen 4">
            <a:extLst>
              <a:ext uri="{FF2B5EF4-FFF2-40B4-BE49-F238E27FC236}">
                <a16:creationId xmlns:a16="http://schemas.microsoft.com/office/drawing/2014/main" id="{0B7B8614-0948-4C63-A20D-EE265C79B949}"/>
              </a:ext>
            </a:extLst>
          </p:cNvPr>
          <p:cNvPicPr>
            <a:picLocks noChangeAspect="1"/>
          </p:cNvPicPr>
          <p:nvPr/>
        </p:nvPicPr>
        <p:blipFill>
          <a:blip r:embed="rId2"/>
          <a:stretch>
            <a:fillRect/>
          </a:stretch>
        </p:blipFill>
        <p:spPr>
          <a:xfrm>
            <a:off x="6067579" y="3977202"/>
            <a:ext cx="4831966" cy="2423852"/>
          </a:xfrm>
          <a:prstGeom prst="rect">
            <a:avLst/>
          </a:prstGeom>
        </p:spPr>
      </p:pic>
    </p:spTree>
    <p:extLst>
      <p:ext uri="{BB962C8B-B14F-4D97-AF65-F5344CB8AC3E}">
        <p14:creationId xmlns:p14="http://schemas.microsoft.com/office/powerpoint/2010/main" val="2210247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uadrado-de-binomio">
            <a:hlinkClick r:id="" action="ppaction://media"/>
            <a:extLst>
              <a:ext uri="{FF2B5EF4-FFF2-40B4-BE49-F238E27FC236}">
                <a16:creationId xmlns:a16="http://schemas.microsoft.com/office/drawing/2014/main" id="{A842A036-AEE7-4D37-BF61-DE16C62C6567}"/>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42122" y="740619"/>
            <a:ext cx="9037983" cy="5084293"/>
          </a:xfrm>
        </p:spPr>
      </p:pic>
    </p:spTree>
    <p:extLst>
      <p:ext uri="{BB962C8B-B14F-4D97-AF65-F5344CB8AC3E}">
        <p14:creationId xmlns:p14="http://schemas.microsoft.com/office/powerpoint/2010/main" val="3131448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787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3830DBE-3BAD-4C30-8844-A7E6EF2B1A8D}"/>
              </a:ext>
            </a:extLst>
          </p:cNvPr>
          <p:cNvSpPr txBox="1"/>
          <p:nvPr/>
        </p:nvSpPr>
        <p:spPr>
          <a:xfrm>
            <a:off x="701637" y="808383"/>
            <a:ext cx="5141844" cy="646331"/>
          </a:xfrm>
          <a:prstGeom prst="rect">
            <a:avLst/>
          </a:prstGeom>
          <a:noFill/>
        </p:spPr>
        <p:txBody>
          <a:bodyPr wrap="square" rtlCol="0">
            <a:spAutoFit/>
          </a:bodyPr>
          <a:lstStyle/>
          <a:p>
            <a:r>
              <a:rPr lang="es-CL" dirty="0"/>
              <a:t>Si tienes dudas escríbeme a mi correo institucional </a:t>
            </a:r>
            <a:r>
              <a:rPr lang="es-CL" dirty="0">
                <a:hlinkClick r:id="rId2"/>
              </a:rPr>
              <a:t>losorio@gmail.com</a:t>
            </a:r>
            <a:r>
              <a:rPr lang="es-CL" dirty="0"/>
              <a:t> </a:t>
            </a:r>
          </a:p>
        </p:txBody>
      </p:sp>
      <p:pic>
        <p:nvPicPr>
          <p:cNvPr id="5" name="Imagen 4">
            <a:extLst>
              <a:ext uri="{FF2B5EF4-FFF2-40B4-BE49-F238E27FC236}">
                <a16:creationId xmlns:a16="http://schemas.microsoft.com/office/drawing/2014/main" id="{796EE4BD-890B-4B58-B449-071194465F81}"/>
              </a:ext>
            </a:extLst>
          </p:cNvPr>
          <p:cNvPicPr>
            <a:picLocks noChangeAspect="1"/>
          </p:cNvPicPr>
          <p:nvPr/>
        </p:nvPicPr>
        <p:blipFill>
          <a:blip r:embed="rId3"/>
          <a:stretch>
            <a:fillRect/>
          </a:stretch>
        </p:blipFill>
        <p:spPr>
          <a:xfrm>
            <a:off x="5666076" y="1539718"/>
            <a:ext cx="2280102" cy="1944793"/>
          </a:xfrm>
          <a:prstGeom prst="rect">
            <a:avLst/>
          </a:prstGeom>
        </p:spPr>
      </p:pic>
      <p:pic>
        <p:nvPicPr>
          <p:cNvPr id="7" name="Imagen 6">
            <a:extLst>
              <a:ext uri="{FF2B5EF4-FFF2-40B4-BE49-F238E27FC236}">
                <a16:creationId xmlns:a16="http://schemas.microsoft.com/office/drawing/2014/main" id="{0EF38781-F16D-4795-A2F6-5735A105D01C}"/>
              </a:ext>
            </a:extLst>
          </p:cNvPr>
          <p:cNvPicPr>
            <a:picLocks noChangeAspect="1"/>
          </p:cNvPicPr>
          <p:nvPr/>
        </p:nvPicPr>
        <p:blipFill>
          <a:blip r:embed="rId4"/>
          <a:stretch>
            <a:fillRect/>
          </a:stretch>
        </p:blipFill>
        <p:spPr>
          <a:xfrm>
            <a:off x="0" y="3829050"/>
            <a:ext cx="4286250" cy="3028950"/>
          </a:xfrm>
          <a:prstGeom prst="rect">
            <a:avLst/>
          </a:prstGeom>
        </p:spPr>
      </p:pic>
      <p:pic>
        <p:nvPicPr>
          <p:cNvPr id="8" name="Imagen 7">
            <a:extLst>
              <a:ext uri="{FF2B5EF4-FFF2-40B4-BE49-F238E27FC236}">
                <a16:creationId xmlns:a16="http://schemas.microsoft.com/office/drawing/2014/main" id="{5276F860-A306-42C4-AADE-F13E9FE3D085}"/>
              </a:ext>
            </a:extLst>
          </p:cNvPr>
          <p:cNvPicPr>
            <a:picLocks noChangeAspect="1"/>
          </p:cNvPicPr>
          <p:nvPr/>
        </p:nvPicPr>
        <p:blipFill>
          <a:blip r:embed="rId5"/>
          <a:stretch>
            <a:fillRect/>
          </a:stretch>
        </p:blipFill>
        <p:spPr>
          <a:xfrm>
            <a:off x="10048875" y="0"/>
            <a:ext cx="2143125" cy="2143125"/>
          </a:xfrm>
          <a:prstGeom prst="rect">
            <a:avLst/>
          </a:prstGeom>
        </p:spPr>
      </p:pic>
      <p:sp>
        <p:nvSpPr>
          <p:cNvPr id="9" name="CuadroTexto 8">
            <a:extLst>
              <a:ext uri="{FF2B5EF4-FFF2-40B4-BE49-F238E27FC236}">
                <a16:creationId xmlns:a16="http://schemas.microsoft.com/office/drawing/2014/main" id="{9DE12393-D13F-4454-B5F4-87279B9F94D4}"/>
              </a:ext>
            </a:extLst>
          </p:cNvPr>
          <p:cNvSpPr txBox="1"/>
          <p:nvPr/>
        </p:nvSpPr>
        <p:spPr>
          <a:xfrm>
            <a:off x="4718138" y="4345885"/>
            <a:ext cx="4399721" cy="1323439"/>
          </a:xfrm>
          <a:prstGeom prst="rect">
            <a:avLst/>
          </a:prstGeom>
          <a:noFill/>
        </p:spPr>
        <p:txBody>
          <a:bodyPr wrap="square" rtlCol="0">
            <a:spAutoFit/>
          </a:bodyPr>
          <a:lstStyle/>
          <a:p>
            <a:pPr algn="just"/>
            <a:r>
              <a:rPr lang="es-CL" sz="1600" dirty="0"/>
              <a:t>Queridos estudiantes: </a:t>
            </a:r>
          </a:p>
          <a:p>
            <a:pPr algn="just"/>
            <a:endParaRPr lang="es-CL" sz="1600" dirty="0"/>
          </a:p>
          <a:p>
            <a:pPr algn="just"/>
            <a:r>
              <a:rPr lang="es-CL" sz="1600" dirty="0"/>
              <a:t>Les envío un gran y afectuoso abrazo, y recuerden lo errores no son fracasos… son señal de que lo estamos intentando.</a:t>
            </a:r>
          </a:p>
        </p:txBody>
      </p:sp>
    </p:spTree>
    <p:extLst>
      <p:ext uri="{BB962C8B-B14F-4D97-AF65-F5344CB8AC3E}">
        <p14:creationId xmlns:p14="http://schemas.microsoft.com/office/powerpoint/2010/main" val="1809198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{9F0A1DE7-98C2-4F46-9B28-1F5836A89648}tf16401371</Template>
  <TotalTime>33</TotalTime>
  <Words>251</Words>
  <Application>Microsoft Office PowerPoint</Application>
  <PresentationFormat>Panorámica</PresentationFormat>
  <Paragraphs>27</Paragraphs>
  <Slides>8</Slides>
  <Notes>0</Notes>
  <HiddenSlides>0</HiddenSlides>
  <MMClips>1</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Calibri Light</vt:lpstr>
      <vt:lpstr>Century Gothic</vt:lpstr>
      <vt:lpstr>Rockwell</vt:lpstr>
      <vt:lpstr>Wingdings</vt:lpstr>
      <vt:lpstr>Atlas</vt:lpstr>
      <vt:lpstr>Cuadrado de Binomio </vt:lpstr>
      <vt:lpstr>DEFINICIÓN DE PRODUCTO Y PRODUCTO NOTABLE</vt:lpstr>
      <vt:lpstr>Productos Notables </vt:lpstr>
      <vt:lpstr>Productos Notables </vt:lpstr>
      <vt:lpstr>Si desarrollamos el  binomio al cuadrado tendremos</vt:lpstr>
      <vt:lpstr>Apréndete esta Regla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Cuadrado de Binomio</dc:title>
  <dc:creator>lia carolina osorio perez</dc:creator>
  <cp:lastModifiedBy>lia carolina osorio perez</cp:lastModifiedBy>
  <cp:revision>5</cp:revision>
  <dcterms:created xsi:type="dcterms:W3CDTF">2020-06-14T18:40:47Z</dcterms:created>
  <dcterms:modified xsi:type="dcterms:W3CDTF">2020-06-15T16:23:21Z</dcterms:modified>
</cp:coreProperties>
</file>