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2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259" r:id="rId4"/>
    <p:sldId id="267" r:id="rId5"/>
    <p:sldId id="268" r:id="rId6"/>
    <p:sldId id="269" r:id="rId7"/>
    <p:sldId id="270" r:id="rId8"/>
    <p:sldId id="271" r:id="rId9"/>
    <p:sldId id="266" r:id="rId10"/>
  </p:sldIdLst>
  <p:sldSz cx="12188825" cy="6858000"/>
  <p:notesSz cx="6858000" cy="9144000"/>
  <p:defaultTextStyle>
    <a:defPPr rtl="0">
      <a:defRPr lang="es-E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1072">
          <p15:clr>
            <a:srgbClr val="A4A3A4"/>
          </p15:clr>
        </p15:guide>
        <p15:guide id="6" pos="3839">
          <p15:clr>
            <a:srgbClr val="A4A3A4"/>
          </p15:clr>
        </p15:guide>
        <p15:guide id="7" pos="704">
          <p15:clr>
            <a:srgbClr val="A4A3A4"/>
          </p15:clr>
        </p15:guide>
        <p15:guide id="8" pos="710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BDBED569-4797-4DF1-A0F4-6AAB3CD982D8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6182" autoAdjust="0"/>
  </p:normalViewPr>
  <p:slideViewPr>
    <p:cSldViewPr showGuides="1">
      <p:cViewPr>
        <p:scale>
          <a:sx n="81" d="100"/>
          <a:sy n="81" d="100"/>
        </p:scale>
        <p:origin x="-300" y="-36"/>
      </p:cViewPr>
      <p:guideLst>
        <p:guide orient="horz" pos="2160"/>
        <p:guide orient="horz" pos="945"/>
        <p:guide orient="horz" pos="3888"/>
        <p:guide orient="horz" pos="192"/>
        <p:guide orient="horz" pos="1072"/>
        <p:guide pos="3839"/>
        <p:guide pos="704"/>
        <p:guide pos="7102"/>
      </p:guideLst>
    </p:cSldViewPr>
  </p:slideViewPr>
  <p:outlineViewPr>
    <p:cViewPr>
      <p:scale>
        <a:sx n="33" d="100"/>
        <a:sy n="33" d="100"/>
      </p:scale>
      <p:origin x="0" y="-2886"/>
    </p:cViewPr>
  </p:outlin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72" d="100"/>
          <a:sy n="72" d="100"/>
        </p:scale>
        <p:origin x="3252" y="6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4581445-4071-4DA6-807C-9B9D9EE2AFE0}" type="datetime1">
              <a:rPr lang="es-ES" smtClean="0">
                <a:solidFill>
                  <a:schemeClr val="tx2"/>
                </a:solidFill>
              </a:rPr>
              <a:t>15/06/2020</a:t>
            </a:fld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s-ES" dirty="0">
              <a:solidFill>
                <a:schemeClr val="tx2"/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CFD77566-CD65-4859-9FA1-43956DC85B8C}" type="slidenum">
              <a:rPr lang="es-ES">
                <a:solidFill>
                  <a:schemeClr val="tx2"/>
                </a:solidFill>
              </a:rPr>
              <a:t>‹Nº›</a:t>
            </a:fld>
            <a:endParaRPr lang="es-E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672B92B9-0BD8-4AB2-AA33-BC48A23B8A04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4" name="Marcador de posición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s-ES" noProof="0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pPr rtl="0"/>
            <a:endParaRPr lang="es-ES" noProof="0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pPr rtl="0"/>
            <a:fld id="{B8796F01-7154-41E0-B48B-A6921757531A}" type="slidenum">
              <a:rPr lang="es-ES" noProof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077057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B8796F01-7154-41E0-B48B-A6921757531A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84804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69843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4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12058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472562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47401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26761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261091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B8796F01-7154-41E0-B48B-A6921757531A}" type="slidenum">
              <a:rPr lang="es-ES" smtClean="0"/>
              <a:pPr rtl="0"/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9823471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upo 13"/>
          <p:cNvGrpSpPr/>
          <p:nvPr/>
        </p:nvGrpSpPr>
        <p:grpSpPr>
          <a:xfrm>
            <a:off x="0" y="0"/>
            <a:ext cx="12190572" cy="6858000"/>
            <a:chOff x="0" y="0"/>
            <a:chExt cx="12190572" cy="6858000"/>
          </a:xfrm>
        </p:grpSpPr>
        <p:sp>
          <p:nvSpPr>
            <p:cNvPr id="13" name="Rectángulo 12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grpSp>
          <p:nvGrpSpPr>
            <p:cNvPr id="12" name="Grupo 11"/>
            <p:cNvGrpSpPr/>
            <p:nvPr/>
          </p:nvGrpSpPr>
          <p:grpSpPr>
            <a:xfrm>
              <a:off x="0" y="0"/>
              <a:ext cx="4742741" cy="6858000"/>
              <a:chOff x="0" y="0"/>
              <a:chExt cx="4742741" cy="6858000"/>
            </a:xfrm>
          </p:grpSpPr>
          <p:pic>
            <p:nvPicPr>
              <p:cNvPr id="9" name="Imagen 8" descr="Libros apilados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0" y="0"/>
                <a:ext cx="4591594" cy="6858000"/>
              </a:xfrm>
              <a:prstGeom prst="rect">
                <a:avLst/>
              </a:prstGeom>
            </p:spPr>
          </p:pic>
          <p:sp>
            <p:nvSpPr>
              <p:cNvPr id="10" name="Rectángulo 9"/>
              <p:cNvSpPr/>
              <p:nvPr/>
            </p:nvSpPr>
            <p:spPr>
              <a:xfrm>
                <a:off x="4605581" y="0"/>
                <a:ext cx="137160" cy="6858000"/>
              </a:xfrm>
              <a:prstGeom prst="rect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0"/>
                <a:endParaRPr lang="es-ES" noProof="0" dirty="0"/>
              </a:p>
            </p:txBody>
          </p:sp>
        </p:grpSp>
      </p:grp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4879346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79346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B702738-2322-469A-B933-AE0528DCDF1B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7" name="Marcador de posición de pie de págin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11" name="Marcador de posición de número de diapositiva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32201210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FF88A1-5E51-4CC2-8EE5-868FD055FEFE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1817619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1117309" y="274638"/>
            <a:ext cx="8532178" cy="5897561"/>
          </a:xfrm>
        </p:spPr>
        <p:txBody>
          <a:bodyPr vert="eaVert" rtlCol="0"/>
          <a:lstStyle>
            <a:lvl5pPr>
              <a:defRPr/>
            </a:lvl5pPr>
            <a:lvl6pPr marL="2418976" indent="-285750">
              <a:buFont typeface="Century Gothic" panose="020B0502020202020204" pitchFamily="34" charset="0"/>
              <a:buChar char="–"/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3A0803-D2E9-4E0C-BEA2-45E85428BC63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591C5AD9-787D-40FA-8A4D-16A055B9AF81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72369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  <a:endParaRPr lang="es-ES" noProof="0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5E59B34-6A7F-44E9-B09D-AB0102A7D0C8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A60BA0E-20D0-4E7C-B286-26C960A6788F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865359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cabezado de sección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upo 11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4" name="Rectángulo 3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pic>
          <p:nvPicPr>
            <p:cNvPr id="10" name="Imagen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8818" y="0"/>
              <a:ext cx="4591594" cy="6858000"/>
            </a:xfrm>
            <a:prstGeom prst="rect">
              <a:avLst/>
            </a:prstGeom>
          </p:spPr>
        </p:pic>
        <p:sp>
          <p:nvSpPr>
            <p:cNvPr id="11" name="Rectángulo 10"/>
            <p:cNvSpPr/>
            <p:nvPr/>
          </p:nvSpPr>
          <p:spPr>
            <a:xfrm>
              <a:off x="7481252" y="0"/>
              <a:ext cx="137160" cy="6858000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s-ES" b="0" noProof="0" dirty="0">
                <a:solidFill>
                  <a:schemeClr val="tx2"/>
                </a:solidFill>
              </a:endParaRPr>
            </a:p>
          </p:txBody>
        </p:sp>
      </p:grpSp>
      <p:pic>
        <p:nvPicPr>
          <p:cNvPr id="5" name="Imagen 4" descr="Libros apilado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8818" y="0"/>
            <a:ext cx="4591594" cy="6858000"/>
          </a:xfrm>
          <a:prstGeom prst="rect">
            <a:avLst/>
          </a:prstGeom>
        </p:spPr>
      </p:pic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237149" y="1498601"/>
            <a:ext cx="7008574" cy="3298825"/>
          </a:xfrm>
        </p:spPr>
        <p:txBody>
          <a:bodyPr rtlCol="0">
            <a:normAutofit/>
          </a:bodyPr>
          <a:lstStyle>
            <a:lvl1pPr algn="l">
              <a:lnSpc>
                <a:spcPct val="90000"/>
              </a:lnSpc>
              <a:defRPr sz="5400" b="0" cap="none" spc="0" baseline="0">
                <a:ln w="0"/>
                <a:solidFill>
                  <a:schemeClr val="tx2"/>
                </a:solidFill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8" name="Subtítulo 2"/>
          <p:cNvSpPr>
            <a:spLocks noGrp="1"/>
          </p:cNvSpPr>
          <p:nvPr>
            <p:ph type="subTitle" idx="1"/>
          </p:nvPr>
        </p:nvSpPr>
        <p:spPr>
          <a:xfrm>
            <a:off x="237149" y="4927600"/>
            <a:ext cx="7008574" cy="12446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 cap="none" spc="0">
                <a:ln w="0"/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es-ES" noProof="0"/>
              <a:t>Haga clic para modificar el estilo de subtítulo del patrón</a:t>
            </a:r>
            <a:endParaRPr lang="es-ES" noProof="0" dirty="0"/>
          </a:p>
        </p:txBody>
      </p:sp>
      <p:sp>
        <p:nvSpPr>
          <p:cNvPr id="2" name="Marcador de posición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F933840-35B2-40B4-858E-99081AF3E99C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0525827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 hasCustomPrompt="1"/>
          </p:nvPr>
        </p:nvSpPr>
        <p:spPr>
          <a:xfrm>
            <a:off x="111730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buFont typeface="Century Gothic" panose="020B0502020202020204" pitchFamily="34" charset="0"/>
              <a:buChar char="–"/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  <a:p>
            <a:pPr lvl="8" rtl="0"/>
            <a:endParaRPr lang="es-ES" noProof="0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97559" y="1701800"/>
            <a:ext cx="4977104" cy="44704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767B639-8212-42BD-8C4D-B9F216AE9493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25045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11730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rtlCol="0" anchor="b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 hasCustomPrompt="1"/>
          </p:nvPr>
        </p:nvSpPr>
        <p:spPr>
          <a:xfrm>
            <a:off x="6297559" y="2209800"/>
            <a:ext cx="4977104" cy="3962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297078" indent="-285750">
              <a:buFont typeface="Century Gothic" panose="020B0502020202020204" pitchFamily="34" charset="0"/>
              <a:buChar char="–"/>
              <a:defRPr sz="1800"/>
            </a:lvl6pPr>
            <a:lvl7pPr marL="2568575" indent="-285750">
              <a:defRPr sz="1800"/>
            </a:lvl7pPr>
            <a:lvl8pPr marL="2860675" indent="-285750">
              <a:defRPr sz="1800"/>
            </a:lvl8pPr>
            <a:lvl9pPr marL="3151188" indent="-285750"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7" name="Marcador de posición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F3D8850-0FEB-4D45-A71C-77139FFD196F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920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371D217-6800-4023-BB72-23C2D8C44CAB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30484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FA3839D-3825-4B11-9F35-9863CC1E705D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3" name="Marcador de posición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EB37DED6-D4C7-42EE-AB49-D2E39E64FDE4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19507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5612" y="1701800"/>
            <a:ext cx="3351927" cy="28448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 hasCustomPrompt="1"/>
          </p:nvPr>
        </p:nvSpPr>
        <p:spPr>
          <a:xfrm>
            <a:off x="4469236" y="482600"/>
            <a:ext cx="6805427" cy="5892800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418976" indent="-285750">
              <a:buFont typeface="Century Gothic" panose="020B0502020202020204" pitchFamily="34" charset="0"/>
              <a:buChar char="–"/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9E77C8-ECB9-43A2-B866-9F93B70412AD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789110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 rtl="0"/>
            <a:endParaRPr lang="es-ES" noProof="0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rtlCol="0" anchor="b">
            <a:normAutofit/>
          </a:bodyPr>
          <a:lstStyle>
            <a:lvl1pPr algn="l">
              <a:defRPr sz="2000" b="1">
                <a:effectLst/>
              </a:defRPr>
            </a:lvl1pPr>
          </a:lstStyle>
          <a:p>
            <a:pPr rtl="0"/>
            <a:r>
              <a:rPr lang="es-ES" noProof="0"/>
              <a:t>Haga clic para modificar el estilo de título del patrón</a:t>
            </a:r>
            <a:endParaRPr lang="es-ES" noProof="0" dirty="0"/>
          </a:p>
        </p:txBody>
      </p:sp>
      <p:sp>
        <p:nvSpPr>
          <p:cNvPr id="3" name="Marcador de posición de imagen 2" descr="Marcador de posición vacío para agregar una imagen. Haga clic en el marcador de posición y seleccione la imagen que desee agregar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pPr rtl="0"/>
            <a:r>
              <a:rPr lang="es-ES" noProof="0"/>
              <a:t>Haga clic en el icono para agregar una imagen</a:t>
            </a:r>
            <a:endParaRPr lang="es-ES" noProof="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 rtl="0"/>
            <a:r>
              <a:rPr lang="es-ES" noProof="0"/>
              <a:t>Haga clic para modificar los estilos de texto del patrón</a:t>
            </a:r>
          </a:p>
        </p:txBody>
      </p:sp>
      <p:sp>
        <p:nvSpPr>
          <p:cNvPr id="5" name="Marcador de posición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B4EE502-D2E0-483E-B7B5-55E2E3202334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DFBB78A-01B4-41F2-96B0-677A4A282832}" type="slidenum">
              <a:rPr lang="es-ES" noProof="0" smtClean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3521372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1620" y="0"/>
            <a:ext cx="12188952" cy="6858000"/>
            <a:chOff x="1620" y="0"/>
            <a:chExt cx="12188952" cy="6858000"/>
          </a:xfrm>
        </p:grpSpPr>
        <p:sp>
          <p:nvSpPr>
            <p:cNvPr id="10" name="Rectángulo 9"/>
            <p:cNvSpPr/>
            <p:nvPr/>
          </p:nvSpPr>
          <p:spPr>
            <a:xfrm>
              <a:off x="1620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0"/>
                  </a:schemeClr>
                </a:gs>
                <a:gs pos="58000">
                  <a:schemeClr val="accent1">
                    <a:lumMod val="40000"/>
                    <a:lumOff val="60000"/>
                  </a:schemeClr>
                </a:gs>
                <a:gs pos="100000">
                  <a:schemeClr val="accent1">
                    <a:lumMod val="50000"/>
                  </a:schemeClr>
                </a:gs>
              </a:gsLst>
              <a:lin ang="27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  <p:sp>
          <p:nvSpPr>
            <p:cNvPr id="8" name="Rectángulo 7"/>
            <p:cNvSpPr/>
            <p:nvPr/>
          </p:nvSpPr>
          <p:spPr>
            <a:xfrm>
              <a:off x="304721" y="0"/>
              <a:ext cx="11579384" cy="6858000"/>
            </a:xfrm>
            <a:prstGeom prst="rect">
              <a:avLst/>
            </a:prstGeom>
            <a:solidFill>
              <a:schemeClr val="accent1">
                <a:lumMod val="20000"/>
                <a:lumOff val="80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899" tIns="60949" rIns="121899" bIns="60949" rtlCol="0" anchor="ctr"/>
            <a:lstStyle/>
            <a:p>
              <a:pPr algn="ctr" rtl="0"/>
              <a:endParaRPr lang="es-ES" noProof="0" dirty="0"/>
            </a:p>
          </p:txBody>
        </p:sp>
      </p:grpSp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pPr rtl="0"/>
            <a:r>
              <a:rPr lang="es-ES" noProof="0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 rtl="0"/>
            <a:r>
              <a:rPr lang="es-ES" noProof="0" dirty="0"/>
              <a:t>Haga clic para modificar los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99A194EE-8823-4C71-9F2B-FC48C0496596}" type="datetime1">
              <a:rPr lang="es-ES" noProof="0" smtClean="0"/>
              <a:t>15/06/2020</a:t>
            </a:fld>
            <a:endParaRPr lang="es-ES" noProof="0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r>
              <a:rPr lang="es-ES" noProof="0" dirty="0"/>
              <a:t>Agregar un pie de página</a:t>
            </a: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</a:schemeClr>
                </a:solidFill>
              </a:defRPr>
            </a:lvl1pPr>
          </a:lstStyle>
          <a:p>
            <a:pPr rtl="0"/>
            <a:fld id="{EB37DED6-D4C7-42EE-AB49-D2E39E64FDE4}" type="slidenum">
              <a:rPr lang="es-ES" noProof="0" smtClean="0"/>
              <a:pPr rtl="0"/>
              <a:t>‹Nº›</a:t>
            </a:fld>
            <a:endParaRPr lang="es-ES" noProof="0" dirty="0"/>
          </a:p>
        </p:txBody>
      </p:sp>
    </p:spTree>
    <p:extLst>
      <p:ext uri="{BB962C8B-B14F-4D97-AF65-F5344CB8AC3E}">
        <p14:creationId xmlns:p14="http://schemas.microsoft.com/office/powerpoint/2010/main" val="20601877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  <p:sldLayoutId id="2147483700" r:id="rId8"/>
    <p:sldLayoutId id="2147483701" r:id="rId9"/>
    <p:sldLayoutId id="2147483702" r:id="rId10"/>
    <p:sldLayoutId id="2147483703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b="0" kern="1200" cap="none" baseline="0">
          <a:solidFill>
            <a:schemeClr val="accent2">
              <a:lumMod val="50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Clr>
          <a:schemeClr val="accent6">
            <a:lumMod val="50000"/>
          </a:schemeClr>
        </a:buClr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33226" indent="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None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6pPr>
      <a:lvl7pPr marL="284562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7pPr>
      <a:lvl8pPr marL="3272267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8pPr>
      <a:lvl9pPr marL="3759862" indent="-285750" algn="l" defTabSz="1218987" rtl="0" eaLnBrk="1" latinLnBrk="0" hangingPunct="1">
        <a:lnSpc>
          <a:spcPct val="95000"/>
        </a:lnSpc>
        <a:spcBef>
          <a:spcPts val="1066"/>
        </a:spcBef>
        <a:buClr>
          <a:schemeClr val="accent6">
            <a:lumMod val="50000"/>
          </a:schemeClr>
        </a:buClr>
        <a:buSzPct val="90000"/>
        <a:buFont typeface="Century Gothic" panose="020B0502020202020204" pitchFamily="34" charset="0"/>
        <a:buChar char="–"/>
        <a:defRPr sz="1800" kern="1200">
          <a:solidFill>
            <a:schemeClr val="tx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8702" y="2420888"/>
            <a:ext cx="3351927" cy="1727200"/>
          </a:xfrm>
        </p:spPr>
        <p:txBody>
          <a:bodyPr rtlCol="0" anchor="b">
            <a:normAutofit/>
          </a:bodyPr>
          <a:lstStyle/>
          <a:p>
            <a:pPr rtl="0"/>
            <a:r>
              <a:rPr lang="es-ES" sz="4400" dirty="0"/>
              <a:t>Estudiemos fracciones</a:t>
            </a:r>
          </a:p>
        </p:txBody>
      </p:sp>
      <p:pic>
        <p:nvPicPr>
          <p:cNvPr id="2050" name="Picture 2" descr="Matematicas | Vectores, Fotos de Stock y PSD Gratis">
            <a:extLst>
              <a:ext uri="{FF2B5EF4-FFF2-40B4-BE49-F238E27FC236}">
                <a16:creationId xmlns:a16="http://schemas.microsoft.com/office/drawing/2014/main" xmlns="" id="{7F6916A3-0094-4B73-AF19-B5C8826036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0" r="3" b="3"/>
          <a:stretch/>
        </p:blipFill>
        <p:spPr bwMode="auto">
          <a:xfrm>
            <a:off x="4469236" y="482600"/>
            <a:ext cx="6805427" cy="589280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Subtítulo 4"/>
          <p:cNvSpPr>
            <a:spLocks noGrp="1"/>
          </p:cNvSpPr>
          <p:nvPr>
            <p:ph type="body" sz="half" idx="2"/>
          </p:nvPr>
        </p:nvSpPr>
        <p:spPr>
          <a:xfrm>
            <a:off x="455612" y="4648200"/>
            <a:ext cx="3351927" cy="1727200"/>
          </a:xfrm>
        </p:spPr>
        <p:txBody>
          <a:bodyPr rtlCol="0">
            <a:normAutofit/>
          </a:bodyPr>
          <a:lstStyle/>
          <a:p>
            <a:pPr rtl="0"/>
            <a:r>
              <a:rPr lang="es-ES" dirty="0"/>
              <a:t>Ed. Diferencial, Bernardita Cortés Recabarren. </a:t>
            </a:r>
          </a:p>
        </p:txBody>
      </p:sp>
      <p:pic>
        <p:nvPicPr>
          <p:cNvPr id="6" name="4 Imagen">
            <a:extLst>
              <a:ext uri="{FF2B5EF4-FFF2-40B4-BE49-F238E27FC236}">
                <a16:creationId xmlns:a16="http://schemas.microsoft.com/office/drawing/2014/main" xmlns="" id="{5E99B390-C082-4D35-9C58-AB0203D166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42" y="124212"/>
            <a:ext cx="720080" cy="868668"/>
          </a:xfrm>
          <a:prstGeom prst="rect">
            <a:avLst/>
          </a:prstGeom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xmlns="" id="{7134943A-AF3D-43A4-82CE-E8D956040168}"/>
              </a:ext>
            </a:extLst>
          </p:cNvPr>
          <p:cNvSpPr/>
          <p:nvPr/>
        </p:nvSpPr>
        <p:spPr>
          <a:xfrm>
            <a:off x="843322" y="148977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San Fernando </a:t>
            </a:r>
            <a:r>
              <a:rPr lang="es-CL" sz="1200" dirty="0" err="1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College</a:t>
            </a:r>
            <a:endParaRPr lang="es-CL" sz="1200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Programa de</a:t>
            </a:r>
          </a:p>
          <a:p>
            <a:r>
              <a:rPr lang="es-CL" sz="12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Integración Escolar</a:t>
            </a:r>
          </a:p>
        </p:txBody>
      </p:sp>
    </p:spTree>
    <p:extLst>
      <p:ext uri="{BB962C8B-B14F-4D97-AF65-F5344CB8AC3E}">
        <p14:creationId xmlns:p14="http://schemas.microsoft.com/office/powerpoint/2010/main" val="16898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¡Suma y resta de fracciones con </a:t>
            </a:r>
            <a:r>
              <a:rPr lang="es-ES" b="1" dirty="0"/>
              <a:t>diferente denominador</a:t>
            </a:r>
            <a:r>
              <a:rPr lang="es-ES" dirty="0"/>
              <a:t>!</a:t>
            </a:r>
          </a:p>
        </p:txBody>
      </p:sp>
      <p:sp>
        <p:nvSpPr>
          <p:cNvPr id="3" name="Marcador de posición de contenido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1727200"/>
          </a:xfrm>
        </p:spPr>
        <p:txBody>
          <a:bodyPr rtlCol="0"/>
          <a:lstStyle/>
          <a:p>
            <a:pPr marL="0" indent="0" rtl="0">
              <a:buNone/>
            </a:pPr>
            <a:r>
              <a:rPr lang="es-ES" dirty="0"/>
              <a:t>Recuerda que cuando hay diferente denominador en la suma o resta de fracciones es mejor conocer el Mínimo Común Múltiplo (M.C.M) de los denominadores. Así obtendrás fracciones </a:t>
            </a:r>
            <a:r>
              <a:rPr lang="es-ES" b="1" dirty="0">
                <a:solidFill>
                  <a:srgbClr val="0070C0"/>
                </a:solidFill>
              </a:rPr>
              <a:t>equivalentes</a:t>
            </a:r>
            <a:r>
              <a:rPr lang="es-ES" dirty="0"/>
              <a:t> con denominador igual al M.C.M.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6546C67F-54C8-4B78-A1CD-46888D88E4CF}"/>
              </a:ext>
            </a:extLst>
          </p:cNvPr>
          <p:cNvSpPr txBox="1"/>
          <p:nvPr/>
        </p:nvSpPr>
        <p:spPr>
          <a:xfrm>
            <a:off x="5254792" y="3861048"/>
            <a:ext cx="3888432" cy="2548390"/>
          </a:xfrm>
          <a:prstGeom prst="rect">
            <a:avLst/>
          </a:prstGeom>
          <a:noFill/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just">
              <a:lnSpc>
                <a:spcPct val="95000"/>
              </a:lnSpc>
            </a:pPr>
            <a:r>
              <a:rPr lang="es-CL" b="1" dirty="0">
                <a:solidFill>
                  <a:srgbClr val="0070C0"/>
                </a:solidFill>
              </a:rPr>
              <a:t>Equivalentes</a:t>
            </a:r>
            <a:r>
              <a:rPr lang="es-CL" dirty="0"/>
              <a:t>: Son todas aquellas fracciones que representan una misma cantidad, aunque el numerador y el denominador sean diferentes.</a:t>
            </a:r>
          </a:p>
        </p:txBody>
      </p:sp>
      <p:sp>
        <p:nvSpPr>
          <p:cNvPr id="8" name="Flecha: doblada hacia arriba 7">
            <a:extLst>
              <a:ext uri="{FF2B5EF4-FFF2-40B4-BE49-F238E27FC236}">
                <a16:creationId xmlns:a16="http://schemas.microsoft.com/office/drawing/2014/main" xmlns="" id="{989E5F0C-3C08-41BB-964C-82743E3B27BE}"/>
              </a:ext>
            </a:extLst>
          </p:cNvPr>
          <p:cNvSpPr/>
          <p:nvPr/>
        </p:nvSpPr>
        <p:spPr>
          <a:xfrm rot="5400000">
            <a:off x="1745855" y="3457077"/>
            <a:ext cx="2888940" cy="2832787"/>
          </a:xfrm>
          <a:prstGeom prst="bentUpArrow">
            <a:avLst>
              <a:gd name="adj1" fmla="val 17799"/>
              <a:gd name="adj2" fmla="val 25000"/>
              <a:gd name="adj3" fmla="val 25000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CL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95321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dirty="0"/>
              <a:t>Es por esto que …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1485900" y="2276872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2657360" y="2276872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3646140" y="2276872"/>
            <a:ext cx="1512168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07BB6A1C-CD0F-4E6E-BEB7-37B38877AC05}"/>
              </a:ext>
            </a:extLst>
          </p:cNvPr>
          <p:cNvSpPr txBox="1"/>
          <p:nvPr/>
        </p:nvSpPr>
        <p:spPr>
          <a:xfrm>
            <a:off x="7606580" y="2451088"/>
            <a:ext cx="3168352" cy="1846659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chemeClr val="bg1"/>
                </a:solidFill>
              </a:rPr>
              <a:t>Para encontrar un número </a:t>
            </a:r>
            <a:r>
              <a:rPr lang="es-CL" b="1" dirty="0">
                <a:solidFill>
                  <a:schemeClr val="bg1"/>
                </a:solidFill>
              </a:rPr>
              <a:t>común</a:t>
            </a:r>
            <a:r>
              <a:rPr lang="es-CL" dirty="0">
                <a:solidFill>
                  <a:schemeClr val="bg1"/>
                </a:solidFill>
              </a:rPr>
              <a:t> de los denominadores  se debe calcular el </a:t>
            </a:r>
            <a:r>
              <a:rPr lang="es-CL" b="1" dirty="0">
                <a:solidFill>
                  <a:schemeClr val="bg1"/>
                </a:solidFill>
              </a:rPr>
              <a:t>M.C.M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26C6C8A0-C2DE-49DC-9FC3-0A1811A4A595}"/>
              </a:ext>
            </a:extLst>
          </p:cNvPr>
          <p:cNvSpPr txBox="1"/>
          <p:nvPr/>
        </p:nvSpPr>
        <p:spPr>
          <a:xfrm>
            <a:off x="7246540" y="2204864"/>
            <a:ext cx="3888432" cy="2376264"/>
          </a:xfrm>
          <a:prstGeom prst="rect">
            <a:avLst/>
          </a:prstGeom>
          <a:noFill/>
          <a:ln w="28575">
            <a:solidFill>
              <a:srgbClr val="00B0F0"/>
            </a:solidFill>
            <a:prstDash val="lgDashDotDot"/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s-CL" dirty="0"/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1485900" y="292494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2676691" y="292494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3790156" y="2924944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2172636" y="2700194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3322104" y="2700194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4523658" y="2744692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pic>
        <p:nvPicPr>
          <p:cNvPr id="3076" name="Picture 4" descr="fracciones-en-barra">
            <a:extLst>
              <a:ext uri="{FF2B5EF4-FFF2-40B4-BE49-F238E27FC236}">
                <a16:creationId xmlns:a16="http://schemas.microsoft.com/office/drawing/2014/main" xmlns="" id="{5B04A0CC-622A-4FB2-AE33-FB5889522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001" y="3726282"/>
            <a:ext cx="3380717" cy="298991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28923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796" y="0"/>
            <a:ext cx="2204795" cy="996527"/>
          </a:xfrm>
        </p:spPr>
        <p:txBody>
          <a:bodyPr rtlCol="0"/>
          <a:lstStyle/>
          <a:p>
            <a:pPr rtl="0"/>
            <a:r>
              <a:rPr lang="es-ES" dirty="0"/>
              <a:t>M.C.M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518684" y="1262188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1737928" y="1286190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2822071" y="1262188"/>
            <a:ext cx="1512168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518684" y="1975609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1711412" y="1916110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2993623" y="1985075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1146308" y="1721651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2417559" y="1694511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3686167" y="1763476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E5A99186-2EF5-439B-BA74-0B933D364D95}"/>
              </a:ext>
            </a:extLst>
          </p:cNvPr>
          <p:cNvCxnSpPr>
            <a:cxnSpLocks/>
          </p:cNvCxnSpPr>
          <p:nvPr/>
        </p:nvCxnSpPr>
        <p:spPr>
          <a:xfrm>
            <a:off x="5086300" y="3429000"/>
            <a:ext cx="295232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CAECED40-BE9E-4B70-8B26-BC6D521E3140}"/>
              </a:ext>
            </a:extLst>
          </p:cNvPr>
          <p:cNvCxnSpPr>
            <a:cxnSpLocks/>
          </p:cNvCxnSpPr>
          <p:nvPr/>
        </p:nvCxnSpPr>
        <p:spPr>
          <a:xfrm>
            <a:off x="7318548" y="2780928"/>
            <a:ext cx="26344" cy="383421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uadroTexto 19">
            <a:extLst>
              <a:ext uri="{FF2B5EF4-FFF2-40B4-BE49-F238E27FC236}">
                <a16:creationId xmlns:a16="http://schemas.microsoft.com/office/drawing/2014/main" xmlns="" id="{8F7A4FB7-CBD5-4DFC-986B-2B3C744DA584}"/>
              </a:ext>
            </a:extLst>
          </p:cNvPr>
          <p:cNvSpPr txBox="1"/>
          <p:nvPr/>
        </p:nvSpPr>
        <p:spPr>
          <a:xfrm>
            <a:off x="887567" y="2914125"/>
            <a:ext cx="2204777" cy="969496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2000" dirty="0">
                <a:solidFill>
                  <a:srgbClr val="002060"/>
                </a:solidFill>
              </a:rPr>
              <a:t>Ahí se escriben los denominadores </a:t>
            </a:r>
          </a:p>
        </p:txBody>
      </p:sp>
      <p:cxnSp>
        <p:nvCxnSpPr>
          <p:cNvPr id="22" name="Conector recto de flecha 21">
            <a:extLst>
              <a:ext uri="{FF2B5EF4-FFF2-40B4-BE49-F238E27FC236}">
                <a16:creationId xmlns:a16="http://schemas.microsoft.com/office/drawing/2014/main" xmlns="" id="{D68E3C6A-8003-4BCC-BC69-E106ED0D7D68}"/>
              </a:ext>
            </a:extLst>
          </p:cNvPr>
          <p:cNvCxnSpPr/>
          <p:nvPr/>
        </p:nvCxnSpPr>
        <p:spPr>
          <a:xfrm flipV="1">
            <a:off x="3245651" y="3097352"/>
            <a:ext cx="1624626" cy="76639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E6C972B-585D-46A0-8F7A-339DA843E2C7}"/>
              </a:ext>
            </a:extLst>
          </p:cNvPr>
          <p:cNvSpPr txBox="1"/>
          <p:nvPr/>
        </p:nvSpPr>
        <p:spPr>
          <a:xfrm>
            <a:off x="5408113" y="2780242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6   4   8</a:t>
            </a: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572E0D6B-40A6-4A0E-B331-C1229B11339B}"/>
              </a:ext>
            </a:extLst>
          </p:cNvPr>
          <p:cNvSpPr txBox="1"/>
          <p:nvPr/>
        </p:nvSpPr>
        <p:spPr>
          <a:xfrm>
            <a:off x="9321703" y="219391"/>
            <a:ext cx="2204777" cy="155427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2000" dirty="0">
                <a:solidFill>
                  <a:srgbClr val="002060"/>
                </a:solidFill>
              </a:rPr>
              <a:t>Comenzamos a dividir con los números primos </a:t>
            </a:r>
          </a:p>
          <a:p>
            <a:pPr>
              <a:lnSpc>
                <a:spcPct val="95000"/>
              </a:lnSpc>
            </a:pPr>
            <a:r>
              <a:rPr lang="es-CL" sz="2000" dirty="0">
                <a:solidFill>
                  <a:srgbClr val="002060"/>
                </a:solidFill>
              </a:rPr>
              <a:t>(</a:t>
            </a:r>
            <a:r>
              <a:rPr lang="es-CL" sz="2000" b="1" dirty="0">
                <a:solidFill>
                  <a:srgbClr val="FFC000"/>
                </a:solidFill>
              </a:rPr>
              <a:t>2</a:t>
            </a:r>
            <a:r>
              <a:rPr lang="es-CL" sz="2000" dirty="0">
                <a:solidFill>
                  <a:srgbClr val="002060"/>
                </a:solidFill>
              </a:rPr>
              <a:t>, </a:t>
            </a:r>
            <a:r>
              <a:rPr lang="es-CL" sz="2000" b="1" dirty="0">
                <a:solidFill>
                  <a:srgbClr val="00B050"/>
                </a:solidFill>
              </a:rPr>
              <a:t>3</a:t>
            </a:r>
            <a:r>
              <a:rPr lang="es-CL" sz="2000" dirty="0">
                <a:solidFill>
                  <a:srgbClr val="002060"/>
                </a:solidFill>
              </a:rPr>
              <a:t>, 5, 7, 11, 13,) </a:t>
            </a:r>
          </a:p>
        </p:txBody>
      </p:sp>
      <p:cxnSp>
        <p:nvCxnSpPr>
          <p:cNvPr id="27" name="Conector recto de flecha 26">
            <a:extLst>
              <a:ext uri="{FF2B5EF4-FFF2-40B4-BE49-F238E27FC236}">
                <a16:creationId xmlns:a16="http://schemas.microsoft.com/office/drawing/2014/main" xmlns="" id="{8D294C28-0C64-42A5-B0D2-AF4802EFEA98}"/>
              </a:ext>
            </a:extLst>
          </p:cNvPr>
          <p:cNvCxnSpPr>
            <a:cxnSpLocks/>
          </p:cNvCxnSpPr>
          <p:nvPr/>
        </p:nvCxnSpPr>
        <p:spPr>
          <a:xfrm flipH="1">
            <a:off x="8231589" y="1682507"/>
            <a:ext cx="756084" cy="910404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E3C0CDC-AC69-4FF3-BAC4-94EA013576FC}"/>
              </a:ext>
            </a:extLst>
          </p:cNvPr>
          <p:cNvSpPr txBox="1"/>
          <p:nvPr/>
        </p:nvSpPr>
        <p:spPr>
          <a:xfrm>
            <a:off x="7435406" y="2780242"/>
            <a:ext cx="609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b="1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b="1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00B050"/>
                </a:solidFill>
              </a:rPr>
              <a:t>3</a:t>
            </a:r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</p:txBody>
      </p:sp>
      <p:sp>
        <p:nvSpPr>
          <p:cNvPr id="30" name="Flecha: curvada hacia arriba 29">
            <a:extLst>
              <a:ext uri="{FF2B5EF4-FFF2-40B4-BE49-F238E27FC236}">
                <a16:creationId xmlns:a16="http://schemas.microsoft.com/office/drawing/2014/main" xmlns="" id="{92036B49-92E1-46A5-9881-9843952D87FB}"/>
              </a:ext>
            </a:extLst>
          </p:cNvPr>
          <p:cNvSpPr/>
          <p:nvPr/>
        </p:nvSpPr>
        <p:spPr>
          <a:xfrm rot="10800000">
            <a:off x="6857597" y="2191716"/>
            <a:ext cx="756084" cy="396317"/>
          </a:xfrm>
          <a:prstGeom prst="curvedUpArrow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E18CB123-8399-441C-8D66-812432118C9C}"/>
              </a:ext>
            </a:extLst>
          </p:cNvPr>
          <p:cNvSpPr txBox="1"/>
          <p:nvPr/>
        </p:nvSpPr>
        <p:spPr>
          <a:xfrm>
            <a:off x="7009027" y="811878"/>
            <a:ext cx="9571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1600" dirty="0"/>
              <a:t> </a:t>
            </a:r>
            <a:r>
              <a:rPr lang="es-CL" sz="1800" b="1" dirty="0"/>
              <a:t>8       2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2CD01765-758F-477A-A6FD-EFB2EFD9118E}"/>
              </a:ext>
            </a:extLst>
          </p:cNvPr>
          <p:cNvSpPr txBox="1"/>
          <p:nvPr/>
        </p:nvSpPr>
        <p:spPr>
          <a:xfrm>
            <a:off x="5376505" y="3632252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3   2   4</a:t>
            </a:r>
          </a:p>
        </p:txBody>
      </p:sp>
      <p:sp>
        <p:nvSpPr>
          <p:cNvPr id="34" name="Signo de división 33">
            <a:extLst>
              <a:ext uri="{FF2B5EF4-FFF2-40B4-BE49-F238E27FC236}">
                <a16:creationId xmlns:a16="http://schemas.microsoft.com/office/drawing/2014/main" xmlns="" id="{B14119F6-A0D4-47D8-8848-CB565E7C70F8}"/>
              </a:ext>
            </a:extLst>
          </p:cNvPr>
          <p:cNvSpPr/>
          <p:nvPr/>
        </p:nvSpPr>
        <p:spPr>
          <a:xfrm>
            <a:off x="7344892" y="901849"/>
            <a:ext cx="371923" cy="277410"/>
          </a:xfrm>
          <a:prstGeom prst="mathDivid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xmlns="" id="{A0074A91-9740-4062-94E7-9C63402A3D94}"/>
              </a:ext>
            </a:extLst>
          </p:cNvPr>
          <p:cNvSpPr txBox="1"/>
          <p:nvPr/>
        </p:nvSpPr>
        <p:spPr>
          <a:xfrm>
            <a:off x="5900480" y="811878"/>
            <a:ext cx="9571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1600" dirty="0"/>
              <a:t> </a:t>
            </a:r>
            <a:r>
              <a:rPr lang="es-CL" sz="1800" b="1" dirty="0"/>
              <a:t>4       2</a:t>
            </a:r>
          </a:p>
        </p:txBody>
      </p:sp>
      <p:sp>
        <p:nvSpPr>
          <p:cNvPr id="37" name="Signo de división 36">
            <a:extLst>
              <a:ext uri="{FF2B5EF4-FFF2-40B4-BE49-F238E27FC236}">
                <a16:creationId xmlns:a16="http://schemas.microsoft.com/office/drawing/2014/main" xmlns="" id="{2E32C55B-C750-495C-B3C5-56E67B4FAC60}"/>
              </a:ext>
            </a:extLst>
          </p:cNvPr>
          <p:cNvSpPr/>
          <p:nvPr/>
        </p:nvSpPr>
        <p:spPr>
          <a:xfrm>
            <a:off x="6207495" y="902630"/>
            <a:ext cx="371923" cy="277410"/>
          </a:xfrm>
          <a:prstGeom prst="mathDivid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38" name="Flecha: curvada hacia arriba 37">
            <a:extLst>
              <a:ext uri="{FF2B5EF4-FFF2-40B4-BE49-F238E27FC236}">
                <a16:creationId xmlns:a16="http://schemas.microsoft.com/office/drawing/2014/main" xmlns="" id="{11507EC6-C874-41E4-9AC5-ABF8379D0A00}"/>
              </a:ext>
            </a:extLst>
          </p:cNvPr>
          <p:cNvSpPr/>
          <p:nvPr/>
        </p:nvSpPr>
        <p:spPr>
          <a:xfrm rot="10800000">
            <a:off x="5701155" y="1501135"/>
            <a:ext cx="2015660" cy="396317"/>
          </a:xfrm>
          <a:prstGeom prst="curvedUpArrow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9" name="CuadroTexto 38">
            <a:extLst>
              <a:ext uri="{FF2B5EF4-FFF2-40B4-BE49-F238E27FC236}">
                <a16:creationId xmlns:a16="http://schemas.microsoft.com/office/drawing/2014/main" xmlns="" id="{B8E87F0E-BB2A-4FCE-ADA7-1CDB5E12B9C9}"/>
              </a:ext>
            </a:extLst>
          </p:cNvPr>
          <p:cNvSpPr txBox="1"/>
          <p:nvPr/>
        </p:nvSpPr>
        <p:spPr>
          <a:xfrm>
            <a:off x="4782887" y="800909"/>
            <a:ext cx="957117" cy="3554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1600" dirty="0"/>
              <a:t> </a:t>
            </a:r>
            <a:r>
              <a:rPr lang="es-CL" sz="1800" b="1" dirty="0"/>
              <a:t>6       2</a:t>
            </a:r>
          </a:p>
        </p:txBody>
      </p:sp>
      <p:sp>
        <p:nvSpPr>
          <p:cNvPr id="40" name="Signo de división 39">
            <a:extLst>
              <a:ext uri="{FF2B5EF4-FFF2-40B4-BE49-F238E27FC236}">
                <a16:creationId xmlns:a16="http://schemas.microsoft.com/office/drawing/2014/main" xmlns="" id="{4925D057-1E41-45CB-8380-4315C2EFC327}"/>
              </a:ext>
            </a:extLst>
          </p:cNvPr>
          <p:cNvSpPr/>
          <p:nvPr/>
        </p:nvSpPr>
        <p:spPr>
          <a:xfrm>
            <a:off x="5098948" y="839945"/>
            <a:ext cx="371923" cy="277410"/>
          </a:xfrm>
          <a:prstGeom prst="mathDivide">
            <a:avLst/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1" name="Flecha: curvada hacia arriba 40">
            <a:extLst>
              <a:ext uri="{FF2B5EF4-FFF2-40B4-BE49-F238E27FC236}">
                <a16:creationId xmlns:a16="http://schemas.microsoft.com/office/drawing/2014/main" xmlns="" id="{F687B02F-7D0E-49DF-8BD9-7AC8A9B2A2FE}"/>
              </a:ext>
            </a:extLst>
          </p:cNvPr>
          <p:cNvSpPr/>
          <p:nvPr/>
        </p:nvSpPr>
        <p:spPr>
          <a:xfrm rot="10800000">
            <a:off x="6250565" y="1916110"/>
            <a:ext cx="1512168" cy="396317"/>
          </a:xfrm>
          <a:prstGeom prst="curvedUpArrow">
            <a:avLst/>
          </a:prstGeom>
          <a:solidFill>
            <a:srgbClr val="FFC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EC410CD-D1F5-4A23-B31C-2A73AB02D60F}"/>
              </a:ext>
            </a:extLst>
          </p:cNvPr>
          <p:cNvSpPr txBox="1"/>
          <p:nvPr/>
        </p:nvSpPr>
        <p:spPr>
          <a:xfrm>
            <a:off x="5261445" y="4673564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3   1   2</a:t>
            </a:r>
          </a:p>
        </p:txBody>
      </p:sp>
      <p:sp>
        <p:nvSpPr>
          <p:cNvPr id="45" name="CuadroTexto 44">
            <a:extLst>
              <a:ext uri="{FF2B5EF4-FFF2-40B4-BE49-F238E27FC236}">
                <a16:creationId xmlns:a16="http://schemas.microsoft.com/office/drawing/2014/main" xmlns="" id="{C5C1EA94-DA15-4CAC-B71D-B1918C4F73AB}"/>
              </a:ext>
            </a:extLst>
          </p:cNvPr>
          <p:cNvSpPr txBox="1"/>
          <p:nvPr/>
        </p:nvSpPr>
        <p:spPr>
          <a:xfrm>
            <a:off x="1227019" y="4810519"/>
            <a:ext cx="2148334" cy="140807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1800" dirty="0"/>
              <a:t>3 dividido 2 nos da un número con decimales, por lo tanto lo bajamos </a:t>
            </a:r>
          </a:p>
        </p:txBody>
      </p:sp>
      <p:cxnSp>
        <p:nvCxnSpPr>
          <p:cNvPr id="47" name="Conector recto de flecha 46">
            <a:extLst>
              <a:ext uri="{FF2B5EF4-FFF2-40B4-BE49-F238E27FC236}">
                <a16:creationId xmlns:a16="http://schemas.microsoft.com/office/drawing/2014/main" xmlns="" id="{A77244F3-611F-4771-9246-5DAA28A85362}"/>
              </a:ext>
            </a:extLst>
          </p:cNvPr>
          <p:cNvCxnSpPr>
            <a:cxnSpLocks/>
          </p:cNvCxnSpPr>
          <p:nvPr/>
        </p:nvCxnSpPr>
        <p:spPr>
          <a:xfrm flipV="1">
            <a:off x="3825042" y="4626883"/>
            <a:ext cx="975653" cy="273131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1A9FF979-5BDC-46FE-95CD-AD9F7DD23798}"/>
              </a:ext>
            </a:extLst>
          </p:cNvPr>
          <p:cNvSpPr txBox="1"/>
          <p:nvPr/>
        </p:nvSpPr>
        <p:spPr>
          <a:xfrm>
            <a:off x="5288349" y="5473621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3   1   1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ED6EB315-0B76-4E58-8CF0-0D6588A9EB3C}"/>
              </a:ext>
            </a:extLst>
          </p:cNvPr>
          <p:cNvSpPr txBox="1"/>
          <p:nvPr/>
        </p:nvSpPr>
        <p:spPr>
          <a:xfrm>
            <a:off x="5304979" y="6202884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1   1   1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xmlns="" id="{A766C8CA-ACB4-4BB1-ADD5-0A46A3C010EC}"/>
              </a:ext>
            </a:extLst>
          </p:cNvPr>
          <p:cNvSpPr txBox="1"/>
          <p:nvPr/>
        </p:nvSpPr>
        <p:spPr>
          <a:xfrm>
            <a:off x="9401995" y="5482040"/>
            <a:ext cx="2204777" cy="881780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1800" dirty="0">
                <a:solidFill>
                  <a:schemeClr val="bg1"/>
                </a:solidFill>
              </a:rPr>
              <a:t>¡Cuando llegas al número 1 significa que terminaste!</a:t>
            </a:r>
          </a:p>
        </p:txBody>
      </p:sp>
      <p:sp>
        <p:nvSpPr>
          <p:cNvPr id="54" name="CuadroTexto 53">
            <a:extLst>
              <a:ext uri="{FF2B5EF4-FFF2-40B4-BE49-F238E27FC236}">
                <a16:creationId xmlns:a16="http://schemas.microsoft.com/office/drawing/2014/main" xmlns="" id="{2ED79B57-8909-4B8C-970B-7AA0ACBCAE13}"/>
              </a:ext>
            </a:extLst>
          </p:cNvPr>
          <p:cNvSpPr txBox="1"/>
          <p:nvPr/>
        </p:nvSpPr>
        <p:spPr>
          <a:xfrm>
            <a:off x="9253607" y="5340436"/>
            <a:ext cx="2501552" cy="1164988"/>
          </a:xfrm>
          <a:prstGeom prst="rect">
            <a:avLst/>
          </a:prstGeom>
          <a:noFill/>
          <a:ln w="28575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4266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796" y="0"/>
            <a:ext cx="2204795" cy="996527"/>
          </a:xfrm>
        </p:spPr>
        <p:txBody>
          <a:bodyPr rtlCol="0"/>
          <a:lstStyle/>
          <a:p>
            <a:pPr rtl="0"/>
            <a:r>
              <a:rPr lang="es-ES" dirty="0"/>
              <a:t>M.C.M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518684" y="1262188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1737928" y="1286190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2830288" y="1262188"/>
            <a:ext cx="1512168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518684" y="1975609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1711412" y="1916110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2993623" y="1946401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1146308" y="1721651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2417559" y="1694511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3686167" y="1763476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xmlns="" id="{E5A99186-2EF5-439B-BA74-0B933D364D95}"/>
              </a:ext>
            </a:extLst>
          </p:cNvPr>
          <p:cNvCxnSpPr>
            <a:cxnSpLocks/>
          </p:cNvCxnSpPr>
          <p:nvPr/>
        </p:nvCxnSpPr>
        <p:spPr>
          <a:xfrm>
            <a:off x="7236821" y="1579147"/>
            <a:ext cx="2952328" cy="0"/>
          </a:xfrm>
          <a:prstGeom prst="line">
            <a:avLst/>
          </a:prstGeom>
          <a:ln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12">
            <a:extLst>
              <a:ext uri="{FF2B5EF4-FFF2-40B4-BE49-F238E27FC236}">
                <a16:creationId xmlns:a16="http://schemas.microsoft.com/office/drawing/2014/main" xmlns="" id="{CAECED40-BE9E-4B70-8B26-BC6D521E3140}"/>
              </a:ext>
            </a:extLst>
          </p:cNvPr>
          <p:cNvCxnSpPr>
            <a:cxnSpLocks/>
          </p:cNvCxnSpPr>
          <p:nvPr/>
        </p:nvCxnSpPr>
        <p:spPr>
          <a:xfrm>
            <a:off x="9394528" y="510295"/>
            <a:ext cx="26344" cy="3834210"/>
          </a:xfrm>
          <a:prstGeom prst="line">
            <a:avLst/>
          </a:prstGeom>
          <a:ln w="12700"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uadroTexto 22">
            <a:extLst>
              <a:ext uri="{FF2B5EF4-FFF2-40B4-BE49-F238E27FC236}">
                <a16:creationId xmlns:a16="http://schemas.microsoft.com/office/drawing/2014/main" xmlns="" id="{AE6C972B-585D-46A0-8F7A-339DA843E2C7}"/>
              </a:ext>
            </a:extLst>
          </p:cNvPr>
          <p:cNvSpPr txBox="1"/>
          <p:nvPr/>
        </p:nvSpPr>
        <p:spPr>
          <a:xfrm>
            <a:off x="7331720" y="876295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6   4   8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0E3C0CDC-AC69-4FF3-BAC4-94EA013576FC}"/>
              </a:ext>
            </a:extLst>
          </p:cNvPr>
          <p:cNvSpPr txBox="1"/>
          <p:nvPr/>
        </p:nvSpPr>
        <p:spPr>
          <a:xfrm>
            <a:off x="9670173" y="876295"/>
            <a:ext cx="609840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b="1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FFC000"/>
                </a:solidFill>
              </a:rPr>
              <a:t>2</a:t>
            </a:r>
          </a:p>
          <a:p>
            <a:pPr>
              <a:lnSpc>
                <a:spcPct val="95000"/>
              </a:lnSpc>
            </a:pPr>
            <a:endParaRPr lang="es-CL" sz="3200" b="1" dirty="0">
              <a:solidFill>
                <a:srgbClr val="FFC000"/>
              </a:solidFill>
            </a:endParaRPr>
          </a:p>
          <a:p>
            <a:pPr>
              <a:lnSpc>
                <a:spcPct val="95000"/>
              </a:lnSpc>
            </a:pPr>
            <a:r>
              <a:rPr lang="es-CL" sz="3200" b="1" dirty="0">
                <a:solidFill>
                  <a:srgbClr val="00B050"/>
                </a:solidFill>
              </a:rPr>
              <a:t>3</a:t>
            </a:r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  <a:p>
            <a:pPr>
              <a:lnSpc>
                <a:spcPct val="95000"/>
              </a:lnSpc>
            </a:pPr>
            <a:endParaRPr lang="es-CL" dirty="0"/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xmlns="" id="{2CD01765-758F-477A-A6FD-EFB2EFD9118E}"/>
              </a:ext>
            </a:extLst>
          </p:cNvPr>
          <p:cNvSpPr txBox="1"/>
          <p:nvPr/>
        </p:nvSpPr>
        <p:spPr>
          <a:xfrm>
            <a:off x="7331720" y="1828393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3   2   4</a:t>
            </a:r>
          </a:p>
        </p:txBody>
      </p:sp>
      <p:sp>
        <p:nvSpPr>
          <p:cNvPr id="42" name="CuadroTexto 41">
            <a:extLst>
              <a:ext uri="{FF2B5EF4-FFF2-40B4-BE49-F238E27FC236}">
                <a16:creationId xmlns:a16="http://schemas.microsoft.com/office/drawing/2014/main" xmlns="" id="{AEC410CD-D1F5-4A23-B31C-2A73AB02D60F}"/>
              </a:ext>
            </a:extLst>
          </p:cNvPr>
          <p:cNvSpPr txBox="1"/>
          <p:nvPr/>
        </p:nvSpPr>
        <p:spPr>
          <a:xfrm>
            <a:off x="7236821" y="2777133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3   1   2</a:t>
            </a:r>
          </a:p>
        </p:txBody>
      </p:sp>
      <p:sp>
        <p:nvSpPr>
          <p:cNvPr id="51" name="CuadroTexto 50">
            <a:extLst>
              <a:ext uri="{FF2B5EF4-FFF2-40B4-BE49-F238E27FC236}">
                <a16:creationId xmlns:a16="http://schemas.microsoft.com/office/drawing/2014/main" xmlns="" id="{1A9FF979-5BDC-46FE-95CD-AD9F7DD23798}"/>
              </a:ext>
            </a:extLst>
          </p:cNvPr>
          <p:cNvSpPr txBox="1"/>
          <p:nvPr/>
        </p:nvSpPr>
        <p:spPr>
          <a:xfrm>
            <a:off x="7319778" y="3650178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3   1   1</a:t>
            </a:r>
          </a:p>
        </p:txBody>
      </p:sp>
      <p:sp>
        <p:nvSpPr>
          <p:cNvPr id="52" name="CuadroTexto 51">
            <a:extLst>
              <a:ext uri="{FF2B5EF4-FFF2-40B4-BE49-F238E27FC236}">
                <a16:creationId xmlns:a16="http://schemas.microsoft.com/office/drawing/2014/main" xmlns="" id="{ED6EB315-0B76-4E58-8CF0-0D6588A9EB3C}"/>
              </a:ext>
            </a:extLst>
          </p:cNvPr>
          <p:cNvSpPr txBox="1"/>
          <p:nvPr/>
        </p:nvSpPr>
        <p:spPr>
          <a:xfrm>
            <a:off x="7299146" y="4573545"/>
            <a:ext cx="2308702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600" dirty="0">
                <a:solidFill>
                  <a:srgbClr val="0070C0"/>
                </a:solidFill>
              </a:rPr>
              <a:t> 1   1   1</a:t>
            </a:r>
          </a:p>
        </p:txBody>
      </p:sp>
      <p:sp>
        <p:nvSpPr>
          <p:cNvPr id="3" name="Elipse 2">
            <a:extLst>
              <a:ext uri="{FF2B5EF4-FFF2-40B4-BE49-F238E27FC236}">
                <a16:creationId xmlns:a16="http://schemas.microsoft.com/office/drawing/2014/main" xmlns="" id="{368327C0-1A89-457C-982D-289BB2949F4C}"/>
              </a:ext>
            </a:extLst>
          </p:cNvPr>
          <p:cNvSpPr/>
          <p:nvPr/>
        </p:nvSpPr>
        <p:spPr>
          <a:xfrm>
            <a:off x="9468076" y="748766"/>
            <a:ext cx="845723" cy="417646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6C036C-E052-44AE-9ECF-3A80CFB20685}"/>
              </a:ext>
            </a:extLst>
          </p:cNvPr>
          <p:cNvSpPr txBox="1"/>
          <p:nvPr/>
        </p:nvSpPr>
        <p:spPr>
          <a:xfrm>
            <a:off x="1596946" y="5163489"/>
            <a:ext cx="2596733" cy="149579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70C0"/>
                </a:solidFill>
              </a:rPr>
              <a:t>El M.C.M es la multiplicación de todos estos números </a:t>
            </a:r>
          </a:p>
        </p:txBody>
      </p:sp>
      <p:sp>
        <p:nvSpPr>
          <p:cNvPr id="9" name="Flecha: doblada 8">
            <a:extLst>
              <a:ext uri="{FF2B5EF4-FFF2-40B4-BE49-F238E27FC236}">
                <a16:creationId xmlns:a16="http://schemas.microsoft.com/office/drawing/2014/main" xmlns="" id="{9CAFABBE-F48A-4959-9089-2918B9CFDB86}"/>
              </a:ext>
            </a:extLst>
          </p:cNvPr>
          <p:cNvSpPr/>
          <p:nvPr/>
        </p:nvSpPr>
        <p:spPr>
          <a:xfrm rot="10800000">
            <a:off x="4531013" y="5275622"/>
            <a:ext cx="5523839" cy="1351889"/>
          </a:xfrm>
          <a:prstGeom prst="bentArrow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chemeClr val="tx1"/>
              </a:solidFill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9D8245F-0808-47BC-864D-5B49B7CA6776}"/>
              </a:ext>
            </a:extLst>
          </p:cNvPr>
          <p:cNvSpPr txBox="1"/>
          <p:nvPr/>
        </p:nvSpPr>
        <p:spPr>
          <a:xfrm>
            <a:off x="1022740" y="3284280"/>
            <a:ext cx="374093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2   2   2   3 = </a:t>
            </a:r>
            <a:r>
              <a:rPr lang="es-CL" sz="3200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19" name="Signo de multiplicación 18">
            <a:extLst>
              <a:ext uri="{FF2B5EF4-FFF2-40B4-BE49-F238E27FC236}">
                <a16:creationId xmlns:a16="http://schemas.microsoft.com/office/drawing/2014/main" xmlns="" id="{39002FCC-B4BD-47A8-8768-C0BD6F6F255E}"/>
              </a:ext>
            </a:extLst>
          </p:cNvPr>
          <p:cNvSpPr/>
          <p:nvPr/>
        </p:nvSpPr>
        <p:spPr>
          <a:xfrm>
            <a:off x="1380334" y="3348020"/>
            <a:ext cx="192270" cy="382600"/>
          </a:xfrm>
          <a:prstGeom prst="mathMultiply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3" name="Signo de multiplicación 42">
            <a:extLst>
              <a:ext uri="{FF2B5EF4-FFF2-40B4-BE49-F238E27FC236}">
                <a16:creationId xmlns:a16="http://schemas.microsoft.com/office/drawing/2014/main" xmlns="" id="{BD655E23-9CB1-4321-8B73-5622997FB993}"/>
              </a:ext>
            </a:extLst>
          </p:cNvPr>
          <p:cNvSpPr/>
          <p:nvPr/>
        </p:nvSpPr>
        <p:spPr>
          <a:xfrm>
            <a:off x="1963440" y="3367446"/>
            <a:ext cx="192270" cy="382600"/>
          </a:xfrm>
          <a:prstGeom prst="mathMultiply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44" name="Signo de multiplicación 43">
            <a:extLst>
              <a:ext uri="{FF2B5EF4-FFF2-40B4-BE49-F238E27FC236}">
                <a16:creationId xmlns:a16="http://schemas.microsoft.com/office/drawing/2014/main" xmlns="" id="{60BF823C-AB78-46FA-B12B-25DAF879867A}"/>
              </a:ext>
            </a:extLst>
          </p:cNvPr>
          <p:cNvSpPr/>
          <p:nvPr/>
        </p:nvSpPr>
        <p:spPr>
          <a:xfrm>
            <a:off x="2567030" y="3386872"/>
            <a:ext cx="192270" cy="382600"/>
          </a:xfrm>
          <a:prstGeom prst="mathMultiply">
            <a:avLst/>
          </a:prstGeom>
          <a:solidFill>
            <a:srgbClr val="00B0F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358023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00796" y="0"/>
            <a:ext cx="2204795" cy="996527"/>
          </a:xfrm>
        </p:spPr>
        <p:txBody>
          <a:bodyPr rtlCol="0"/>
          <a:lstStyle/>
          <a:p>
            <a:pPr rtl="0"/>
            <a:r>
              <a:rPr lang="es-ES" dirty="0"/>
              <a:t>M.C.M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518684" y="1262188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1737928" y="1286190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2832470" y="1262188"/>
            <a:ext cx="1512168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518684" y="1975609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1711412" y="1916110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2993623" y="1946401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1146308" y="1721651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2417559" y="1694511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3686167" y="1763476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xmlns="" id="{C86C036C-E052-44AE-9ECF-3A80CFB20685}"/>
              </a:ext>
            </a:extLst>
          </p:cNvPr>
          <p:cNvSpPr txBox="1"/>
          <p:nvPr/>
        </p:nvSpPr>
        <p:spPr>
          <a:xfrm>
            <a:off x="8996003" y="932479"/>
            <a:ext cx="2596733" cy="254839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70C0"/>
                </a:solidFill>
              </a:rPr>
              <a:t>Cuando ya tengamos el M.C.M de los denominadores se debe convertir cada fracción 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9D8245F-0808-47BC-864D-5B49B7CA6776}"/>
              </a:ext>
            </a:extLst>
          </p:cNvPr>
          <p:cNvSpPr txBox="1"/>
          <p:nvPr/>
        </p:nvSpPr>
        <p:spPr>
          <a:xfrm>
            <a:off x="8254652" y="0"/>
            <a:ext cx="374093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M.C.M (6,4,8) = </a:t>
            </a:r>
            <a:r>
              <a:rPr lang="es-CL" sz="3200" dirty="0">
                <a:solidFill>
                  <a:srgbClr val="FF0000"/>
                </a:solidFill>
              </a:rPr>
              <a:t>24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048A77E1-3A2F-405A-A1E9-5D07EC2949FE}"/>
              </a:ext>
            </a:extLst>
          </p:cNvPr>
          <p:cNvCxnSpPr>
            <a:cxnSpLocks/>
          </p:cNvCxnSpPr>
          <p:nvPr/>
        </p:nvCxnSpPr>
        <p:spPr>
          <a:xfrm>
            <a:off x="4342456" y="1938106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8A8A2F1-3345-49E2-B317-917FC1CA008E}"/>
              </a:ext>
            </a:extLst>
          </p:cNvPr>
          <p:cNvSpPr txBox="1"/>
          <p:nvPr/>
        </p:nvSpPr>
        <p:spPr>
          <a:xfrm>
            <a:off x="4258685" y="1286190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  <a:highlight>
                  <a:srgbClr val="FFFF00"/>
                </a:highlight>
              </a:rPr>
              <a:t>36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10" name="Flecha: curvada hacia abajo 9">
            <a:extLst>
              <a:ext uri="{FF2B5EF4-FFF2-40B4-BE49-F238E27FC236}">
                <a16:creationId xmlns:a16="http://schemas.microsoft.com/office/drawing/2014/main" xmlns="" id="{531972A3-4A5A-46B9-B5E1-FFFEAE24425D}"/>
              </a:ext>
            </a:extLst>
          </p:cNvPr>
          <p:cNvSpPr/>
          <p:nvPr/>
        </p:nvSpPr>
        <p:spPr>
          <a:xfrm rot="10800000">
            <a:off x="832324" y="2943887"/>
            <a:ext cx="3891998" cy="1093351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0" name="Signo de división 19">
            <a:extLst>
              <a:ext uri="{FF2B5EF4-FFF2-40B4-BE49-F238E27FC236}">
                <a16:creationId xmlns:a16="http://schemas.microsoft.com/office/drawing/2014/main" xmlns="" id="{7E4FA9C0-FD67-46F9-983F-B6692554D0B9}"/>
              </a:ext>
            </a:extLst>
          </p:cNvPr>
          <p:cNvSpPr/>
          <p:nvPr/>
        </p:nvSpPr>
        <p:spPr>
          <a:xfrm>
            <a:off x="2445717" y="4221194"/>
            <a:ext cx="665209" cy="720080"/>
          </a:xfrm>
          <a:prstGeom prst="mathDivide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xmlns="" id="{70044674-083C-4E37-BE26-860E7F5038CC}"/>
              </a:ext>
            </a:extLst>
          </p:cNvPr>
          <p:cNvSpPr txBox="1"/>
          <p:nvPr/>
        </p:nvSpPr>
        <p:spPr>
          <a:xfrm>
            <a:off x="1546342" y="5438860"/>
            <a:ext cx="389199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24      6 = 4 </a:t>
            </a:r>
            <a:r>
              <a:rPr lang="es-CL" dirty="0"/>
              <a:t> </a:t>
            </a:r>
          </a:p>
        </p:txBody>
      </p:sp>
      <p:sp>
        <p:nvSpPr>
          <p:cNvPr id="32" name="Signo de división 31">
            <a:extLst>
              <a:ext uri="{FF2B5EF4-FFF2-40B4-BE49-F238E27FC236}">
                <a16:creationId xmlns:a16="http://schemas.microsoft.com/office/drawing/2014/main" xmlns="" id="{A0D943ED-B5E9-4020-9403-CC507F8CCEA4}"/>
              </a:ext>
            </a:extLst>
          </p:cNvPr>
          <p:cNvSpPr/>
          <p:nvPr/>
        </p:nvSpPr>
        <p:spPr>
          <a:xfrm>
            <a:off x="2191216" y="5497338"/>
            <a:ext cx="427940" cy="443199"/>
          </a:xfrm>
          <a:prstGeom prst="mathDivide">
            <a:avLst/>
          </a:prstGeom>
          <a:solidFill>
            <a:srgbClr val="00B05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xmlns="" id="{8010735B-2A9F-4133-8C64-6AB933A46BE2}"/>
              </a:ext>
            </a:extLst>
          </p:cNvPr>
          <p:cNvSpPr txBox="1"/>
          <p:nvPr/>
        </p:nvSpPr>
        <p:spPr>
          <a:xfrm>
            <a:off x="5854624" y="117259"/>
            <a:ext cx="2400028" cy="11449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/>
              <a:t>Para conocer el </a:t>
            </a:r>
            <a:r>
              <a:rPr lang="es-CL" dirty="0" err="1"/>
              <a:t>númerador</a:t>
            </a:r>
            <a:r>
              <a:rPr lang="es-CL" dirty="0"/>
              <a:t> debemos </a:t>
            </a:r>
          </a:p>
        </p:txBody>
      </p:sp>
      <p:cxnSp>
        <p:nvCxnSpPr>
          <p:cNvPr id="34" name="Conector recto de flecha 33">
            <a:extLst>
              <a:ext uri="{FF2B5EF4-FFF2-40B4-BE49-F238E27FC236}">
                <a16:creationId xmlns:a16="http://schemas.microsoft.com/office/drawing/2014/main" xmlns="" id="{1F350552-B5C6-471C-9A7D-B8953874CDFA}"/>
              </a:ext>
            </a:extLst>
          </p:cNvPr>
          <p:cNvCxnSpPr>
            <a:cxnSpLocks/>
          </p:cNvCxnSpPr>
          <p:nvPr/>
        </p:nvCxnSpPr>
        <p:spPr>
          <a:xfrm flipH="1">
            <a:off x="5854624" y="1404164"/>
            <a:ext cx="411101" cy="533942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8E54232B-3A17-4773-AD27-09B670A38A78}"/>
              </a:ext>
            </a:extLst>
          </p:cNvPr>
          <p:cNvSpPr txBox="1"/>
          <p:nvPr/>
        </p:nvSpPr>
        <p:spPr>
          <a:xfrm>
            <a:off x="4891279" y="5146471"/>
            <a:ext cx="1956654" cy="1144929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/>
              <a:t>Este 4 lo vamos a    por 9</a:t>
            </a:r>
          </a:p>
        </p:txBody>
      </p:sp>
      <p:sp>
        <p:nvSpPr>
          <p:cNvPr id="26" name="Signo de multiplicación 25">
            <a:extLst>
              <a:ext uri="{FF2B5EF4-FFF2-40B4-BE49-F238E27FC236}">
                <a16:creationId xmlns:a16="http://schemas.microsoft.com/office/drawing/2014/main" xmlns="" id="{68D95F43-E722-4F31-951D-333280668FDF}"/>
              </a:ext>
            </a:extLst>
          </p:cNvPr>
          <p:cNvSpPr/>
          <p:nvPr/>
        </p:nvSpPr>
        <p:spPr>
          <a:xfrm>
            <a:off x="6286370" y="5438860"/>
            <a:ext cx="288032" cy="518965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cxnSp>
        <p:nvCxnSpPr>
          <p:cNvPr id="39" name="Conector recto de flecha 38">
            <a:extLst>
              <a:ext uri="{FF2B5EF4-FFF2-40B4-BE49-F238E27FC236}">
                <a16:creationId xmlns:a16="http://schemas.microsoft.com/office/drawing/2014/main" xmlns="" id="{21C87FE3-4BA2-4314-A8F5-950861B4DA70}"/>
              </a:ext>
            </a:extLst>
          </p:cNvPr>
          <p:cNvCxnSpPr>
            <a:cxnSpLocks/>
          </p:cNvCxnSpPr>
          <p:nvPr/>
        </p:nvCxnSpPr>
        <p:spPr>
          <a:xfrm>
            <a:off x="4024200" y="5724995"/>
            <a:ext cx="636512" cy="0"/>
          </a:xfrm>
          <a:prstGeom prst="straightConnector1">
            <a:avLst/>
          </a:prstGeom>
          <a:ln w="38100">
            <a:solidFill>
              <a:srgbClr val="FF0000"/>
            </a:solidFill>
            <a:miter lim="800000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Flecha: curvada hacia abajo 30">
            <a:extLst>
              <a:ext uri="{FF2B5EF4-FFF2-40B4-BE49-F238E27FC236}">
                <a16:creationId xmlns:a16="http://schemas.microsoft.com/office/drawing/2014/main" xmlns="" id="{9E0BD429-3EFB-4852-9352-85240A9182C5}"/>
              </a:ext>
            </a:extLst>
          </p:cNvPr>
          <p:cNvSpPr/>
          <p:nvPr/>
        </p:nvSpPr>
        <p:spPr>
          <a:xfrm rot="16376865">
            <a:off x="-3261" y="1805417"/>
            <a:ext cx="645512" cy="359316"/>
          </a:xfrm>
          <a:prstGeom prst="curved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45" name="Signo de multiplicación 44">
            <a:extLst>
              <a:ext uri="{FF2B5EF4-FFF2-40B4-BE49-F238E27FC236}">
                <a16:creationId xmlns:a16="http://schemas.microsoft.com/office/drawing/2014/main" xmlns="" id="{F7341B5D-C050-47A4-9B28-FE9664CBC12B}"/>
              </a:ext>
            </a:extLst>
          </p:cNvPr>
          <p:cNvSpPr/>
          <p:nvPr/>
        </p:nvSpPr>
        <p:spPr>
          <a:xfrm>
            <a:off x="128496" y="1087424"/>
            <a:ext cx="288032" cy="518965"/>
          </a:xfrm>
          <a:prstGeom prst="mathMultiply">
            <a:avLst/>
          </a:prstGeom>
          <a:solidFill>
            <a:srgbClr val="FF00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>
              <a:solidFill>
                <a:srgbClr val="FF0000"/>
              </a:solidFill>
            </a:endParaRPr>
          </a:p>
        </p:txBody>
      </p:sp>
      <p:sp>
        <p:nvSpPr>
          <p:cNvPr id="46" name="CuadroTexto 45">
            <a:extLst>
              <a:ext uri="{FF2B5EF4-FFF2-40B4-BE49-F238E27FC236}">
                <a16:creationId xmlns:a16="http://schemas.microsoft.com/office/drawing/2014/main" xmlns="" id="{EB8F6B22-D72F-4D58-9ECD-C832B3B08410}"/>
              </a:ext>
            </a:extLst>
          </p:cNvPr>
          <p:cNvSpPr txBox="1"/>
          <p:nvPr/>
        </p:nvSpPr>
        <p:spPr>
          <a:xfrm>
            <a:off x="7511300" y="5146471"/>
            <a:ext cx="4081435" cy="1495794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/>
              <a:t>Entonces 4    9 = </a:t>
            </a:r>
            <a:r>
              <a:rPr lang="es-CL" dirty="0">
                <a:highlight>
                  <a:srgbClr val="FFFF00"/>
                </a:highlight>
              </a:rPr>
              <a:t>36 </a:t>
            </a:r>
            <a:r>
              <a:rPr lang="es-CL" dirty="0"/>
              <a:t> (este es el resultado del numerador de la primera fracción )</a:t>
            </a:r>
          </a:p>
        </p:txBody>
      </p:sp>
      <p:sp>
        <p:nvSpPr>
          <p:cNvPr id="47" name="Signo de multiplicación 46">
            <a:extLst>
              <a:ext uri="{FF2B5EF4-FFF2-40B4-BE49-F238E27FC236}">
                <a16:creationId xmlns:a16="http://schemas.microsoft.com/office/drawing/2014/main" xmlns="" id="{BD9CB7B7-335D-45F7-87BE-C79EBD7FBD4D}"/>
              </a:ext>
            </a:extLst>
          </p:cNvPr>
          <p:cNvSpPr/>
          <p:nvPr/>
        </p:nvSpPr>
        <p:spPr>
          <a:xfrm>
            <a:off x="9173342" y="5146471"/>
            <a:ext cx="288032" cy="518965"/>
          </a:xfrm>
          <a:prstGeom prst="mathMultiply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423463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2444" y="707024"/>
            <a:ext cx="7033776" cy="996527"/>
          </a:xfrm>
        </p:spPr>
        <p:txBody>
          <a:bodyPr rtlCol="0">
            <a:noAutofit/>
          </a:bodyPr>
          <a:lstStyle/>
          <a:p>
            <a:pPr rtl="0"/>
            <a:r>
              <a:rPr lang="es-ES" sz="3600" dirty="0"/>
              <a:t>Continuamos realizando los mismos pasos con las fracciones que siguen.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518684" y="2410201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1558488" y="2390298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2548633" y="2362171"/>
            <a:ext cx="853697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518684" y="3068960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1558488" y="3047757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2723453" y="3071447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1124812" y="2844210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2260659" y="2841082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3456371" y="2839618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xmlns="" id="{79D8245F-0808-47BC-864D-5B49B7CA6776}"/>
              </a:ext>
            </a:extLst>
          </p:cNvPr>
          <p:cNvSpPr txBox="1"/>
          <p:nvPr/>
        </p:nvSpPr>
        <p:spPr>
          <a:xfrm>
            <a:off x="8254652" y="0"/>
            <a:ext cx="3740931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M.C.M (6,4,8) = </a:t>
            </a:r>
            <a:r>
              <a:rPr lang="es-CL" sz="3200" dirty="0">
                <a:solidFill>
                  <a:srgbClr val="FF0000"/>
                </a:solidFill>
              </a:rPr>
              <a:t>24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048A77E1-3A2F-405A-A1E9-5D07EC2949FE}"/>
              </a:ext>
            </a:extLst>
          </p:cNvPr>
          <p:cNvCxnSpPr>
            <a:cxnSpLocks/>
          </p:cNvCxnSpPr>
          <p:nvPr/>
        </p:nvCxnSpPr>
        <p:spPr>
          <a:xfrm>
            <a:off x="3968689" y="3047756"/>
            <a:ext cx="685563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8A8A2F1-3345-49E2-B317-917FC1CA008E}"/>
              </a:ext>
            </a:extLst>
          </p:cNvPr>
          <p:cNvSpPr txBox="1"/>
          <p:nvPr/>
        </p:nvSpPr>
        <p:spPr>
          <a:xfrm>
            <a:off x="3968689" y="2358337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36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10" name="Flecha: curvada hacia abajo 9">
            <a:extLst>
              <a:ext uri="{FF2B5EF4-FFF2-40B4-BE49-F238E27FC236}">
                <a16:creationId xmlns:a16="http://schemas.microsoft.com/office/drawing/2014/main" xmlns="" id="{531972A3-4A5A-46B9-B5E1-FFFEAE24425D}"/>
              </a:ext>
            </a:extLst>
          </p:cNvPr>
          <p:cNvSpPr/>
          <p:nvPr/>
        </p:nvSpPr>
        <p:spPr>
          <a:xfrm rot="10800000">
            <a:off x="1810516" y="4006721"/>
            <a:ext cx="4097633" cy="915526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CDC1333-5120-47A5-B653-DBCA745802CD}"/>
              </a:ext>
            </a:extLst>
          </p:cNvPr>
          <p:cNvSpPr txBox="1"/>
          <p:nvPr/>
        </p:nvSpPr>
        <p:spPr>
          <a:xfrm>
            <a:off x="5328848" y="2289795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42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CDBE53C0-4093-44EE-AAE7-81BBE0D807E3}"/>
              </a:ext>
            </a:extLst>
          </p:cNvPr>
          <p:cNvCxnSpPr>
            <a:cxnSpLocks/>
          </p:cNvCxnSpPr>
          <p:nvPr/>
        </p:nvCxnSpPr>
        <p:spPr>
          <a:xfrm>
            <a:off x="5366416" y="2982851"/>
            <a:ext cx="611163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6322214-6414-4482-99F9-DFAF71D1CEFE}"/>
              </a:ext>
            </a:extLst>
          </p:cNvPr>
          <p:cNvSpPr/>
          <p:nvPr/>
        </p:nvSpPr>
        <p:spPr>
          <a:xfrm>
            <a:off x="4894954" y="2826157"/>
            <a:ext cx="370614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39A82183-A816-473C-996D-78FCFBA7BF6B}"/>
              </a:ext>
            </a:extLst>
          </p:cNvPr>
          <p:cNvSpPr txBox="1"/>
          <p:nvPr/>
        </p:nvSpPr>
        <p:spPr>
          <a:xfrm>
            <a:off x="6576627" y="2316029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30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E1C3A8FE-03F2-466A-AC08-482AC0A80410}"/>
              </a:ext>
            </a:extLst>
          </p:cNvPr>
          <p:cNvCxnSpPr>
            <a:cxnSpLocks/>
          </p:cNvCxnSpPr>
          <p:nvPr/>
        </p:nvCxnSpPr>
        <p:spPr>
          <a:xfrm>
            <a:off x="6532935" y="2979214"/>
            <a:ext cx="899571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8347685E-5FED-4458-848A-119D8A73ECD9}"/>
              </a:ext>
            </a:extLst>
          </p:cNvPr>
          <p:cNvSpPr/>
          <p:nvPr/>
        </p:nvSpPr>
        <p:spPr>
          <a:xfrm>
            <a:off x="6104378" y="2757615"/>
            <a:ext cx="287258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41" name="Flecha: curvada hacia abajo 40">
            <a:extLst>
              <a:ext uri="{FF2B5EF4-FFF2-40B4-BE49-F238E27FC236}">
                <a16:creationId xmlns:a16="http://schemas.microsoft.com/office/drawing/2014/main" xmlns="" id="{35965899-3150-4884-B0A7-2D3A2A1A47D1}"/>
              </a:ext>
            </a:extLst>
          </p:cNvPr>
          <p:cNvSpPr/>
          <p:nvPr/>
        </p:nvSpPr>
        <p:spPr>
          <a:xfrm rot="10800000">
            <a:off x="2906933" y="3719802"/>
            <a:ext cx="4097633" cy="915526"/>
          </a:xfrm>
          <a:prstGeom prst="curvedDownArrow">
            <a:avLst/>
          </a:prstGeom>
          <a:solidFill>
            <a:srgbClr val="FFFF00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3489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E3A3147C-4FFA-46DC-AD94-B797C9C87B33}"/>
              </a:ext>
            </a:extLst>
          </p:cNvPr>
          <p:cNvSpPr txBox="1"/>
          <p:nvPr/>
        </p:nvSpPr>
        <p:spPr>
          <a:xfrm>
            <a:off x="518684" y="2410201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9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6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xmlns="" id="{89F9547E-3F4A-4662-B46B-F78A889E2FFB}"/>
              </a:ext>
            </a:extLst>
          </p:cNvPr>
          <p:cNvSpPr txBox="1"/>
          <p:nvPr/>
        </p:nvSpPr>
        <p:spPr>
          <a:xfrm>
            <a:off x="1558488" y="2390298"/>
            <a:ext cx="504056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7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6A7F2338-DBD3-4C24-9490-9D35A955E6D7}"/>
              </a:ext>
            </a:extLst>
          </p:cNvPr>
          <p:cNvSpPr txBox="1"/>
          <p:nvPr/>
        </p:nvSpPr>
        <p:spPr>
          <a:xfrm>
            <a:off x="2548633" y="2362171"/>
            <a:ext cx="853697" cy="202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10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 8</a:t>
            </a:r>
          </a:p>
          <a:p>
            <a:pPr>
              <a:lnSpc>
                <a:spcPct val="95000"/>
              </a:lnSpc>
            </a:pPr>
            <a:endParaRPr lang="es-CL" sz="4400" dirty="0">
              <a:solidFill>
                <a:srgbClr val="0070C0"/>
              </a:solidFill>
            </a:endParaRPr>
          </a:p>
        </p:txBody>
      </p:sp>
      <p:cxnSp>
        <p:nvCxnSpPr>
          <p:cNvPr id="12" name="Conector recto 11">
            <a:extLst>
              <a:ext uri="{FF2B5EF4-FFF2-40B4-BE49-F238E27FC236}">
                <a16:creationId xmlns:a16="http://schemas.microsoft.com/office/drawing/2014/main" xmlns="" id="{257C9941-E889-4580-A4DF-6E77EDA00D57}"/>
              </a:ext>
            </a:extLst>
          </p:cNvPr>
          <p:cNvCxnSpPr>
            <a:cxnSpLocks/>
          </p:cNvCxnSpPr>
          <p:nvPr/>
        </p:nvCxnSpPr>
        <p:spPr>
          <a:xfrm>
            <a:off x="518684" y="3068960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:a16="http://schemas.microsoft.com/office/drawing/2014/main" xmlns="" id="{5989105A-B6EE-4317-B74C-E68D3C3CB420}"/>
              </a:ext>
            </a:extLst>
          </p:cNvPr>
          <p:cNvCxnSpPr>
            <a:cxnSpLocks/>
          </p:cNvCxnSpPr>
          <p:nvPr/>
        </p:nvCxnSpPr>
        <p:spPr>
          <a:xfrm>
            <a:off x="1558488" y="3047757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ector recto 14">
            <a:extLst>
              <a:ext uri="{FF2B5EF4-FFF2-40B4-BE49-F238E27FC236}">
                <a16:creationId xmlns:a16="http://schemas.microsoft.com/office/drawing/2014/main" xmlns="" id="{11E0C4CB-2235-4A1B-8555-6F17C01B64AE}"/>
              </a:ext>
            </a:extLst>
          </p:cNvPr>
          <p:cNvCxnSpPr>
            <a:cxnSpLocks/>
          </p:cNvCxnSpPr>
          <p:nvPr/>
        </p:nvCxnSpPr>
        <p:spPr>
          <a:xfrm>
            <a:off x="2723453" y="3071447"/>
            <a:ext cx="504056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uadroTexto 15">
            <a:extLst>
              <a:ext uri="{FF2B5EF4-FFF2-40B4-BE49-F238E27FC236}">
                <a16:creationId xmlns:a16="http://schemas.microsoft.com/office/drawing/2014/main" xmlns="" id="{00D20619-A68B-4093-A1F7-CE263FE1CBD7}"/>
              </a:ext>
            </a:extLst>
          </p:cNvPr>
          <p:cNvSpPr txBox="1"/>
          <p:nvPr/>
        </p:nvSpPr>
        <p:spPr>
          <a:xfrm>
            <a:off x="1124812" y="2844210"/>
            <a:ext cx="468052" cy="4495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xmlns="" id="{D81AFADC-62E0-4F85-AC05-2CD08E1B723D}"/>
              </a:ext>
            </a:extLst>
          </p:cNvPr>
          <p:cNvSpPr txBox="1"/>
          <p:nvPr/>
        </p:nvSpPr>
        <p:spPr>
          <a:xfrm>
            <a:off x="2260659" y="2841082"/>
            <a:ext cx="576064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xmlns="" id="{B66CB0EE-9E85-4482-AAF2-1C590D7952CE}"/>
              </a:ext>
            </a:extLst>
          </p:cNvPr>
          <p:cNvSpPr txBox="1"/>
          <p:nvPr/>
        </p:nvSpPr>
        <p:spPr>
          <a:xfrm>
            <a:off x="3403385" y="2850512"/>
            <a:ext cx="432048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cxnSp>
        <p:nvCxnSpPr>
          <p:cNvPr id="27" name="Conector recto 26">
            <a:extLst>
              <a:ext uri="{FF2B5EF4-FFF2-40B4-BE49-F238E27FC236}">
                <a16:creationId xmlns:a16="http://schemas.microsoft.com/office/drawing/2014/main" xmlns="" id="{048A77E1-3A2F-405A-A1E9-5D07EC2949FE}"/>
              </a:ext>
            </a:extLst>
          </p:cNvPr>
          <p:cNvCxnSpPr>
            <a:cxnSpLocks/>
          </p:cNvCxnSpPr>
          <p:nvPr/>
        </p:nvCxnSpPr>
        <p:spPr>
          <a:xfrm>
            <a:off x="3968689" y="3047756"/>
            <a:ext cx="685563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uadroTexto 27">
            <a:extLst>
              <a:ext uri="{FF2B5EF4-FFF2-40B4-BE49-F238E27FC236}">
                <a16:creationId xmlns:a16="http://schemas.microsoft.com/office/drawing/2014/main" xmlns="" id="{38A8A2F1-3345-49E2-B317-917FC1CA008E}"/>
              </a:ext>
            </a:extLst>
          </p:cNvPr>
          <p:cNvSpPr txBox="1"/>
          <p:nvPr/>
        </p:nvSpPr>
        <p:spPr>
          <a:xfrm>
            <a:off x="3968689" y="2358337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36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sp>
        <p:nvSpPr>
          <p:cNvPr id="29" name="CuadroTexto 28">
            <a:extLst>
              <a:ext uri="{FF2B5EF4-FFF2-40B4-BE49-F238E27FC236}">
                <a16:creationId xmlns:a16="http://schemas.microsoft.com/office/drawing/2014/main" xmlns="" id="{3CDC1333-5120-47A5-B653-DBCA745802CD}"/>
              </a:ext>
            </a:extLst>
          </p:cNvPr>
          <p:cNvSpPr txBox="1"/>
          <p:nvPr/>
        </p:nvSpPr>
        <p:spPr>
          <a:xfrm>
            <a:off x="5328848" y="2289795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42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cxnSp>
        <p:nvCxnSpPr>
          <p:cNvPr id="30" name="Conector recto 29">
            <a:extLst>
              <a:ext uri="{FF2B5EF4-FFF2-40B4-BE49-F238E27FC236}">
                <a16:creationId xmlns:a16="http://schemas.microsoft.com/office/drawing/2014/main" xmlns="" id="{CDBE53C0-4093-44EE-AAE7-81BBE0D807E3}"/>
              </a:ext>
            </a:extLst>
          </p:cNvPr>
          <p:cNvCxnSpPr>
            <a:cxnSpLocks/>
          </p:cNvCxnSpPr>
          <p:nvPr/>
        </p:nvCxnSpPr>
        <p:spPr>
          <a:xfrm>
            <a:off x="5366416" y="2982851"/>
            <a:ext cx="611163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ángulo 4">
            <a:extLst>
              <a:ext uri="{FF2B5EF4-FFF2-40B4-BE49-F238E27FC236}">
                <a16:creationId xmlns:a16="http://schemas.microsoft.com/office/drawing/2014/main" xmlns="" id="{E6322214-6414-4482-99F9-DFAF71D1CEFE}"/>
              </a:ext>
            </a:extLst>
          </p:cNvPr>
          <p:cNvSpPr/>
          <p:nvPr/>
        </p:nvSpPr>
        <p:spPr>
          <a:xfrm>
            <a:off x="4894954" y="2826157"/>
            <a:ext cx="370614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+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xmlns="" id="{39A82183-A816-473C-996D-78FCFBA7BF6B}"/>
              </a:ext>
            </a:extLst>
          </p:cNvPr>
          <p:cNvSpPr txBox="1"/>
          <p:nvPr/>
        </p:nvSpPr>
        <p:spPr>
          <a:xfrm>
            <a:off x="6576627" y="2316029"/>
            <a:ext cx="855879" cy="13788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30</a:t>
            </a:r>
          </a:p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</a:rPr>
              <a:t>24</a:t>
            </a:r>
          </a:p>
        </p:txBody>
      </p:sp>
      <p:cxnSp>
        <p:nvCxnSpPr>
          <p:cNvPr id="36" name="Conector recto 35">
            <a:extLst>
              <a:ext uri="{FF2B5EF4-FFF2-40B4-BE49-F238E27FC236}">
                <a16:creationId xmlns:a16="http://schemas.microsoft.com/office/drawing/2014/main" xmlns="" id="{E1C3A8FE-03F2-466A-AC08-482AC0A80410}"/>
              </a:ext>
            </a:extLst>
          </p:cNvPr>
          <p:cNvCxnSpPr>
            <a:cxnSpLocks/>
          </p:cNvCxnSpPr>
          <p:nvPr/>
        </p:nvCxnSpPr>
        <p:spPr>
          <a:xfrm>
            <a:off x="6532935" y="2979214"/>
            <a:ext cx="899571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ángulo 23">
            <a:extLst>
              <a:ext uri="{FF2B5EF4-FFF2-40B4-BE49-F238E27FC236}">
                <a16:creationId xmlns:a16="http://schemas.microsoft.com/office/drawing/2014/main" xmlns="" id="{8347685E-5FED-4458-848A-119D8A73ECD9}"/>
              </a:ext>
            </a:extLst>
          </p:cNvPr>
          <p:cNvSpPr/>
          <p:nvPr/>
        </p:nvSpPr>
        <p:spPr>
          <a:xfrm>
            <a:off x="6104378" y="2757615"/>
            <a:ext cx="287258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-</a:t>
            </a:r>
          </a:p>
        </p:txBody>
      </p:sp>
      <p:sp>
        <p:nvSpPr>
          <p:cNvPr id="23" name="Marcador de posición de contenido 2">
            <a:extLst>
              <a:ext uri="{FF2B5EF4-FFF2-40B4-BE49-F238E27FC236}">
                <a16:creationId xmlns:a16="http://schemas.microsoft.com/office/drawing/2014/main" xmlns="" id="{B36D7F58-4785-48D9-8BDE-49AE551AB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796" y="116632"/>
            <a:ext cx="4473047" cy="1727200"/>
          </a:xfrm>
          <a:solidFill>
            <a:srgbClr val="92D050"/>
          </a:solidFill>
        </p:spPr>
        <p:txBody>
          <a:bodyPr rtlCol="0"/>
          <a:lstStyle/>
          <a:p>
            <a:pPr marL="0" indent="0" rtl="0">
              <a:buNone/>
            </a:pPr>
            <a:r>
              <a:rPr lang="es-ES" dirty="0"/>
              <a:t>Una vez que ya tenemos el mismos denominador se puede agrupar en una sola fracción.</a:t>
            </a: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xmlns="" id="{C04B4867-A82C-4502-843F-8D669C6F7F6D}"/>
              </a:ext>
            </a:extLst>
          </p:cNvPr>
          <p:cNvCxnSpPr>
            <a:cxnSpLocks/>
          </p:cNvCxnSpPr>
          <p:nvPr/>
        </p:nvCxnSpPr>
        <p:spPr>
          <a:xfrm>
            <a:off x="4824568" y="5085184"/>
            <a:ext cx="2782012" cy="0"/>
          </a:xfrm>
          <a:prstGeom prst="line">
            <a:avLst/>
          </a:prstGeom>
          <a:ln w="28575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ángulo 8">
            <a:extLst>
              <a:ext uri="{FF2B5EF4-FFF2-40B4-BE49-F238E27FC236}">
                <a16:creationId xmlns:a16="http://schemas.microsoft.com/office/drawing/2014/main" xmlns="" id="{0957A5A9-8850-46A4-9E6E-637C18077187}"/>
              </a:ext>
            </a:extLst>
          </p:cNvPr>
          <p:cNvSpPr/>
          <p:nvPr/>
        </p:nvSpPr>
        <p:spPr>
          <a:xfrm>
            <a:off x="4363874" y="4863585"/>
            <a:ext cx="370614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xmlns="" id="{7FD71D1A-4765-490E-B316-2339986B06EC}"/>
              </a:ext>
            </a:extLst>
          </p:cNvPr>
          <p:cNvSpPr txBox="1"/>
          <p:nvPr/>
        </p:nvSpPr>
        <p:spPr>
          <a:xfrm>
            <a:off x="5977579" y="5085184"/>
            <a:ext cx="86409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24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xmlns="" id="{F6D0F8D4-2EDA-4151-8BFD-7188B8F0DC87}"/>
              </a:ext>
            </a:extLst>
          </p:cNvPr>
          <p:cNvSpPr txBox="1"/>
          <p:nvPr/>
        </p:nvSpPr>
        <p:spPr>
          <a:xfrm>
            <a:off x="5128779" y="4356977"/>
            <a:ext cx="2808312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36 + 42 – 30</a:t>
            </a:r>
          </a:p>
        </p:txBody>
      </p:sp>
      <p:sp>
        <p:nvSpPr>
          <p:cNvPr id="31" name="CuadroTexto 30">
            <a:extLst>
              <a:ext uri="{FF2B5EF4-FFF2-40B4-BE49-F238E27FC236}">
                <a16:creationId xmlns:a16="http://schemas.microsoft.com/office/drawing/2014/main" xmlns="" id="{0362A6A0-0E9D-4AA0-9C38-DDD4E8FD9B4F}"/>
              </a:ext>
            </a:extLst>
          </p:cNvPr>
          <p:cNvSpPr txBox="1"/>
          <p:nvPr/>
        </p:nvSpPr>
        <p:spPr>
          <a:xfrm>
            <a:off x="8758707" y="5144144"/>
            <a:ext cx="86409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24</a:t>
            </a:r>
          </a:p>
        </p:txBody>
      </p:sp>
      <p:cxnSp>
        <p:nvCxnSpPr>
          <p:cNvPr id="32" name="Conector recto 31">
            <a:extLst>
              <a:ext uri="{FF2B5EF4-FFF2-40B4-BE49-F238E27FC236}">
                <a16:creationId xmlns:a16="http://schemas.microsoft.com/office/drawing/2014/main" xmlns="" id="{9F637D22-9498-445A-B608-653BF88B63D1}"/>
              </a:ext>
            </a:extLst>
          </p:cNvPr>
          <p:cNvCxnSpPr>
            <a:cxnSpLocks/>
          </p:cNvCxnSpPr>
          <p:nvPr/>
        </p:nvCxnSpPr>
        <p:spPr>
          <a:xfrm>
            <a:off x="8110636" y="5085184"/>
            <a:ext cx="1800200" cy="0"/>
          </a:xfrm>
          <a:prstGeom prst="line">
            <a:avLst/>
          </a:prstGeom>
          <a:ln w="28575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ángulo 20">
            <a:extLst>
              <a:ext uri="{FF2B5EF4-FFF2-40B4-BE49-F238E27FC236}">
                <a16:creationId xmlns:a16="http://schemas.microsoft.com/office/drawing/2014/main" xmlns="" id="{B8E25B72-FD2D-41A8-805E-DB6755D621F5}"/>
              </a:ext>
            </a:extLst>
          </p:cNvPr>
          <p:cNvSpPr/>
          <p:nvPr/>
        </p:nvSpPr>
        <p:spPr>
          <a:xfrm>
            <a:off x="7645601" y="4863585"/>
            <a:ext cx="370614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22" name="Flecha: curvada hacia abajo 21">
            <a:extLst>
              <a:ext uri="{FF2B5EF4-FFF2-40B4-BE49-F238E27FC236}">
                <a16:creationId xmlns:a16="http://schemas.microsoft.com/office/drawing/2014/main" xmlns="" id="{B14507D2-DB8A-40D0-A188-FB265743B78C}"/>
              </a:ext>
            </a:extLst>
          </p:cNvPr>
          <p:cNvSpPr/>
          <p:nvPr/>
        </p:nvSpPr>
        <p:spPr>
          <a:xfrm>
            <a:off x="5384407" y="3967324"/>
            <a:ext cx="1025220" cy="389652"/>
          </a:xfrm>
          <a:prstGeom prst="curvedDown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34" name="Flecha: curvada hacia abajo 33">
            <a:extLst>
              <a:ext uri="{FF2B5EF4-FFF2-40B4-BE49-F238E27FC236}">
                <a16:creationId xmlns:a16="http://schemas.microsoft.com/office/drawing/2014/main" xmlns="" id="{BFD5C033-32B4-43F7-8816-61CA01A68209}"/>
              </a:ext>
            </a:extLst>
          </p:cNvPr>
          <p:cNvSpPr/>
          <p:nvPr/>
        </p:nvSpPr>
        <p:spPr>
          <a:xfrm>
            <a:off x="6413714" y="3883297"/>
            <a:ext cx="2128969" cy="473675"/>
          </a:xfrm>
          <a:prstGeom prst="curvedDownArrow">
            <a:avLst>
              <a:gd name="adj1" fmla="val 25000"/>
              <a:gd name="adj2" fmla="val 50000"/>
              <a:gd name="adj3" fmla="val 35203"/>
            </a:avLst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>
              <a:solidFill>
                <a:schemeClr val="tx1"/>
              </a:solidFill>
            </a:endParaRPr>
          </a:p>
        </p:txBody>
      </p:sp>
      <p:sp>
        <p:nvSpPr>
          <p:cNvPr id="25" name="CuadroTexto 24">
            <a:extLst>
              <a:ext uri="{FF2B5EF4-FFF2-40B4-BE49-F238E27FC236}">
                <a16:creationId xmlns:a16="http://schemas.microsoft.com/office/drawing/2014/main" xmlns="" id="{7EAD8191-C553-45BA-A88B-DF2C3AB9978D}"/>
              </a:ext>
            </a:extLst>
          </p:cNvPr>
          <p:cNvSpPr txBox="1"/>
          <p:nvPr/>
        </p:nvSpPr>
        <p:spPr>
          <a:xfrm>
            <a:off x="8362953" y="4429273"/>
            <a:ext cx="1655605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78 - 30</a:t>
            </a:r>
          </a:p>
        </p:txBody>
      </p:sp>
      <p:sp>
        <p:nvSpPr>
          <p:cNvPr id="37" name="CuadroTexto 36">
            <a:extLst>
              <a:ext uri="{FF2B5EF4-FFF2-40B4-BE49-F238E27FC236}">
                <a16:creationId xmlns:a16="http://schemas.microsoft.com/office/drawing/2014/main" xmlns="" id="{BFD2BC4E-3A15-48EC-9D66-2FB79EA881B6}"/>
              </a:ext>
            </a:extLst>
          </p:cNvPr>
          <p:cNvSpPr txBox="1"/>
          <p:nvPr/>
        </p:nvSpPr>
        <p:spPr>
          <a:xfrm>
            <a:off x="10533037" y="4429273"/>
            <a:ext cx="748679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48</a:t>
            </a:r>
          </a:p>
        </p:txBody>
      </p:sp>
      <p:sp>
        <p:nvSpPr>
          <p:cNvPr id="38" name="CuadroTexto 37">
            <a:extLst>
              <a:ext uri="{FF2B5EF4-FFF2-40B4-BE49-F238E27FC236}">
                <a16:creationId xmlns:a16="http://schemas.microsoft.com/office/drawing/2014/main" xmlns="" id="{4E23BCDA-528C-4A8D-A187-A9C7C3B0CC38}"/>
              </a:ext>
            </a:extLst>
          </p:cNvPr>
          <p:cNvSpPr txBox="1"/>
          <p:nvPr/>
        </p:nvSpPr>
        <p:spPr>
          <a:xfrm>
            <a:off x="10598860" y="5085183"/>
            <a:ext cx="864096" cy="5601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3200" dirty="0"/>
              <a:t>24</a:t>
            </a:r>
          </a:p>
        </p:txBody>
      </p:sp>
      <p:cxnSp>
        <p:nvCxnSpPr>
          <p:cNvPr id="39" name="Conector recto 38">
            <a:extLst>
              <a:ext uri="{FF2B5EF4-FFF2-40B4-BE49-F238E27FC236}">
                <a16:creationId xmlns:a16="http://schemas.microsoft.com/office/drawing/2014/main" xmlns="" id="{4CA95173-BBE2-4288-A9E3-F9B3139ED876}"/>
              </a:ext>
            </a:extLst>
          </p:cNvPr>
          <p:cNvCxnSpPr>
            <a:cxnSpLocks/>
          </p:cNvCxnSpPr>
          <p:nvPr/>
        </p:nvCxnSpPr>
        <p:spPr>
          <a:xfrm>
            <a:off x="10590167" y="5039913"/>
            <a:ext cx="611163" cy="0"/>
          </a:xfrm>
          <a:prstGeom prst="line">
            <a:avLst/>
          </a:prstGeom>
          <a:ln w="38100">
            <a:solidFill>
              <a:srgbClr val="00206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tángulo 32">
            <a:extLst>
              <a:ext uri="{FF2B5EF4-FFF2-40B4-BE49-F238E27FC236}">
                <a16:creationId xmlns:a16="http://schemas.microsoft.com/office/drawing/2014/main" xmlns="" id="{44A69215-4BE4-4D55-86DC-EAA8AB461AFD}"/>
              </a:ext>
            </a:extLst>
          </p:cNvPr>
          <p:cNvSpPr/>
          <p:nvPr/>
        </p:nvSpPr>
        <p:spPr>
          <a:xfrm>
            <a:off x="10123402" y="4863585"/>
            <a:ext cx="370614" cy="4431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</a:pPr>
            <a:r>
              <a:rPr lang="es-CL" dirty="0">
                <a:solidFill>
                  <a:srgbClr val="002060"/>
                </a:solidFill>
              </a:rPr>
              <a:t>=</a:t>
            </a:r>
          </a:p>
        </p:txBody>
      </p:sp>
      <p:sp>
        <p:nvSpPr>
          <p:cNvPr id="40" name="Rectángulo 39">
            <a:extLst>
              <a:ext uri="{FF2B5EF4-FFF2-40B4-BE49-F238E27FC236}">
                <a16:creationId xmlns:a16="http://schemas.microsoft.com/office/drawing/2014/main" xmlns="" id="{C9B126F3-5F83-47C7-B77B-10A12238507B}"/>
              </a:ext>
            </a:extLst>
          </p:cNvPr>
          <p:cNvSpPr/>
          <p:nvPr/>
        </p:nvSpPr>
        <p:spPr>
          <a:xfrm>
            <a:off x="10414892" y="4149080"/>
            <a:ext cx="1124943" cy="180020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22916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UCHO ÁNIMO!!">
            <a:extLst>
              <a:ext uri="{FF2B5EF4-FFF2-40B4-BE49-F238E27FC236}">
                <a16:creationId xmlns:a16="http://schemas.microsoft.com/office/drawing/2014/main" xmlns="" id="{117EC961-4C03-4DD3-9B30-621D8B6FC9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161"/>
          <a:stretch/>
        </p:blipFill>
        <p:spPr bwMode="auto">
          <a:xfrm>
            <a:off x="3430116" y="1196752"/>
            <a:ext cx="5897513" cy="510664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EA8EF1CB-9547-4063-8A45-976CC7FD3EF8}"/>
              </a:ext>
            </a:extLst>
          </p:cNvPr>
          <p:cNvSpPr txBox="1"/>
          <p:nvPr/>
        </p:nvSpPr>
        <p:spPr>
          <a:xfrm>
            <a:off x="2133972" y="260648"/>
            <a:ext cx="7920880" cy="744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5000"/>
              </a:lnSpc>
            </a:pPr>
            <a:r>
              <a:rPr lang="es-CL" sz="4400" dirty="0">
                <a:solidFill>
                  <a:srgbClr val="0070C0"/>
                </a:solidFill>
                <a:latin typeface="AR BERKLEY" panose="02000000000000000000" pitchFamily="2" charset="0"/>
              </a:rPr>
              <a:t>¡Mucho ánimo queridos estudiantes!</a:t>
            </a:r>
          </a:p>
        </p:txBody>
      </p:sp>
      <p:pic>
        <p:nvPicPr>
          <p:cNvPr id="1028" name="Picture 4" descr="😎 Cara Sonriendo Con Gafas De Sol Emoji">
            <a:extLst>
              <a:ext uri="{FF2B5EF4-FFF2-40B4-BE49-F238E27FC236}">
                <a16:creationId xmlns:a16="http://schemas.microsoft.com/office/drawing/2014/main" xmlns="" id="{9423F3E3-2469-4720-A7A8-752CD9630B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0876" y="5363412"/>
            <a:ext cx="1512168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249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sentación de la inauguración de la clas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>
    <a:spDef>
      <a:spPr>
        <a:ln/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5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_15976607_TF03460507.potx" id="{978D668A-BDEA-4F1E-861A-D5C14E1146B1}" vid="{DFF3A27C-A7BB-42EB-81B2-D360AF170E9C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entury Gothic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</TotalTime>
  <Words>417</Words>
  <Application>Microsoft Office PowerPoint</Application>
  <PresentationFormat>Personalizado</PresentationFormat>
  <Paragraphs>151</Paragraphs>
  <Slides>9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0" baseType="lpstr">
      <vt:lpstr>Presentación de la inauguración de la clase</vt:lpstr>
      <vt:lpstr>Estudiemos fracciones</vt:lpstr>
      <vt:lpstr>¡Suma y resta de fracciones con diferente denominador!</vt:lpstr>
      <vt:lpstr>Es por esto que …</vt:lpstr>
      <vt:lpstr>M.C.M</vt:lpstr>
      <vt:lpstr>M.C.M</vt:lpstr>
      <vt:lpstr>M.C.M</vt:lpstr>
      <vt:lpstr>Continuamos realizando los mismos pasos con las fracciones que siguen.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Estudiemos fracciones</dc:title>
  <dc:creator>HP</dc:creator>
  <cp:lastModifiedBy>Enlaces</cp:lastModifiedBy>
  <cp:revision>1</cp:revision>
  <dcterms:created xsi:type="dcterms:W3CDTF">2020-06-15T16:46:53Z</dcterms:created>
  <dcterms:modified xsi:type="dcterms:W3CDTF">2020-06-15T22:06:25Z</dcterms:modified>
</cp:coreProperties>
</file>