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9" d="100"/>
          <a:sy n="79" d="100"/>
        </p:scale>
        <p:origin x="-384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3831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6106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E4549F00-80F4-40E6-A3A4-E277E841538D}" type="slidenum">
              <a:rPr lang="es-CL" smtClean="0"/>
              <a:t>‹Nº›</a:t>
            </a:fld>
            <a:endParaRPr lang="es-CL"/>
          </a:p>
        </p:txBody>
      </p:sp>
      <p:sp>
        <p:nvSpPr>
          <p:cNvPr id="152" name="Google Shape;152;p6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6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6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6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6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6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6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6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6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609600" y="884233"/>
            <a:ext cx="479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479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༝"/>
              <a:defRPr sz="3200"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7147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7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7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7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7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7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7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7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7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7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7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7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7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7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7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7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7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7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7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7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7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8540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609600" y="1906733"/>
            <a:ext cx="42236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༝"/>
              <a:defRPr sz="2933"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5087471" y="1906733"/>
            <a:ext cx="42236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༝"/>
              <a:defRPr sz="2933"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E4549F00-80F4-40E6-A3A4-E277E84153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957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8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8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8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8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8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8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8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8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8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8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8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8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8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8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8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8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8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8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8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8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83844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609600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3450503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6291405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E4549F00-80F4-40E6-A3A4-E277E84153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148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E4549F00-80F4-40E6-A3A4-E277E841538D}" type="slidenum">
              <a:rPr lang="es-CL" smtClean="0"/>
              <a:t>‹Nº›</a:t>
            </a:fld>
            <a:endParaRPr lang="es-CL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9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9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9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9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9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9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9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9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9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9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9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9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9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9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9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9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9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9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9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9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00366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609600" y="53670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E4549F00-80F4-40E6-A3A4-E277E841538D}" type="slidenum">
              <a:rPr lang="es-CL" smtClean="0"/>
              <a:t>‹Nº›</a:t>
            </a:fld>
            <a:endParaRPr lang="es-CL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68585" y="1343717"/>
            <a:ext cx="801625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10"/>
          <p:cNvSpPr/>
          <p:nvPr/>
        </p:nvSpPr>
        <p:spPr>
          <a:xfrm>
            <a:off x="3230282" y="-471754"/>
            <a:ext cx="1090289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10904256" y="3426382"/>
            <a:ext cx="997512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9497983" y="63192"/>
            <a:ext cx="1012015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0"/>
          <p:cNvSpPr/>
          <p:nvPr/>
        </p:nvSpPr>
        <p:spPr>
          <a:xfrm rot="3192611">
            <a:off x="2324348" y="5912164"/>
            <a:ext cx="1276297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830977" y="3684577"/>
            <a:ext cx="286937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341201" y="3422064"/>
            <a:ext cx="373897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0"/>
          <p:cNvSpPr/>
          <p:nvPr/>
        </p:nvSpPr>
        <p:spPr>
          <a:xfrm>
            <a:off x="785761" y="254581"/>
            <a:ext cx="596463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537629" y="5374564"/>
            <a:ext cx="653865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0"/>
          <p:cNvSpPr/>
          <p:nvPr/>
        </p:nvSpPr>
        <p:spPr>
          <a:xfrm>
            <a:off x="8886302" y="6189600"/>
            <a:ext cx="1022487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11267651" y="5280392"/>
            <a:ext cx="43471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5196914" y="6417188"/>
            <a:ext cx="631217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11309594" y="1328951"/>
            <a:ext cx="796396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6633446" y="-296689"/>
            <a:ext cx="935501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6418635" y="6060652"/>
            <a:ext cx="1111204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10930435" y="4834323"/>
            <a:ext cx="239023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10775633" y="5069920"/>
            <a:ext cx="286952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6849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E4549F00-80F4-40E6-A3A4-E277E841538D}" type="slidenum">
              <a:rPr lang="es-CL" smtClean="0"/>
              <a:t>‹Nº›</a:t>
            </a:fld>
            <a:endParaRPr lang="es-CL"/>
          </a:p>
        </p:txBody>
      </p:sp>
      <p:sp>
        <p:nvSpPr>
          <p:cNvPr id="262" name="Google Shape;262;p11"/>
          <p:cNvSpPr/>
          <p:nvPr/>
        </p:nvSpPr>
        <p:spPr>
          <a:xfrm rot="-6974255">
            <a:off x="10843496" y="4965481"/>
            <a:ext cx="284784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1"/>
          <p:cNvSpPr/>
          <p:nvPr/>
        </p:nvSpPr>
        <p:spPr>
          <a:xfrm>
            <a:off x="3643005" y="-283214"/>
            <a:ext cx="1041351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1"/>
          <p:cNvSpPr/>
          <p:nvPr/>
        </p:nvSpPr>
        <p:spPr>
          <a:xfrm>
            <a:off x="3782907" y="16253"/>
            <a:ext cx="449925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1"/>
          <p:cNvSpPr/>
          <p:nvPr/>
        </p:nvSpPr>
        <p:spPr>
          <a:xfrm rot="4358823">
            <a:off x="5254798" y="6519025"/>
            <a:ext cx="500733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1"/>
          <p:cNvSpPr/>
          <p:nvPr/>
        </p:nvSpPr>
        <p:spPr>
          <a:xfrm rot="1151692">
            <a:off x="11245963" y="5635825"/>
            <a:ext cx="47716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1"/>
          <p:cNvSpPr/>
          <p:nvPr/>
        </p:nvSpPr>
        <p:spPr>
          <a:xfrm rot="-10153158">
            <a:off x="6305785" y="5932336"/>
            <a:ext cx="956624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11"/>
          <p:cNvSpPr/>
          <p:nvPr/>
        </p:nvSpPr>
        <p:spPr>
          <a:xfrm rot="943073">
            <a:off x="6418027" y="5787889"/>
            <a:ext cx="500672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11"/>
          <p:cNvSpPr/>
          <p:nvPr/>
        </p:nvSpPr>
        <p:spPr>
          <a:xfrm rot="-6648331">
            <a:off x="11418598" y="1582451"/>
            <a:ext cx="989404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11"/>
          <p:cNvSpPr/>
          <p:nvPr/>
        </p:nvSpPr>
        <p:spPr>
          <a:xfrm rot="2711984">
            <a:off x="6411346" y="-145914"/>
            <a:ext cx="1065461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11"/>
          <p:cNvSpPr/>
          <p:nvPr/>
        </p:nvSpPr>
        <p:spPr>
          <a:xfrm>
            <a:off x="9053445" y="6055587"/>
            <a:ext cx="1041351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11"/>
          <p:cNvSpPr/>
          <p:nvPr/>
        </p:nvSpPr>
        <p:spPr>
          <a:xfrm rot="-5990705">
            <a:off x="11029031" y="3474355"/>
            <a:ext cx="88471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1"/>
          <p:cNvSpPr/>
          <p:nvPr/>
        </p:nvSpPr>
        <p:spPr>
          <a:xfrm rot="-4782675">
            <a:off x="11012094" y="3541816"/>
            <a:ext cx="449941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1"/>
          <p:cNvSpPr/>
          <p:nvPr/>
        </p:nvSpPr>
        <p:spPr>
          <a:xfrm>
            <a:off x="1413020" y="334759"/>
            <a:ext cx="500771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1"/>
          <p:cNvSpPr/>
          <p:nvPr/>
        </p:nvSpPr>
        <p:spPr>
          <a:xfrm>
            <a:off x="9598949" y="168027"/>
            <a:ext cx="1041328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1"/>
          <p:cNvSpPr/>
          <p:nvPr/>
        </p:nvSpPr>
        <p:spPr>
          <a:xfrm rot="3741390">
            <a:off x="9604927" y="-101803"/>
            <a:ext cx="586860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1"/>
          <p:cNvSpPr/>
          <p:nvPr/>
        </p:nvSpPr>
        <p:spPr>
          <a:xfrm>
            <a:off x="-232279" y="1313939"/>
            <a:ext cx="1213339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11"/>
          <p:cNvSpPr/>
          <p:nvPr/>
        </p:nvSpPr>
        <p:spPr>
          <a:xfrm>
            <a:off x="410030" y="2049097"/>
            <a:ext cx="449925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11"/>
          <p:cNvSpPr/>
          <p:nvPr/>
        </p:nvSpPr>
        <p:spPr>
          <a:xfrm rot="10592571">
            <a:off x="2575737" y="6229299"/>
            <a:ext cx="1169128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11"/>
          <p:cNvSpPr/>
          <p:nvPr/>
        </p:nvSpPr>
        <p:spPr>
          <a:xfrm rot="-7924689">
            <a:off x="170335" y="3636693"/>
            <a:ext cx="901887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11"/>
          <p:cNvSpPr/>
          <p:nvPr/>
        </p:nvSpPr>
        <p:spPr>
          <a:xfrm rot="-1232342">
            <a:off x="779409" y="3507316"/>
            <a:ext cx="366007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11"/>
          <p:cNvSpPr/>
          <p:nvPr/>
        </p:nvSpPr>
        <p:spPr>
          <a:xfrm rot="5968943">
            <a:off x="506631" y="5301988"/>
            <a:ext cx="884628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11"/>
          <p:cNvSpPr/>
          <p:nvPr/>
        </p:nvSpPr>
        <p:spPr>
          <a:xfrm rot="1319053">
            <a:off x="-68585" y="1343717"/>
            <a:ext cx="801625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11"/>
          <p:cNvSpPr/>
          <p:nvPr/>
        </p:nvSpPr>
        <p:spPr>
          <a:xfrm>
            <a:off x="3462716" y="-313254"/>
            <a:ext cx="1090289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11"/>
          <p:cNvSpPr/>
          <p:nvPr/>
        </p:nvSpPr>
        <p:spPr>
          <a:xfrm rot="-5330471">
            <a:off x="10904256" y="3426382"/>
            <a:ext cx="997512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1"/>
          <p:cNvSpPr/>
          <p:nvPr/>
        </p:nvSpPr>
        <p:spPr>
          <a:xfrm rot="-9290112">
            <a:off x="9392350" y="254525"/>
            <a:ext cx="1012015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1"/>
          <p:cNvSpPr/>
          <p:nvPr/>
        </p:nvSpPr>
        <p:spPr>
          <a:xfrm rot="831478">
            <a:off x="2324329" y="5912183"/>
            <a:ext cx="1276372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1"/>
          <p:cNvSpPr/>
          <p:nvPr/>
        </p:nvSpPr>
        <p:spPr>
          <a:xfrm rot="-1232764">
            <a:off x="830977" y="3684577"/>
            <a:ext cx="286937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1"/>
          <p:cNvSpPr/>
          <p:nvPr/>
        </p:nvSpPr>
        <p:spPr>
          <a:xfrm rot="-2062359">
            <a:off x="341201" y="3422064"/>
            <a:ext cx="373897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11"/>
          <p:cNvSpPr/>
          <p:nvPr/>
        </p:nvSpPr>
        <p:spPr>
          <a:xfrm>
            <a:off x="1263794" y="391815"/>
            <a:ext cx="596463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1"/>
          <p:cNvSpPr/>
          <p:nvPr/>
        </p:nvSpPr>
        <p:spPr>
          <a:xfrm rot="-7406442">
            <a:off x="537629" y="5374564"/>
            <a:ext cx="653865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1"/>
          <p:cNvSpPr/>
          <p:nvPr/>
        </p:nvSpPr>
        <p:spPr>
          <a:xfrm>
            <a:off x="8886302" y="6189600"/>
            <a:ext cx="1022487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93" name="Google Shape;293;p11"/>
          <p:cNvSpPr/>
          <p:nvPr/>
        </p:nvSpPr>
        <p:spPr>
          <a:xfrm rot="1151678">
            <a:off x="11267651" y="5280392"/>
            <a:ext cx="43471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94" name="Google Shape;294;p11"/>
          <p:cNvSpPr/>
          <p:nvPr/>
        </p:nvSpPr>
        <p:spPr>
          <a:xfrm rot="4358289">
            <a:off x="5196914" y="6417188"/>
            <a:ext cx="631217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95" name="Google Shape;295;p11"/>
          <p:cNvSpPr/>
          <p:nvPr/>
        </p:nvSpPr>
        <p:spPr>
          <a:xfrm rot="-2801932">
            <a:off x="11309594" y="1328951"/>
            <a:ext cx="796396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96" name="Google Shape;296;p11"/>
          <p:cNvSpPr/>
          <p:nvPr/>
        </p:nvSpPr>
        <p:spPr>
          <a:xfrm rot="5200625">
            <a:off x="6633446" y="-296689"/>
            <a:ext cx="935501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97" name="Google Shape;297;p11"/>
          <p:cNvSpPr/>
          <p:nvPr/>
        </p:nvSpPr>
        <p:spPr>
          <a:xfrm rot="942660">
            <a:off x="6113835" y="5857452"/>
            <a:ext cx="1111204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98" name="Google Shape;298;p11"/>
          <p:cNvSpPr/>
          <p:nvPr/>
        </p:nvSpPr>
        <p:spPr>
          <a:xfrm rot="-5506349">
            <a:off x="10931555" y="4796476"/>
            <a:ext cx="365983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1"/>
          <p:cNvSpPr/>
          <p:nvPr/>
        </p:nvSpPr>
        <p:spPr>
          <a:xfrm rot="-5506848">
            <a:off x="10930435" y="4834323"/>
            <a:ext cx="239023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11"/>
          <p:cNvSpPr/>
          <p:nvPr/>
        </p:nvSpPr>
        <p:spPr>
          <a:xfrm rot="-10292983">
            <a:off x="10775633" y="5069920"/>
            <a:ext cx="286952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9430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1">
  <p:cSld name="Blank with color background 1">
    <p:bg>
      <p:bgPr>
        <a:solidFill>
          <a:schemeClr val="accent1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E4549F00-80F4-40E6-A3A4-E277E841538D}" type="slidenum">
              <a:rPr lang="es-CL" smtClean="0"/>
              <a:t>‹Nº›</a:t>
            </a:fld>
            <a:endParaRPr lang="es-CL"/>
          </a:p>
        </p:txBody>
      </p:sp>
      <p:sp>
        <p:nvSpPr>
          <p:cNvPr id="303" name="Google Shape;303;p12"/>
          <p:cNvSpPr/>
          <p:nvPr/>
        </p:nvSpPr>
        <p:spPr>
          <a:xfrm rot="1319053">
            <a:off x="-68585" y="1343717"/>
            <a:ext cx="801625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12"/>
          <p:cNvSpPr/>
          <p:nvPr/>
        </p:nvSpPr>
        <p:spPr>
          <a:xfrm>
            <a:off x="3462716" y="-313254"/>
            <a:ext cx="1090289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2"/>
          <p:cNvSpPr/>
          <p:nvPr/>
        </p:nvSpPr>
        <p:spPr>
          <a:xfrm rot="-5330471">
            <a:off x="10904256" y="3426382"/>
            <a:ext cx="997512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2"/>
          <p:cNvSpPr/>
          <p:nvPr/>
        </p:nvSpPr>
        <p:spPr>
          <a:xfrm rot="-9290112">
            <a:off x="9392350" y="254525"/>
            <a:ext cx="1012015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2"/>
          <p:cNvSpPr/>
          <p:nvPr/>
        </p:nvSpPr>
        <p:spPr>
          <a:xfrm rot="831478">
            <a:off x="2324329" y="5912183"/>
            <a:ext cx="1276372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12"/>
          <p:cNvSpPr/>
          <p:nvPr/>
        </p:nvSpPr>
        <p:spPr>
          <a:xfrm rot="-1232764">
            <a:off x="830977" y="3684577"/>
            <a:ext cx="286937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12"/>
          <p:cNvSpPr/>
          <p:nvPr/>
        </p:nvSpPr>
        <p:spPr>
          <a:xfrm rot="-2062359">
            <a:off x="341201" y="3422064"/>
            <a:ext cx="373897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12"/>
          <p:cNvSpPr/>
          <p:nvPr/>
        </p:nvSpPr>
        <p:spPr>
          <a:xfrm>
            <a:off x="1263794" y="391815"/>
            <a:ext cx="596463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12"/>
          <p:cNvSpPr/>
          <p:nvPr/>
        </p:nvSpPr>
        <p:spPr>
          <a:xfrm rot="-7406442">
            <a:off x="537629" y="5374564"/>
            <a:ext cx="653865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12"/>
          <p:cNvSpPr/>
          <p:nvPr/>
        </p:nvSpPr>
        <p:spPr>
          <a:xfrm>
            <a:off x="8886302" y="6189600"/>
            <a:ext cx="1022487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313" name="Google Shape;313;p12"/>
          <p:cNvSpPr/>
          <p:nvPr/>
        </p:nvSpPr>
        <p:spPr>
          <a:xfrm rot="1151678">
            <a:off x="11267651" y="5280392"/>
            <a:ext cx="43471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314" name="Google Shape;314;p12"/>
          <p:cNvSpPr/>
          <p:nvPr/>
        </p:nvSpPr>
        <p:spPr>
          <a:xfrm rot="4358289">
            <a:off x="5196914" y="6417188"/>
            <a:ext cx="631217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315" name="Google Shape;315;p12"/>
          <p:cNvSpPr/>
          <p:nvPr/>
        </p:nvSpPr>
        <p:spPr>
          <a:xfrm rot="-2801932">
            <a:off x="11309594" y="1328951"/>
            <a:ext cx="796396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316" name="Google Shape;316;p12"/>
          <p:cNvSpPr/>
          <p:nvPr/>
        </p:nvSpPr>
        <p:spPr>
          <a:xfrm rot="5200625">
            <a:off x="6633446" y="-296689"/>
            <a:ext cx="935501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317" name="Google Shape;317;p12"/>
          <p:cNvSpPr/>
          <p:nvPr/>
        </p:nvSpPr>
        <p:spPr>
          <a:xfrm rot="942660">
            <a:off x="6113835" y="5857452"/>
            <a:ext cx="1111204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318" name="Google Shape;318;p12"/>
          <p:cNvSpPr/>
          <p:nvPr/>
        </p:nvSpPr>
        <p:spPr>
          <a:xfrm rot="-5506848">
            <a:off x="10930435" y="4834323"/>
            <a:ext cx="239023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2"/>
          <p:cNvSpPr/>
          <p:nvPr/>
        </p:nvSpPr>
        <p:spPr>
          <a:xfrm rot="-10292983">
            <a:off x="10775633" y="5069920"/>
            <a:ext cx="286952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8097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E4549F00-80F4-40E6-A3A4-E277E841538D}" type="slidenum">
              <a:rPr lang="es-CL" smtClean="0"/>
              <a:t>‹Nº›</a:t>
            </a:fld>
            <a:endParaRPr lang="es-CL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4474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733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733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733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733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733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733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733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733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733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E4549F00-80F4-40E6-A3A4-E277E841538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64252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latin typeface="Script MT Bold" panose="03040602040607080904" pitchFamily="66" charset="0"/>
              </a:rPr>
              <a:t>Material complementario 7°Básicos </a:t>
            </a:r>
            <a:endParaRPr lang="es-CL" b="1" dirty="0">
              <a:latin typeface="Script MT Bold" panose="030406020406070809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14400" y="3657533"/>
            <a:ext cx="5916800" cy="1378106"/>
          </a:xfrm>
        </p:spPr>
        <p:txBody>
          <a:bodyPr/>
          <a:lstStyle/>
          <a:p>
            <a:pPr algn="ctr"/>
            <a:r>
              <a:rPr lang="es-CL" b="1" dirty="0" smtClean="0">
                <a:solidFill>
                  <a:schemeClr val="tx1">
                    <a:lumMod val="75000"/>
                  </a:schemeClr>
                </a:solidFill>
                <a:latin typeface="Script MT Bold" panose="03040602040607080904" pitchFamily="66" charset="0"/>
              </a:rPr>
              <a:t>Programa de Integración Escolar.</a:t>
            </a:r>
          </a:p>
          <a:p>
            <a:pPr algn="ctr"/>
            <a:r>
              <a:rPr lang="es-CL" dirty="0" smtClean="0">
                <a:solidFill>
                  <a:schemeClr val="tx1">
                    <a:lumMod val="75000"/>
                  </a:schemeClr>
                </a:solidFill>
                <a:latin typeface="Script MT Bold" panose="03040602040607080904" pitchFamily="66" charset="0"/>
              </a:rPr>
              <a:t>Educadora Diferencial: </a:t>
            </a:r>
          </a:p>
          <a:p>
            <a:pPr algn="ctr"/>
            <a:r>
              <a:rPr lang="es-CL" dirty="0" smtClean="0">
                <a:solidFill>
                  <a:schemeClr val="tx1">
                    <a:lumMod val="75000"/>
                  </a:schemeClr>
                </a:solidFill>
                <a:latin typeface="Script MT Bold" panose="03040602040607080904" pitchFamily="66" charset="0"/>
              </a:rPr>
              <a:t>Paulina Albornoz Ch.</a:t>
            </a:r>
          </a:p>
        </p:txBody>
      </p:sp>
    </p:spTree>
    <p:extLst>
      <p:ext uri="{BB962C8B-B14F-4D97-AF65-F5344CB8AC3E}">
        <p14:creationId xmlns:p14="http://schemas.microsoft.com/office/powerpoint/2010/main" val="179209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51527" y="1339402"/>
            <a:ext cx="76758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>
                <a:latin typeface="Eras Medium ITC" panose="020B0602030504020804" pitchFamily="34" charset="0"/>
              </a:rPr>
              <a:t>Hola queridas y queridos estudiantes, soy la Tía Paulina del PIE y hoy les voy a compartir unas ricas recetas para que salgamos de la rutina en la que estamos día a día.</a:t>
            </a:r>
          </a:p>
          <a:p>
            <a:pPr algn="ctr"/>
            <a:r>
              <a:rPr lang="es-CL" sz="2800" dirty="0" smtClean="0">
                <a:latin typeface="Eras Medium ITC" panose="020B0602030504020804" pitchFamily="34" charset="0"/>
              </a:rPr>
              <a:t>Puedes hacerlo de forma individual o en compañía de algún ser querido, de esta manera podrás sorprender a tu familia con unos ricos… ¡</a:t>
            </a:r>
            <a:r>
              <a:rPr lang="es-CL" sz="2800" dirty="0" err="1" smtClean="0">
                <a:latin typeface="Eras Medium ITC" panose="020B0602030504020804" pitchFamily="34" charset="0"/>
              </a:rPr>
              <a:t>Milkshakes</a:t>
            </a:r>
            <a:r>
              <a:rPr lang="es-CL" sz="2800" dirty="0" smtClean="0">
                <a:latin typeface="Eras Medium ITC" panose="020B0602030504020804" pitchFamily="34" charset="0"/>
              </a:rPr>
              <a:t>!</a:t>
            </a:r>
          </a:p>
          <a:p>
            <a:pPr algn="ctr"/>
            <a:endParaRPr lang="es-CL" sz="2800" dirty="0" smtClean="0">
              <a:latin typeface="Eras Medium ITC" panose="020B0602030504020804" pitchFamily="34" charset="0"/>
            </a:endParaRPr>
          </a:p>
          <a:p>
            <a:pPr algn="ctr"/>
            <a:r>
              <a:rPr lang="es-CL" sz="3200" b="1" dirty="0" smtClean="0">
                <a:latin typeface="Eras Medium ITC" panose="020B0602030504020804" pitchFamily="34" charset="0"/>
              </a:rPr>
              <a:t>¡Manos a la obra!</a:t>
            </a:r>
          </a:p>
          <a:p>
            <a:pPr algn="ctr"/>
            <a:endParaRPr lang="es-CL" sz="2800" dirty="0" smtClean="0"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64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420594"/>
            <a:ext cx="4799600" cy="1143200"/>
          </a:xfrm>
        </p:spPr>
        <p:txBody>
          <a:bodyPr/>
          <a:lstStyle/>
          <a:p>
            <a:pPr algn="ctr"/>
            <a:r>
              <a:rPr lang="es-CL" sz="3200" b="1" dirty="0" smtClean="0">
                <a:latin typeface="Eras Medium ITC" panose="020B0602030504020804" pitchFamily="34" charset="0"/>
              </a:rPr>
              <a:t>“</a:t>
            </a:r>
            <a:r>
              <a:rPr lang="es-CL" sz="3200" b="1" dirty="0" err="1" smtClean="0">
                <a:latin typeface="Eras Medium ITC" panose="020B0602030504020804" pitchFamily="34" charset="0"/>
              </a:rPr>
              <a:t>Milkshake</a:t>
            </a:r>
            <a:r>
              <a:rPr lang="es-CL" sz="3200" b="1" dirty="0" smtClean="0">
                <a:latin typeface="Eras Medium ITC" panose="020B0602030504020804" pitchFamily="34" charset="0"/>
              </a:rPr>
              <a:t> de Galletas Oreo”</a:t>
            </a:r>
            <a:endParaRPr lang="es-CL" sz="3200" b="1" dirty="0">
              <a:latin typeface="Eras Medium ITC" panose="020B06020305040208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u="sng" dirty="0" smtClean="0">
                <a:latin typeface="Eras Medium ITC" panose="020B0602030504020804" pitchFamily="34" charset="0"/>
              </a:rPr>
              <a:t>Ingredientes: </a:t>
            </a:r>
          </a:p>
          <a:p>
            <a:r>
              <a:rPr lang="es-CL" sz="2800" dirty="0">
                <a:latin typeface="Eras Medium ITC" panose="020B0602030504020804" pitchFamily="34" charset="0"/>
              </a:rPr>
              <a:t>3 tazas de helado de </a:t>
            </a:r>
            <a:r>
              <a:rPr lang="es-CL" sz="2800" dirty="0" smtClean="0">
                <a:latin typeface="Eras Medium ITC" panose="020B0602030504020804" pitchFamily="34" charset="0"/>
              </a:rPr>
              <a:t>vainilla.</a:t>
            </a:r>
            <a:endParaRPr lang="es-CL" sz="2800" dirty="0">
              <a:latin typeface="Eras Medium ITC" panose="020B0602030504020804" pitchFamily="34" charset="0"/>
            </a:endParaRPr>
          </a:p>
          <a:p>
            <a:r>
              <a:rPr lang="es-CL" sz="2800" dirty="0">
                <a:latin typeface="Eras Medium ITC" panose="020B0602030504020804" pitchFamily="34" charset="0"/>
              </a:rPr>
              <a:t>1 ½ taza de leche </a:t>
            </a:r>
            <a:r>
              <a:rPr lang="es-CL" sz="2800" dirty="0" smtClean="0">
                <a:latin typeface="Eras Medium ITC" panose="020B0602030504020804" pitchFamily="34" charset="0"/>
              </a:rPr>
              <a:t>entera.</a:t>
            </a:r>
            <a:endParaRPr lang="es-CL" sz="2800" dirty="0">
              <a:latin typeface="Eras Medium ITC" panose="020B0602030504020804" pitchFamily="34" charset="0"/>
            </a:endParaRPr>
          </a:p>
          <a:p>
            <a:r>
              <a:rPr lang="es-CL" sz="2800" dirty="0">
                <a:latin typeface="Eras Medium ITC" panose="020B0602030504020804" pitchFamily="34" charset="0"/>
              </a:rPr>
              <a:t>10 galletas Oreo o </a:t>
            </a:r>
            <a:r>
              <a:rPr lang="es-CL" sz="2800" dirty="0" smtClean="0">
                <a:latin typeface="Eras Medium ITC" panose="020B0602030504020804" pitchFamily="34" charset="0"/>
              </a:rPr>
              <a:t>similares a este sabor (ejemplo; tritón)</a:t>
            </a:r>
            <a:endParaRPr lang="es-CL" sz="2800" dirty="0">
              <a:latin typeface="Eras Medium ITC" panose="020B0602030504020804" pitchFamily="34" charset="0"/>
            </a:endParaRPr>
          </a:p>
          <a:p>
            <a:endParaRPr lang="es-CL" sz="2400" u="sng" dirty="0" smtClean="0">
              <a:latin typeface="Eras Medium ITC" panose="020B0602030504020804" pitchFamily="34" charset="0"/>
            </a:endParaRPr>
          </a:p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7143">
            <a:off x="6520339" y="186508"/>
            <a:ext cx="3464976" cy="1949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5159">
            <a:off x="7708037" y="2345063"/>
            <a:ext cx="2608468" cy="2608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-1260" t="26518" b="23724"/>
          <a:stretch/>
        </p:blipFill>
        <p:spPr>
          <a:xfrm>
            <a:off x="6422765" y="5064017"/>
            <a:ext cx="3423574" cy="1682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665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sz="4800" b="1" u="sng" dirty="0" smtClean="0">
                <a:latin typeface="Eras Medium ITC" panose="020B0602030504020804" pitchFamily="34" charset="0"/>
              </a:rPr>
              <a:t>Elaboración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CL" sz="2800" dirty="0" smtClean="0">
                <a:latin typeface="Eras Medium ITC" panose="020B0602030504020804" pitchFamily="34" charset="0"/>
              </a:rPr>
              <a:t>Coloca </a:t>
            </a:r>
            <a:r>
              <a:rPr lang="es-CL" sz="2800" dirty="0">
                <a:latin typeface="Eras Medium ITC" panose="020B0602030504020804" pitchFamily="34" charset="0"/>
              </a:rPr>
              <a:t>la leche entera y el helado de vainilla en una batidora y bate a potencia mínima durante 60 segundos. </a:t>
            </a:r>
            <a:r>
              <a:rPr lang="es-CL" sz="2800" b="1" dirty="0">
                <a:latin typeface="Eras Medium ITC" panose="020B0602030504020804" pitchFamily="34" charset="0"/>
              </a:rPr>
              <a:t>Tritura las galletas Oreo</a:t>
            </a:r>
            <a:r>
              <a:rPr lang="es-CL" sz="2800" dirty="0">
                <a:latin typeface="Eras Medium ITC" panose="020B0602030504020804" pitchFamily="34" charset="0"/>
              </a:rPr>
              <a:t> y colócalas dentro de la batidora y vuelve a batir hasta obtener la consistencia deseada.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495" y="1731382"/>
            <a:ext cx="5431030" cy="3879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24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687911" y="492376"/>
            <a:ext cx="5898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</a:t>
            </a:r>
            <a:r>
              <a:rPr lang="es-CL" sz="3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Milkshake</a:t>
            </a:r>
            <a:r>
              <a:rPr lang="es-CL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CL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de </a:t>
            </a:r>
            <a:r>
              <a:rPr lang="es-CL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fresas/frutillas”</a:t>
            </a:r>
            <a:endParaRPr lang="es-CL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306095" y="1293113"/>
            <a:ext cx="558943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s-CL" sz="2800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Ingredientes:</a:t>
            </a:r>
          </a:p>
          <a:p>
            <a:endParaRPr lang="es-CL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150g de </a:t>
            </a:r>
            <a:r>
              <a:rPr lang="es-CL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fresas/frutillas.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100g </a:t>
            </a:r>
            <a:r>
              <a:rPr lang="es-CL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de </a:t>
            </a:r>
            <a:r>
              <a:rPr lang="es-CL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azúcar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100c.c</a:t>
            </a:r>
            <a:r>
              <a:rPr lang="es-CL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. de leche </a:t>
            </a:r>
            <a:r>
              <a:rPr lang="es-CL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entera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50c.c</a:t>
            </a:r>
            <a:r>
              <a:rPr lang="es-CL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. de nata para </a:t>
            </a:r>
            <a:r>
              <a:rPr lang="es-CL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montar (crema en tarro o caja)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Cubos </a:t>
            </a:r>
            <a:r>
              <a:rPr lang="es-CL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de </a:t>
            </a:r>
            <a:r>
              <a:rPr lang="es-CL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hielo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Extracto </a:t>
            </a:r>
            <a:r>
              <a:rPr lang="es-CL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de vainilla c/n</a:t>
            </a:r>
          </a:p>
          <a:p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14961">
            <a:off x="557801" y="266480"/>
            <a:ext cx="2496484" cy="1872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1508">
            <a:off x="267179" y="2315480"/>
            <a:ext cx="2659979" cy="177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482" y="1334841"/>
            <a:ext cx="1940465" cy="1940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l="17699" r="22807"/>
          <a:stretch/>
        </p:blipFill>
        <p:spPr>
          <a:xfrm>
            <a:off x="3263856" y="3301382"/>
            <a:ext cx="1602320" cy="2693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/>
          <a:srcRect l="18788" t="12983" r="13865" b="11301"/>
          <a:stretch/>
        </p:blipFill>
        <p:spPr>
          <a:xfrm>
            <a:off x="338595" y="4648029"/>
            <a:ext cx="1661993" cy="1613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7"/>
          <a:srcRect l="23991" r="21925"/>
          <a:stretch/>
        </p:blipFill>
        <p:spPr>
          <a:xfrm>
            <a:off x="2115253" y="4170824"/>
            <a:ext cx="1033937" cy="2421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7036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713667" y="880127"/>
            <a:ext cx="58083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Elaboración:</a:t>
            </a:r>
          </a:p>
          <a:p>
            <a:endParaRPr lang="es-CL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CL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Añade la leche, la mitad del azúcar, las fresas y algunos cubos de hielo. Licua hasta que se deshagan las fresas y reserva. Ahora, </a:t>
            </a:r>
            <a:r>
              <a:rPr lang="es-CL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monta la nata con el resto del azúcar</a:t>
            </a:r>
            <a:r>
              <a:rPr lang="es-CL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 y el extracto de vainilla al gusto. Mezcla ambos preparados o sirve el primero en un vaso largo hasta completar ¾ partes de su capacidad y posteriormente, completa con la nata montada.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01" y="2297331"/>
            <a:ext cx="4279666" cy="2674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4607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3842" y="0"/>
            <a:ext cx="6267718" cy="1143200"/>
          </a:xfrm>
        </p:spPr>
        <p:txBody>
          <a:bodyPr/>
          <a:lstStyle/>
          <a:p>
            <a:r>
              <a:rPr lang="es-CL" b="1" dirty="0" smtClean="0">
                <a:latin typeface="Comic Sans MS" panose="030F0702030302020204" pitchFamily="66" charset="0"/>
              </a:rPr>
              <a:t>“</a:t>
            </a:r>
            <a:r>
              <a:rPr lang="es-CL" b="1" dirty="0" err="1" smtClean="0">
                <a:latin typeface="Comic Sans MS" panose="030F0702030302020204" pitchFamily="66" charset="0"/>
              </a:rPr>
              <a:t>Milkshake</a:t>
            </a:r>
            <a:r>
              <a:rPr lang="es-CL" b="1" dirty="0" smtClean="0">
                <a:latin typeface="Comic Sans MS" panose="030F0702030302020204" pitchFamily="66" charset="0"/>
              </a:rPr>
              <a:t> </a:t>
            </a:r>
            <a:r>
              <a:rPr lang="es-CL" b="1" dirty="0">
                <a:latin typeface="Comic Sans MS" panose="030F0702030302020204" pitchFamily="66" charset="0"/>
              </a:rPr>
              <a:t>de </a:t>
            </a:r>
            <a:r>
              <a:rPr lang="es-CL" b="1" dirty="0" smtClean="0">
                <a:latin typeface="Comic Sans MS" panose="030F0702030302020204" pitchFamily="66" charset="0"/>
              </a:rPr>
              <a:t>plátano/banana”</a:t>
            </a:r>
            <a:endParaRPr lang="es-CL" b="1" dirty="0">
              <a:latin typeface="Comic Sans MS" panose="030F0702030302020204" pitchFamily="66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83087" y="1326523"/>
            <a:ext cx="3923764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u="sng" dirty="0" smtClean="0">
                <a:latin typeface="Comic Sans MS" panose="030F0702030302020204" pitchFamily="66" charset="0"/>
              </a:rPr>
              <a:t>Ingredientes:</a:t>
            </a:r>
          </a:p>
          <a:p>
            <a:endParaRPr lang="es-CL" sz="2800" dirty="0" smtClean="0">
              <a:latin typeface="Comic Sans MS" panose="030F0702030302020204" pitchFamily="66" charset="0"/>
            </a:endParaRP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2600" dirty="0" smtClean="0">
                <a:latin typeface="Comic Sans MS" panose="030F0702030302020204" pitchFamily="66" charset="0"/>
              </a:rPr>
              <a:t>2 bananas.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2600" dirty="0" smtClean="0">
                <a:latin typeface="Comic Sans MS" panose="030F0702030302020204" pitchFamily="66" charset="0"/>
              </a:rPr>
              <a:t>2 cucharas de azúcar.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2600" dirty="0" smtClean="0">
                <a:latin typeface="Comic Sans MS" panose="030F0702030302020204" pitchFamily="66" charset="0"/>
              </a:rPr>
              <a:t>5 cucharadas de helado de vainilla o banana Split.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2600" dirty="0" smtClean="0">
                <a:latin typeface="Comic Sans MS" panose="030F0702030302020204" pitchFamily="66" charset="0"/>
              </a:rPr>
              <a:t>½ taza de leche</a:t>
            </a:r>
            <a:endParaRPr lang="es-CL" sz="2600" dirty="0">
              <a:latin typeface="Comic Sans MS" panose="030F0702030302020204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084" y="1243642"/>
            <a:ext cx="2256016" cy="1694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17233"/>
          <a:stretch/>
        </p:blipFill>
        <p:spPr>
          <a:xfrm>
            <a:off x="6352403" y="938431"/>
            <a:ext cx="2942889" cy="2000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339" y="3038921"/>
            <a:ext cx="2444041" cy="1630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2460" y="4769997"/>
            <a:ext cx="3247897" cy="182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331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0963" y="1815922"/>
            <a:ext cx="6177567" cy="4143860"/>
          </a:xfrm>
        </p:spPr>
        <p:txBody>
          <a:bodyPr/>
          <a:lstStyle/>
          <a:p>
            <a:pPr algn="just"/>
            <a:r>
              <a:rPr lang="es-CL" b="1" u="sng" dirty="0" smtClean="0">
                <a:latin typeface="Comic Sans MS" panose="030F0702030302020204" pitchFamily="66" charset="0"/>
              </a:rPr>
              <a:t>Elaboración: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sz="2400" dirty="0" smtClean="0">
                <a:latin typeface="Comic Sans MS" panose="030F0702030302020204" pitchFamily="66" charset="0"/>
              </a:rPr>
              <a:t>Coloca </a:t>
            </a:r>
            <a:r>
              <a:rPr lang="es-CL" sz="2400" dirty="0">
                <a:latin typeface="Comic Sans MS" panose="030F0702030302020204" pitchFamily="66" charset="0"/>
              </a:rPr>
              <a:t>en la batidora todos los ingredientes y bate hasta lograr la consistencia deseada. En caso de que te quede muy espesa la preparación, puedes incorporar más leche entera o descremada para </a:t>
            </a:r>
            <a:r>
              <a:rPr lang="es-CL" sz="2400" b="1" dirty="0">
                <a:latin typeface="Comic Sans MS" panose="030F0702030302020204" pitchFamily="66" charset="0"/>
              </a:rPr>
              <a:t>hacer un batido de banana</a:t>
            </a:r>
            <a:r>
              <a:rPr lang="es-CL" sz="2400" dirty="0">
                <a:latin typeface="Comic Sans MS" panose="030F0702030302020204" pitchFamily="66" charset="0"/>
              </a:rPr>
              <a:t> más fluido. Incluso si deseas un </a:t>
            </a:r>
            <a:r>
              <a:rPr lang="es-CL" sz="2400" b="1" dirty="0" err="1">
                <a:latin typeface="Comic Sans MS" panose="030F0702030302020204" pitchFamily="66" charset="0"/>
              </a:rPr>
              <a:t>milkshake</a:t>
            </a:r>
            <a:r>
              <a:rPr lang="es-CL" sz="2400" b="1" dirty="0">
                <a:latin typeface="Comic Sans MS" panose="030F0702030302020204" pitchFamily="66" charset="0"/>
              </a:rPr>
              <a:t> de banana y chocolate</a:t>
            </a:r>
            <a:r>
              <a:rPr lang="es-CL" sz="2400" dirty="0">
                <a:latin typeface="Comic Sans MS" panose="030F0702030302020204" pitchFamily="66" charset="0"/>
              </a:rPr>
              <a:t>, puedes incorporar helado de chocolate o algunas cucharaditas de cacao en polvo.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051" y="2099258"/>
            <a:ext cx="4966038" cy="3313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3707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93194" y="914400"/>
            <a:ext cx="78303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>
                <a:latin typeface="Corbel Light" panose="020B0303020204020204" pitchFamily="34" charset="0"/>
              </a:rPr>
              <a:t>Espero les hayan gustado estas exquisitas formas y sabores de </a:t>
            </a:r>
            <a:r>
              <a:rPr lang="es-CL" sz="3200" b="1" dirty="0" err="1" smtClean="0">
                <a:latin typeface="Corbel Light" panose="020B0303020204020204" pitchFamily="34" charset="0"/>
              </a:rPr>
              <a:t>milkshakes</a:t>
            </a:r>
            <a:r>
              <a:rPr lang="es-CL" sz="3200" b="1" dirty="0" smtClean="0">
                <a:latin typeface="Corbel Light" panose="020B0303020204020204" pitchFamily="34" charset="0"/>
              </a:rPr>
              <a:t>.</a:t>
            </a:r>
          </a:p>
          <a:p>
            <a:pPr algn="ctr"/>
            <a:r>
              <a:rPr lang="es-CL" sz="3200" b="1" dirty="0" smtClean="0">
                <a:latin typeface="Corbel Light" panose="020B0303020204020204" pitchFamily="34" charset="0"/>
              </a:rPr>
              <a:t>Les mando un cariñoso abrazo, recuerden que estoy para darles mi apoyo en todos los aspectos que crean necesarios. </a:t>
            </a:r>
          </a:p>
          <a:p>
            <a:pPr algn="ctr"/>
            <a:r>
              <a:rPr lang="es-CL" sz="3200" b="1" dirty="0" smtClean="0">
                <a:latin typeface="Corbel Light" panose="020B0303020204020204" pitchFamily="34" charset="0"/>
              </a:rPr>
              <a:t>Cuídense mucho para volver a vernos pronto y seguir conociéndonos. </a:t>
            </a:r>
          </a:p>
          <a:p>
            <a:pPr algn="ctr"/>
            <a:endParaRPr lang="es-CL" sz="3200" b="1" dirty="0" smtClean="0">
              <a:latin typeface="Corbel Light" panose="020B0303020204020204" pitchFamily="34" charset="0"/>
            </a:endParaRPr>
          </a:p>
          <a:p>
            <a:pPr algn="ctr"/>
            <a:r>
              <a:rPr lang="es-CL" sz="3200" b="1" i="1" dirty="0" smtClean="0">
                <a:latin typeface="Corbel Light" panose="020B0303020204020204" pitchFamily="34" charset="0"/>
              </a:rPr>
              <a:t>¡Mucho ánimo, ustedes son mas fuertes de lo que creen!</a:t>
            </a:r>
          </a:p>
        </p:txBody>
      </p:sp>
    </p:spTree>
    <p:extLst>
      <p:ext uri="{BB962C8B-B14F-4D97-AF65-F5344CB8AC3E}">
        <p14:creationId xmlns:p14="http://schemas.microsoft.com/office/powerpoint/2010/main" val="209315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299</Words>
  <Application>Microsoft Office PowerPoint</Application>
  <PresentationFormat>Personalizado</PresentationFormat>
  <Paragraphs>40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Aumerle template</vt:lpstr>
      <vt:lpstr>Material complementario 7°Básicos </vt:lpstr>
      <vt:lpstr>Presentación de PowerPoint</vt:lpstr>
      <vt:lpstr>“Milkshake de Galletas Oreo”</vt:lpstr>
      <vt:lpstr>Elaboración </vt:lpstr>
      <vt:lpstr>Presentación de PowerPoint</vt:lpstr>
      <vt:lpstr>Presentación de PowerPoint</vt:lpstr>
      <vt:lpstr>“Milkshake de plátano/banana”</vt:lpstr>
      <vt:lpstr>Elaboración:   Coloca en la batidora todos los ingredientes y bate hasta lograr la consistencia deseada. En caso de que te quede muy espesa la preparación, puedes incorporar más leche entera o descremada para hacer un batido de banana más fluido. Incluso si deseas un milkshake de banana y chocolate, puedes incorporar helado de chocolate o algunas cucharaditas de cacao en polvo.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complementario 7°Básicos</dc:title>
  <dc:creator>Paulina Albornoz</dc:creator>
  <cp:lastModifiedBy>Enlaces</cp:lastModifiedBy>
  <cp:revision>9</cp:revision>
  <dcterms:created xsi:type="dcterms:W3CDTF">2020-06-07T02:31:49Z</dcterms:created>
  <dcterms:modified xsi:type="dcterms:W3CDTF">2020-06-08T20:34:57Z</dcterms:modified>
</cp:coreProperties>
</file>