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81" d="100"/>
          <a:sy n="81" d="100"/>
        </p:scale>
        <p:origin x="-258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99E6EDC-6FBF-4356-9580-747443E35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0CF2C2F-10A9-4AE7-B83C-76ED1FF08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5DB1568-CC7E-47E6-8F50-3DE368AB2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5472-E8FD-47CC-BCC2-E92B466AF52E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1BC695D-F2F7-41FC-B4E0-B7A029AC0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4DBB4EC-8165-4E8F-B4BB-3FF4464FB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4181-464F-489C-AC03-FC3FF41DA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43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AF640C-D7D2-484E-9EB9-5D71B54AA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CFFD5D4-4C79-4969-9458-3E9BA42F0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ADC399E-0921-46B3-A31D-195FA32E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5472-E8FD-47CC-BCC2-E92B466AF52E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E275E96-79CB-420A-8F53-53AF6311A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374F711-C27B-40BD-941E-822301CAC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4181-464F-489C-AC03-FC3FF41DA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346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040678D8-F7F0-4FB2-AAB8-D0ECE104B9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40D9C9B-8810-4BD4-AFB7-1FDE60999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4C7130F-132C-4C48-8FE1-623266162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5472-E8FD-47CC-BCC2-E92B466AF52E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343BB92-EAED-4CCF-A7DD-C0AE17F60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49995AE-E333-44C2-8B3C-7E877CC28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4181-464F-489C-AC03-FC3FF41DA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515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4D86B1F-EFD5-4AC0-BA4C-74AF7D407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155331E-471F-4E59-9ECF-1EB5A01F7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CB16BAD-9269-4510-932C-F4E89EA7C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5472-E8FD-47CC-BCC2-E92B466AF52E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C3051BE-EE45-432E-84E7-1E65A004D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1C123AD-1E37-4D62-8D1D-00E7ECA30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4181-464F-489C-AC03-FC3FF41DA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479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EEA1A37-5BF2-492D-9CE8-4391D4EC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F44F6A4-7AD5-4171-8DCC-ECCE25205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C24612C-5477-42E0-AFB0-AAC6CC569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5472-E8FD-47CC-BCC2-E92B466AF52E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C7EB9CE-537B-4FC0-BA4D-634C5106D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8A906B5-EFD4-4831-918A-A14A791A0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4181-464F-489C-AC03-FC3FF41DA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739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FCC0548-18D9-40BF-A1D3-E17E8C1DD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1068E8F-D8FC-435B-9066-4CAE837CD9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CBAC89B8-913B-48FF-AC6D-F0D638581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1EE4AC8-B0FF-4A5D-B98E-68445A4BE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5472-E8FD-47CC-BCC2-E92B466AF52E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3612F20-7B97-4D29-9345-B758030A2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90413AA-B241-445A-B877-F2BB458DA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4181-464F-489C-AC03-FC3FF41DA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632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56CF9FA-8CFA-4FF6-B637-63A2C6E24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382B22D-01BD-4F9B-A27F-9C94DC3EA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BCB4E0D-812D-447D-8C4F-31633D620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B3634145-480E-446E-A779-7ED6DE2265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9B9A39D9-0848-431E-B973-1419730232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EFF4B410-9229-411B-9430-02EBE2C8A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5472-E8FD-47CC-BCC2-E92B466AF52E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766ACD4A-2629-4197-B56D-9FF322F2F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2941B82D-3075-47BD-9B3A-A51140AD9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4181-464F-489C-AC03-FC3FF41DA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8149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45E5B5A-DA51-4018-9487-5035FE499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B755107F-245D-4316-85F5-597A44BA5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5472-E8FD-47CC-BCC2-E92B466AF52E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47DCE81-9511-475C-A7CE-2F8CCE7A6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2BDA9AC2-F701-45D7-8E81-A8BA090B8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4181-464F-489C-AC03-FC3FF41DA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798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355D153B-53B9-4FA1-ADEB-8DFA6EC45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5472-E8FD-47CC-BCC2-E92B466AF52E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1360B518-9638-48A7-B283-726EB2A30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60FDB5B-3AB1-444E-90D2-68AB5BD90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4181-464F-489C-AC03-FC3FF41DA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461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615104E-29F6-4FD2-BF7B-A30B46BBE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7C43743-D724-4726-AF7F-10D6EE4C9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8AC831BE-EB40-4CD4-9121-A996C5E66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9E3AB06-59A8-4A0B-900C-E0F14831C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5472-E8FD-47CC-BCC2-E92B466AF52E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7F1B627-4B92-48E9-A8EB-30446CA19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E273D75-32B4-4300-B507-A395D28CA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4181-464F-489C-AC03-FC3FF41DA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1694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A7278F9-99B0-46BA-B33D-E3DAE00C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703B57A9-63AF-4FFE-9586-3380396118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DC2A5DBA-3196-4A80-959E-3BF586A55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A61C6B8-EF6B-4D65-93BF-24D87D3B4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5472-E8FD-47CC-BCC2-E92B466AF52E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1579088-F712-413C-A7D9-1A95DA960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280B0E5-A801-4FE9-82D2-DDCBB7B59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4181-464F-489C-AC03-FC3FF41DA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54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2E6E3B21-6AED-467F-ACF5-ABDCFF13F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6DCC6E9-9E05-455A-A2CC-696CA3504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A8A1701-53E7-4708-9F67-47390AAF08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F5472-E8FD-47CC-BCC2-E92B466AF52E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500F8E9-F9C2-4CFD-A08A-F57AD19DDE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96BD669-664C-43E1-B128-A3606DF7DA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E4181-464F-489C-AC03-FC3FF41DA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850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4" name="Picture 6" descr="En la clase de matemática de esta profesora, los estudiantes ...">
            <a:extLst>
              <a:ext uri="{FF2B5EF4-FFF2-40B4-BE49-F238E27FC236}">
                <a16:creationId xmlns:a16="http://schemas.microsoft.com/office/drawing/2014/main" xmlns="" id="{C5CC2B57-18DA-4EC5-9AE8-563EF51CF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852678"/>
            <a:ext cx="10905066" cy="51526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Isosceles Triangle 86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89D4D752-C6B1-4F74-8D6E-F7C8FE917600}"/>
              </a:ext>
            </a:extLst>
          </p:cNvPr>
          <p:cNvSpPr txBox="1"/>
          <p:nvPr/>
        </p:nvSpPr>
        <p:spPr>
          <a:xfrm>
            <a:off x="2992740" y="2598003"/>
            <a:ext cx="6478117" cy="2769989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CL" sz="6000" dirty="0">
                <a:solidFill>
                  <a:srgbClr val="00B0F0"/>
                </a:solidFill>
                <a:latin typeface="AR CENA" panose="02000000000000000000" pitchFamily="2" charset="0"/>
              </a:rPr>
              <a:t>Sumas y restas de fracciones </a:t>
            </a:r>
          </a:p>
          <a:p>
            <a:endParaRPr lang="es-CL" dirty="0"/>
          </a:p>
          <a:p>
            <a:pPr algn="ctr"/>
            <a:endParaRPr lang="es-CL" dirty="0"/>
          </a:p>
          <a:p>
            <a:pPr algn="ctr"/>
            <a:r>
              <a:rPr lang="es-CL" dirty="0">
                <a:latin typeface="AR CENA" panose="02000000000000000000" pitchFamily="2" charset="0"/>
              </a:rPr>
              <a:t>Ed. Diferencial, Bernardita Cortés Recabarren.</a:t>
            </a:r>
          </a:p>
        </p:txBody>
      </p:sp>
      <p:pic>
        <p:nvPicPr>
          <p:cNvPr id="21" name="4 Imagen">
            <a:extLst>
              <a:ext uri="{FF2B5EF4-FFF2-40B4-BE49-F238E27FC236}">
                <a16:creationId xmlns:a16="http://schemas.microsoft.com/office/drawing/2014/main" xmlns="" id="{A74A9B94-4D37-40B1-83D2-6414ED99BC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42" y="124212"/>
            <a:ext cx="720080" cy="868668"/>
          </a:xfrm>
          <a:prstGeom prst="rect">
            <a:avLst/>
          </a:prstGeom>
        </p:spPr>
      </p:pic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661D1239-EFBA-4115-8EF3-F0D1705C62A7}"/>
              </a:ext>
            </a:extLst>
          </p:cNvPr>
          <p:cNvSpPr/>
          <p:nvPr/>
        </p:nvSpPr>
        <p:spPr>
          <a:xfrm>
            <a:off x="843322" y="14897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San Fernando </a:t>
            </a:r>
            <a:r>
              <a:rPr lang="es-CL" sz="12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College</a:t>
            </a:r>
            <a:endParaRPr lang="es-CL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CL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Programa de</a:t>
            </a:r>
          </a:p>
          <a:p>
            <a:r>
              <a:rPr lang="es-CL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Integración Escolar</a:t>
            </a:r>
          </a:p>
        </p:txBody>
      </p:sp>
    </p:spTree>
    <p:extLst>
      <p:ext uri="{BB962C8B-B14F-4D97-AF65-F5344CB8AC3E}">
        <p14:creationId xmlns:p14="http://schemas.microsoft.com/office/powerpoint/2010/main" val="3527622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6D1262B1-B60C-4F8C-A1DB-EEC19369A83B}"/>
              </a:ext>
            </a:extLst>
          </p:cNvPr>
          <p:cNvSpPr txBox="1"/>
          <p:nvPr/>
        </p:nvSpPr>
        <p:spPr>
          <a:xfrm>
            <a:off x="1069802" y="930179"/>
            <a:ext cx="5586413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Recordemos algunos conceptos básicos…</a:t>
            </a:r>
          </a:p>
          <a:p>
            <a:endParaRPr lang="es-CL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s-CL" dirty="0">
                <a:solidFill>
                  <a:srgbClr val="0070C0"/>
                </a:solidFill>
                <a:latin typeface="Arial Rounded MT Bold" panose="020F0704030504030204" pitchFamily="34" charset="0"/>
              </a:rPr>
              <a:t>Una fracción se compone por:</a:t>
            </a:r>
          </a:p>
          <a:p>
            <a:r>
              <a:rPr lang="es-CL" sz="9600" dirty="0">
                <a:solidFill>
                  <a:srgbClr val="00B0F0"/>
                </a:solidFill>
                <a:latin typeface="Algerian" panose="04020705040A02060702" pitchFamily="82" charset="0"/>
              </a:rPr>
              <a:t>3</a:t>
            </a:r>
          </a:p>
          <a:p>
            <a:r>
              <a:rPr lang="es-CL" sz="9600" dirty="0">
                <a:solidFill>
                  <a:srgbClr val="00B0F0"/>
                </a:solidFill>
                <a:latin typeface="Algerian" panose="04020705040A02060702" pitchFamily="82" charset="0"/>
              </a:rPr>
              <a:t>4</a:t>
            </a:r>
          </a:p>
          <a:p>
            <a:endParaRPr lang="es-CL" sz="9600" dirty="0"/>
          </a:p>
          <a:p>
            <a:endParaRPr lang="es-CL" sz="9600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xmlns="" id="{492BB298-1F08-4C59-BFE0-C7C090264A88}"/>
              </a:ext>
            </a:extLst>
          </p:cNvPr>
          <p:cNvSpPr/>
          <p:nvPr/>
        </p:nvSpPr>
        <p:spPr>
          <a:xfrm>
            <a:off x="2617304" y="2680686"/>
            <a:ext cx="1351722" cy="66260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xmlns="" id="{8D89E7A0-B9E4-4E1A-8B05-60CC66F602BF}"/>
              </a:ext>
            </a:extLst>
          </p:cNvPr>
          <p:cNvSpPr/>
          <p:nvPr/>
        </p:nvSpPr>
        <p:spPr>
          <a:xfrm>
            <a:off x="2511286" y="4040619"/>
            <a:ext cx="1351722" cy="66260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65DACCBC-C3BD-4995-BC06-7B987F39C61F}"/>
              </a:ext>
            </a:extLst>
          </p:cNvPr>
          <p:cNvSpPr txBox="1"/>
          <p:nvPr/>
        </p:nvSpPr>
        <p:spPr>
          <a:xfrm>
            <a:off x="4958280" y="2694802"/>
            <a:ext cx="1745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0070C0"/>
                </a:solidFill>
                <a:highlight>
                  <a:srgbClr val="FFFF00"/>
                </a:highlight>
                <a:latin typeface="Arial Rounded MT Bold" panose="020F0704030504030204" pitchFamily="34" charset="0"/>
              </a:rPr>
              <a:t>NUMERADOR</a:t>
            </a:r>
            <a:r>
              <a:rPr lang="es-CL" dirty="0">
                <a:highlight>
                  <a:srgbClr val="FFFF00"/>
                </a:highlight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956A2913-A399-4A99-A6FC-CB5C20936C83}"/>
              </a:ext>
            </a:extLst>
          </p:cNvPr>
          <p:cNvSpPr txBox="1"/>
          <p:nvPr/>
        </p:nvSpPr>
        <p:spPr>
          <a:xfrm>
            <a:off x="4958280" y="4109906"/>
            <a:ext cx="1994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0070C0"/>
                </a:solidFill>
                <a:highlight>
                  <a:srgbClr val="FFFF00"/>
                </a:highlight>
                <a:latin typeface="Arial Rounded MT Bold" panose="020F0704030504030204" pitchFamily="34" charset="0"/>
              </a:rPr>
              <a:t>DENOMINADOR</a:t>
            </a:r>
            <a:r>
              <a:rPr lang="es-CL" dirty="0">
                <a:highlight>
                  <a:srgbClr val="FFFF00"/>
                </a:highlight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062413FA-535A-42EC-B649-C7348E2A9E81}"/>
              </a:ext>
            </a:extLst>
          </p:cNvPr>
          <p:cNvSpPr/>
          <p:nvPr/>
        </p:nvSpPr>
        <p:spPr>
          <a:xfrm>
            <a:off x="1179443" y="5035826"/>
            <a:ext cx="1669774" cy="16035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xmlns="" id="{30CC8117-DA51-432A-B7BB-EAB5A450BD80}"/>
              </a:ext>
            </a:extLst>
          </p:cNvPr>
          <p:cNvCxnSpPr>
            <a:stCxn id="13" idx="1"/>
            <a:endCxn id="13" idx="3"/>
          </p:cNvCxnSpPr>
          <p:nvPr/>
        </p:nvCxnSpPr>
        <p:spPr>
          <a:xfrm>
            <a:off x="1179443" y="5837583"/>
            <a:ext cx="16697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xmlns="" id="{0A71ECC0-AD3A-4520-8C4F-DA294BEBD459}"/>
              </a:ext>
            </a:extLst>
          </p:cNvPr>
          <p:cNvCxnSpPr>
            <a:stCxn id="13" idx="0"/>
            <a:endCxn id="13" idx="2"/>
          </p:cNvCxnSpPr>
          <p:nvPr/>
        </p:nvCxnSpPr>
        <p:spPr>
          <a:xfrm>
            <a:off x="2014330" y="5035826"/>
            <a:ext cx="0" cy="1603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 descr="Manchas De Pintura | Vectores, Fotos de Stock y PSD Gratis">
            <a:extLst>
              <a:ext uri="{FF2B5EF4-FFF2-40B4-BE49-F238E27FC236}">
                <a16:creationId xmlns:a16="http://schemas.microsoft.com/office/drawing/2014/main" xmlns="" id="{68277921-54F7-49B0-BEF2-075817074D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6" t="68652" r="62891" b="5885"/>
          <a:stretch/>
        </p:blipFill>
        <p:spPr bwMode="auto">
          <a:xfrm>
            <a:off x="1230577" y="5146918"/>
            <a:ext cx="778711" cy="645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Manchas De Pintura | Vectores, Fotos de Stock y PSD Gratis">
            <a:extLst>
              <a:ext uri="{FF2B5EF4-FFF2-40B4-BE49-F238E27FC236}">
                <a16:creationId xmlns:a16="http://schemas.microsoft.com/office/drawing/2014/main" xmlns="" id="{DAB22C5B-A918-4A41-A88B-DF30F56346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6" t="68652" r="62891" b="5885"/>
          <a:stretch/>
        </p:blipFill>
        <p:spPr bwMode="auto">
          <a:xfrm>
            <a:off x="1230576" y="5927242"/>
            <a:ext cx="778711" cy="645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Manchas De Pintura | Vectores, Fotos de Stock y PSD Gratis">
            <a:extLst>
              <a:ext uri="{FF2B5EF4-FFF2-40B4-BE49-F238E27FC236}">
                <a16:creationId xmlns:a16="http://schemas.microsoft.com/office/drawing/2014/main" xmlns="" id="{ADC45355-02B2-4A98-A75E-800ED2D663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6" t="68652" r="62891" b="5885"/>
          <a:stretch/>
        </p:blipFill>
        <p:spPr bwMode="auto">
          <a:xfrm>
            <a:off x="2060420" y="5915543"/>
            <a:ext cx="778711" cy="645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C1745485-08C3-4893-A722-59820BC57D3F}"/>
              </a:ext>
            </a:extLst>
          </p:cNvPr>
          <p:cNvSpPr txBox="1"/>
          <p:nvPr/>
        </p:nvSpPr>
        <p:spPr>
          <a:xfrm>
            <a:off x="8097700" y="3832907"/>
            <a:ext cx="2782956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El </a:t>
            </a:r>
            <a:r>
              <a:rPr lang="es-CL" b="1" u="sng" dirty="0"/>
              <a:t>denominador</a:t>
            </a:r>
            <a:r>
              <a:rPr lang="es-CL" dirty="0"/>
              <a:t> siempre nos dirá en cuantas partes dividiremos el entero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xmlns="" id="{948A867E-5110-437C-9AE4-A3BD9D62DF39}"/>
              </a:ext>
            </a:extLst>
          </p:cNvPr>
          <p:cNvSpPr txBox="1"/>
          <p:nvPr/>
        </p:nvSpPr>
        <p:spPr>
          <a:xfrm>
            <a:off x="8097700" y="2417803"/>
            <a:ext cx="2782956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El </a:t>
            </a:r>
            <a:r>
              <a:rPr lang="es-CL" b="1" u="sng" dirty="0"/>
              <a:t>numerado</a:t>
            </a:r>
            <a:r>
              <a:rPr lang="es-CL" dirty="0"/>
              <a:t> nos indica cuantas partes tomaremos de el.</a:t>
            </a: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xmlns="" id="{206F27A7-4028-4878-82BB-42146E087722}"/>
              </a:ext>
            </a:extLst>
          </p:cNvPr>
          <p:cNvCxnSpPr/>
          <p:nvPr/>
        </p:nvCxnSpPr>
        <p:spPr>
          <a:xfrm>
            <a:off x="923254" y="3784361"/>
            <a:ext cx="139335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92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D747961-79EC-42F7-ADB2-D891BD64A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solidFill>
                  <a:srgbClr val="0070C0"/>
                </a:solidFill>
              </a:rPr>
              <a:t>¿Cómo sumar o restar fracciones con el mismo denominador?</a:t>
            </a:r>
          </a:p>
        </p:txBody>
      </p:sp>
      <p:pic>
        <p:nvPicPr>
          <p:cNvPr id="4098" name="Picture 2" descr="Vinilo Pixerstick Fondo del vector de números • Pixers® - Vivimos ...">
            <a:extLst>
              <a:ext uri="{FF2B5EF4-FFF2-40B4-BE49-F238E27FC236}">
                <a16:creationId xmlns:a16="http://schemas.microsoft.com/office/drawing/2014/main" xmlns="" id="{D3A5A66A-475C-47CE-8615-4F796A2DFB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48"/>
          <a:stretch/>
        </p:blipFill>
        <p:spPr bwMode="auto">
          <a:xfrm>
            <a:off x="3909391" y="60042"/>
            <a:ext cx="8282609" cy="6797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F5605EE2-B549-44E6-9425-0AE68A636D7D}"/>
              </a:ext>
            </a:extLst>
          </p:cNvPr>
          <p:cNvSpPr txBox="1"/>
          <p:nvPr/>
        </p:nvSpPr>
        <p:spPr>
          <a:xfrm>
            <a:off x="1057309" y="1968560"/>
            <a:ext cx="669736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CL" sz="2400" b="1" dirty="0"/>
              <a:t>Escribe la suma de fracciones :</a:t>
            </a:r>
          </a:p>
          <a:p>
            <a:endParaRPr lang="es-CL" dirty="0"/>
          </a:p>
          <a:p>
            <a:r>
              <a:rPr lang="es-CL" sz="2400" dirty="0"/>
              <a:t>3        1   </a:t>
            </a:r>
          </a:p>
          <a:p>
            <a:r>
              <a:rPr lang="es-CL" sz="2400" dirty="0"/>
              <a:t>8        8</a:t>
            </a:r>
          </a:p>
          <a:p>
            <a:pPr marL="342900" indent="-342900">
              <a:buAutoNum type="arabicPeriod"/>
            </a:pPr>
            <a:endParaRPr lang="es-CL" dirty="0"/>
          </a:p>
          <a:p>
            <a:r>
              <a:rPr lang="es-CL" sz="2400" b="1" dirty="0"/>
              <a:t>2. Suma los numeradores:</a:t>
            </a:r>
          </a:p>
          <a:p>
            <a:endParaRPr lang="es-CL" dirty="0"/>
          </a:p>
          <a:p>
            <a:r>
              <a:rPr lang="es-CL" sz="2400" dirty="0"/>
              <a:t>3         1              3 + 1           4  </a:t>
            </a:r>
          </a:p>
          <a:p>
            <a:endParaRPr lang="es-CL" dirty="0"/>
          </a:p>
          <a:p>
            <a:r>
              <a:rPr lang="es-CL" dirty="0"/>
              <a:t> 8            8                   8                       8</a:t>
            </a:r>
          </a:p>
          <a:p>
            <a:pPr marL="342900" indent="-342900">
              <a:buAutoNum type="arabicPeriod"/>
            </a:pPr>
            <a:endParaRPr lang="es-CL" dirty="0"/>
          </a:p>
          <a:p>
            <a:endParaRPr lang="es-CL" dirty="0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xmlns="" id="{5723B760-0255-45B1-B515-44835306CC04}"/>
              </a:ext>
            </a:extLst>
          </p:cNvPr>
          <p:cNvCxnSpPr/>
          <p:nvPr/>
        </p:nvCxnSpPr>
        <p:spPr>
          <a:xfrm>
            <a:off x="1099930" y="2994991"/>
            <a:ext cx="30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39C9EA6B-1FED-4A2F-ADFD-D9B5A2834AA3}"/>
              </a:ext>
            </a:extLst>
          </p:cNvPr>
          <p:cNvCxnSpPr/>
          <p:nvPr/>
        </p:nvCxnSpPr>
        <p:spPr>
          <a:xfrm>
            <a:off x="1807489" y="2994990"/>
            <a:ext cx="30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77ED5F83-4C67-42C8-A935-2DB789BCF001}"/>
              </a:ext>
            </a:extLst>
          </p:cNvPr>
          <p:cNvSpPr txBox="1"/>
          <p:nvPr/>
        </p:nvSpPr>
        <p:spPr>
          <a:xfrm>
            <a:off x="2165743" y="2764156"/>
            <a:ext cx="71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=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9B948A80-0437-4119-9978-669664E37A57}"/>
              </a:ext>
            </a:extLst>
          </p:cNvPr>
          <p:cNvSpPr txBox="1"/>
          <p:nvPr/>
        </p:nvSpPr>
        <p:spPr>
          <a:xfrm>
            <a:off x="1439292" y="2764157"/>
            <a:ext cx="510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0070C0"/>
                </a:solidFill>
              </a:rPr>
              <a:t>+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xmlns="" id="{5ADD20D3-3EA2-480F-B51F-48684E8D1D2C}"/>
              </a:ext>
            </a:extLst>
          </p:cNvPr>
          <p:cNvCxnSpPr>
            <a:cxnSpLocks/>
          </p:cNvCxnSpPr>
          <p:nvPr/>
        </p:nvCxnSpPr>
        <p:spPr>
          <a:xfrm flipV="1">
            <a:off x="2881360" y="4786313"/>
            <a:ext cx="847678" cy="123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xmlns="" id="{0DC5A154-AEB0-4F09-B867-AE613CC2163B}"/>
              </a:ext>
            </a:extLst>
          </p:cNvPr>
          <p:cNvCxnSpPr>
            <a:cxnSpLocks/>
          </p:cNvCxnSpPr>
          <p:nvPr/>
        </p:nvCxnSpPr>
        <p:spPr>
          <a:xfrm>
            <a:off x="1839005" y="4798680"/>
            <a:ext cx="30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xmlns="" id="{63891F76-316B-4318-BD76-CEF7F5AB6A60}"/>
              </a:ext>
            </a:extLst>
          </p:cNvPr>
          <p:cNvCxnSpPr/>
          <p:nvPr/>
        </p:nvCxnSpPr>
        <p:spPr>
          <a:xfrm>
            <a:off x="1057309" y="4786323"/>
            <a:ext cx="30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8D0FE5D5-597F-4B01-896F-671D1E08B6EB}"/>
              </a:ext>
            </a:extLst>
          </p:cNvPr>
          <p:cNvSpPr txBox="1"/>
          <p:nvPr/>
        </p:nvSpPr>
        <p:spPr>
          <a:xfrm>
            <a:off x="1458991" y="4520495"/>
            <a:ext cx="510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0070C0"/>
                </a:solidFill>
              </a:rPr>
              <a:t>+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E8E96C6C-2B83-44F3-9C24-85668DF8C99C}"/>
              </a:ext>
            </a:extLst>
          </p:cNvPr>
          <p:cNvSpPr txBox="1"/>
          <p:nvPr/>
        </p:nvSpPr>
        <p:spPr>
          <a:xfrm>
            <a:off x="2214187" y="4555490"/>
            <a:ext cx="71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=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CDE1BC11-2C97-49CC-A478-D18FB6EEC05F}"/>
              </a:ext>
            </a:extLst>
          </p:cNvPr>
          <p:cNvSpPr txBox="1"/>
          <p:nvPr/>
        </p:nvSpPr>
        <p:spPr>
          <a:xfrm>
            <a:off x="3830772" y="4520494"/>
            <a:ext cx="71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=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xmlns="" id="{D53B5EBB-2D90-4C06-B1B7-9EA4FC2F8952}"/>
              </a:ext>
            </a:extLst>
          </p:cNvPr>
          <p:cNvCxnSpPr/>
          <p:nvPr/>
        </p:nvCxnSpPr>
        <p:spPr>
          <a:xfrm>
            <a:off x="4272674" y="4751326"/>
            <a:ext cx="30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638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D747961-79EC-42F7-ADB2-D891BD64A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solidFill>
                  <a:srgbClr val="0070C0"/>
                </a:solidFill>
              </a:rPr>
              <a:t>¿Cómo sumar o restar fracciones con distinto denominador?</a:t>
            </a:r>
          </a:p>
        </p:txBody>
      </p:sp>
      <p:pic>
        <p:nvPicPr>
          <p:cNvPr id="4098" name="Picture 2" descr="Vinilo Pixerstick Fondo del vector de números • Pixers® - Vivimos ...">
            <a:extLst>
              <a:ext uri="{FF2B5EF4-FFF2-40B4-BE49-F238E27FC236}">
                <a16:creationId xmlns:a16="http://schemas.microsoft.com/office/drawing/2014/main" xmlns="" id="{D3A5A66A-475C-47CE-8615-4F796A2DFB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48"/>
          <a:stretch/>
        </p:blipFill>
        <p:spPr bwMode="auto">
          <a:xfrm>
            <a:off x="3909391" y="60042"/>
            <a:ext cx="8282609" cy="6797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F5605EE2-B549-44E6-9425-0AE68A636D7D}"/>
              </a:ext>
            </a:extLst>
          </p:cNvPr>
          <p:cNvSpPr txBox="1"/>
          <p:nvPr/>
        </p:nvSpPr>
        <p:spPr>
          <a:xfrm>
            <a:off x="1057309" y="1968560"/>
            <a:ext cx="669736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CL" sz="2400" b="1" dirty="0"/>
              <a:t>Escribe la suma de fracciones :</a:t>
            </a:r>
          </a:p>
          <a:p>
            <a:endParaRPr lang="es-CL" dirty="0"/>
          </a:p>
          <a:p>
            <a:r>
              <a:rPr lang="es-CL" sz="2400" dirty="0"/>
              <a:t>3        1   </a:t>
            </a:r>
          </a:p>
          <a:p>
            <a:r>
              <a:rPr lang="es-CL" sz="2400" dirty="0"/>
              <a:t>4        6</a:t>
            </a:r>
          </a:p>
          <a:p>
            <a:pPr marL="342900" indent="-342900">
              <a:buAutoNum type="arabicPeriod"/>
            </a:pPr>
            <a:endParaRPr lang="es-CL" dirty="0"/>
          </a:p>
          <a:p>
            <a:r>
              <a:rPr lang="es-CL" sz="2400" b="1" dirty="0"/>
              <a:t>2. Busca un denominador común. Para ello multiplica los denominadores de fracciones:</a:t>
            </a:r>
          </a:p>
          <a:p>
            <a:endParaRPr lang="es-CL" dirty="0"/>
          </a:p>
          <a:p>
            <a:r>
              <a:rPr lang="es-CL" sz="2400" dirty="0"/>
              <a:t>3         1</a:t>
            </a:r>
          </a:p>
          <a:p>
            <a:pPr marL="342900" indent="-342900">
              <a:buAutoNum type="arabicPlain" startAt="4"/>
            </a:pPr>
            <a:r>
              <a:rPr lang="es-CL" sz="2400" dirty="0"/>
              <a:t>      6            24</a:t>
            </a:r>
          </a:p>
          <a:p>
            <a:r>
              <a:rPr lang="es-CL" sz="2400" dirty="0"/>
              <a:t>    (x)</a:t>
            </a:r>
          </a:p>
          <a:p>
            <a:endParaRPr lang="es-CL" dirty="0"/>
          </a:p>
          <a:p>
            <a:endParaRPr lang="es-CL" dirty="0"/>
          </a:p>
          <a:p>
            <a:pPr marL="342900" indent="-342900">
              <a:buAutoNum type="arabicPeriod"/>
            </a:pPr>
            <a:endParaRPr lang="es-CL" dirty="0"/>
          </a:p>
          <a:p>
            <a:endParaRPr lang="es-CL" dirty="0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xmlns="" id="{5723B760-0255-45B1-B515-44835306CC04}"/>
              </a:ext>
            </a:extLst>
          </p:cNvPr>
          <p:cNvCxnSpPr/>
          <p:nvPr/>
        </p:nvCxnSpPr>
        <p:spPr>
          <a:xfrm>
            <a:off x="1099930" y="2994991"/>
            <a:ext cx="30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39C9EA6B-1FED-4A2F-ADFD-D9B5A2834AA3}"/>
              </a:ext>
            </a:extLst>
          </p:cNvPr>
          <p:cNvCxnSpPr/>
          <p:nvPr/>
        </p:nvCxnSpPr>
        <p:spPr>
          <a:xfrm>
            <a:off x="1807489" y="2994990"/>
            <a:ext cx="30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77ED5F83-4C67-42C8-A935-2DB789BCF001}"/>
              </a:ext>
            </a:extLst>
          </p:cNvPr>
          <p:cNvSpPr txBox="1"/>
          <p:nvPr/>
        </p:nvSpPr>
        <p:spPr>
          <a:xfrm>
            <a:off x="2165743" y="2764156"/>
            <a:ext cx="71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=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9B948A80-0437-4119-9978-669664E37A57}"/>
              </a:ext>
            </a:extLst>
          </p:cNvPr>
          <p:cNvSpPr txBox="1"/>
          <p:nvPr/>
        </p:nvSpPr>
        <p:spPr>
          <a:xfrm>
            <a:off x="1439292" y="2764157"/>
            <a:ext cx="510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0070C0"/>
                </a:solidFill>
              </a:rPr>
              <a:t>+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xmlns="" id="{5ADD20D3-3EA2-480F-B51F-48684E8D1D2C}"/>
              </a:ext>
            </a:extLst>
          </p:cNvPr>
          <p:cNvCxnSpPr>
            <a:cxnSpLocks/>
          </p:cNvCxnSpPr>
          <p:nvPr/>
        </p:nvCxnSpPr>
        <p:spPr>
          <a:xfrm>
            <a:off x="2688758" y="4998172"/>
            <a:ext cx="849572" cy="66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xmlns="" id="{0DC5A154-AEB0-4F09-B867-AE613CC2163B}"/>
              </a:ext>
            </a:extLst>
          </p:cNvPr>
          <p:cNvCxnSpPr/>
          <p:nvPr/>
        </p:nvCxnSpPr>
        <p:spPr>
          <a:xfrm>
            <a:off x="1870884" y="5029200"/>
            <a:ext cx="30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xmlns="" id="{63891F76-316B-4318-BD76-CEF7F5AB6A60}"/>
              </a:ext>
            </a:extLst>
          </p:cNvPr>
          <p:cNvCxnSpPr/>
          <p:nvPr/>
        </p:nvCxnSpPr>
        <p:spPr>
          <a:xfrm>
            <a:off x="1099930" y="5029200"/>
            <a:ext cx="30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8D0FE5D5-597F-4B01-896F-671D1E08B6EB}"/>
              </a:ext>
            </a:extLst>
          </p:cNvPr>
          <p:cNvSpPr txBox="1"/>
          <p:nvPr/>
        </p:nvSpPr>
        <p:spPr>
          <a:xfrm>
            <a:off x="1488897" y="4773966"/>
            <a:ext cx="510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0070C0"/>
                </a:solidFill>
              </a:rPr>
              <a:t>+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E8E96C6C-2B83-44F3-9C24-85668DF8C99C}"/>
              </a:ext>
            </a:extLst>
          </p:cNvPr>
          <p:cNvSpPr txBox="1"/>
          <p:nvPr/>
        </p:nvSpPr>
        <p:spPr>
          <a:xfrm>
            <a:off x="2238989" y="4773966"/>
            <a:ext cx="71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=</a:t>
            </a:r>
          </a:p>
        </p:txBody>
      </p: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xmlns="" id="{D7E7DD2B-93B7-4E81-A58A-9BCD4416C04C}"/>
              </a:ext>
            </a:extLst>
          </p:cNvPr>
          <p:cNvCxnSpPr/>
          <p:nvPr/>
        </p:nvCxnSpPr>
        <p:spPr>
          <a:xfrm>
            <a:off x="1326828" y="5235631"/>
            <a:ext cx="54405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e 19">
            <a:extLst>
              <a:ext uri="{FF2B5EF4-FFF2-40B4-BE49-F238E27FC236}">
                <a16:creationId xmlns:a16="http://schemas.microsoft.com/office/drawing/2014/main" xmlns="" id="{273E8F6E-AA84-414F-81DF-78CCDB95BEF1}"/>
              </a:ext>
            </a:extLst>
          </p:cNvPr>
          <p:cNvSpPr/>
          <p:nvPr/>
        </p:nvSpPr>
        <p:spPr>
          <a:xfrm>
            <a:off x="2815373" y="5020314"/>
            <a:ext cx="486393" cy="4550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930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52943F9-223B-4AAC-A8FC-9D40DD5B9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88" y="75406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2400" b="1" dirty="0"/>
              <a:t>3. Para saber el numerador, multiplicas en cruzado y sumas los resultados:</a:t>
            </a:r>
          </a:p>
          <a:p>
            <a:pPr marL="0" indent="0">
              <a:buNone/>
            </a:pPr>
            <a:endParaRPr lang="es-CL" sz="2600" b="1" dirty="0"/>
          </a:p>
          <a:p>
            <a:pPr marL="0" indent="0">
              <a:buNone/>
            </a:pPr>
            <a:r>
              <a:rPr lang="es-CL" dirty="0"/>
              <a:t>3       1         18 + 4         22</a:t>
            </a:r>
          </a:p>
          <a:p>
            <a:pPr marL="0" indent="0">
              <a:buNone/>
            </a:pPr>
            <a:r>
              <a:rPr lang="es-CL" dirty="0"/>
              <a:t>4       6            24             24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sz="2400" b="1" dirty="0"/>
              <a:t>4.Para terminar simplifica el resultado:</a:t>
            </a:r>
          </a:p>
          <a:p>
            <a:pPr marL="0" indent="0">
              <a:buNone/>
            </a:pPr>
            <a:endParaRPr lang="es-CL" dirty="0"/>
          </a:p>
          <a:p>
            <a:pPr marL="514350" indent="-514350">
              <a:buAutoNum type="arabicPlain" startAt="22"/>
            </a:pPr>
            <a:r>
              <a:rPr lang="es-CL" dirty="0"/>
              <a:t>     11</a:t>
            </a:r>
          </a:p>
          <a:p>
            <a:pPr marL="0" indent="0">
              <a:buNone/>
            </a:pPr>
            <a:r>
              <a:rPr lang="es-CL" dirty="0"/>
              <a:t>24       12</a:t>
            </a:r>
          </a:p>
        </p:txBody>
      </p:sp>
      <p:pic>
        <p:nvPicPr>
          <p:cNvPr id="4" name="Picture 2" descr="Vinilo Pixerstick Fondo del vector de números • Pixers® - Vivimos ...">
            <a:extLst>
              <a:ext uri="{FF2B5EF4-FFF2-40B4-BE49-F238E27FC236}">
                <a16:creationId xmlns:a16="http://schemas.microsoft.com/office/drawing/2014/main" xmlns="" id="{5BFEB407-91E3-4F39-98A8-A0CD12EC2D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48"/>
          <a:stretch/>
        </p:blipFill>
        <p:spPr bwMode="auto">
          <a:xfrm>
            <a:off x="3909391" y="60042"/>
            <a:ext cx="8282609" cy="6797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5760123F-17D7-4205-871D-AAC5C5B148CA}"/>
              </a:ext>
            </a:extLst>
          </p:cNvPr>
          <p:cNvCxnSpPr/>
          <p:nvPr/>
        </p:nvCxnSpPr>
        <p:spPr>
          <a:xfrm>
            <a:off x="1370977" y="2056779"/>
            <a:ext cx="30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xmlns="" id="{42FBBBAE-240E-4824-AAB2-060968BF3875}"/>
              </a:ext>
            </a:extLst>
          </p:cNvPr>
          <p:cNvCxnSpPr>
            <a:cxnSpLocks/>
          </p:cNvCxnSpPr>
          <p:nvPr/>
        </p:nvCxnSpPr>
        <p:spPr>
          <a:xfrm>
            <a:off x="626477" y="4318967"/>
            <a:ext cx="60442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CD2F7C6B-D8D4-4B8F-A262-A1708EF2BCC7}"/>
              </a:ext>
            </a:extLst>
          </p:cNvPr>
          <p:cNvCxnSpPr/>
          <p:nvPr/>
        </p:nvCxnSpPr>
        <p:spPr>
          <a:xfrm>
            <a:off x="623888" y="2056779"/>
            <a:ext cx="30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FBC848EB-53B2-4CEE-93B8-1EDB4DBDAE6F}"/>
              </a:ext>
            </a:extLst>
          </p:cNvPr>
          <p:cNvCxnSpPr>
            <a:cxnSpLocks/>
          </p:cNvCxnSpPr>
          <p:nvPr/>
        </p:nvCxnSpPr>
        <p:spPr>
          <a:xfrm>
            <a:off x="3909391" y="2037750"/>
            <a:ext cx="5959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xmlns="" id="{B753C0B2-40CD-4C8B-A7D7-C18A729D6909}"/>
              </a:ext>
            </a:extLst>
          </p:cNvPr>
          <p:cNvCxnSpPr>
            <a:cxnSpLocks/>
          </p:cNvCxnSpPr>
          <p:nvPr/>
        </p:nvCxnSpPr>
        <p:spPr>
          <a:xfrm>
            <a:off x="2281030" y="2056782"/>
            <a:ext cx="1178862" cy="191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xmlns="" id="{A651E9FF-29FA-4EC1-9833-874B81CB7A29}"/>
              </a:ext>
            </a:extLst>
          </p:cNvPr>
          <p:cNvCxnSpPr>
            <a:cxnSpLocks/>
          </p:cNvCxnSpPr>
          <p:nvPr/>
        </p:nvCxnSpPr>
        <p:spPr>
          <a:xfrm>
            <a:off x="1536115" y="4318967"/>
            <a:ext cx="60442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xmlns="" id="{E23C3599-D950-4D47-BAA9-9D73B1CCE11A}"/>
              </a:ext>
            </a:extLst>
          </p:cNvPr>
          <p:cNvCxnSpPr>
            <a:cxnSpLocks/>
          </p:cNvCxnSpPr>
          <p:nvPr/>
        </p:nvCxnSpPr>
        <p:spPr>
          <a:xfrm flipV="1">
            <a:off x="928688" y="1868557"/>
            <a:ext cx="442289" cy="35889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xmlns="" id="{9C94B699-EDAC-4D70-AA60-83D4E14779D3}"/>
              </a:ext>
            </a:extLst>
          </p:cNvPr>
          <p:cNvCxnSpPr>
            <a:cxnSpLocks/>
          </p:cNvCxnSpPr>
          <p:nvPr/>
        </p:nvCxnSpPr>
        <p:spPr>
          <a:xfrm>
            <a:off x="920820" y="1849268"/>
            <a:ext cx="450157" cy="37818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ángulo 22">
            <a:extLst>
              <a:ext uri="{FF2B5EF4-FFF2-40B4-BE49-F238E27FC236}">
                <a16:creationId xmlns:a16="http://schemas.microsoft.com/office/drawing/2014/main" xmlns="" id="{3376E723-9195-4137-AFF4-547A915E71CB}"/>
              </a:ext>
            </a:extLst>
          </p:cNvPr>
          <p:cNvSpPr/>
          <p:nvPr/>
        </p:nvSpPr>
        <p:spPr>
          <a:xfrm>
            <a:off x="1865611" y="18492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=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xmlns="" id="{1C3FFB70-51FC-41FF-A2F4-8AF303C1BD5B}"/>
              </a:ext>
            </a:extLst>
          </p:cNvPr>
          <p:cNvSpPr/>
          <p:nvPr/>
        </p:nvSpPr>
        <p:spPr>
          <a:xfrm>
            <a:off x="3457139" y="189126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=</a:t>
            </a:r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xmlns="" id="{C6749F1F-57D6-463A-AFCC-995FBFF4CD64}"/>
              </a:ext>
            </a:extLst>
          </p:cNvPr>
          <p:cNvSpPr/>
          <p:nvPr/>
        </p:nvSpPr>
        <p:spPr>
          <a:xfrm>
            <a:off x="2255874" y="1532111"/>
            <a:ext cx="1188757" cy="50627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xmlns="" id="{2F5DFB75-9FAE-4907-B05A-6ED6E2B84CB9}"/>
              </a:ext>
            </a:extLst>
          </p:cNvPr>
          <p:cNvSpPr/>
          <p:nvPr/>
        </p:nvSpPr>
        <p:spPr>
          <a:xfrm>
            <a:off x="1236033" y="413430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=</a:t>
            </a: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xmlns="" id="{15505D4A-08E0-469D-A740-FA7AABB3B950}"/>
              </a:ext>
            </a:extLst>
          </p:cNvPr>
          <p:cNvSpPr/>
          <p:nvPr/>
        </p:nvSpPr>
        <p:spPr>
          <a:xfrm rot="16200000">
            <a:off x="1235975" y="3985982"/>
            <a:ext cx="1188757" cy="6659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95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inilo Pixerstick Fondo del vector de números • Pixers® - Vivimos ...">
            <a:extLst>
              <a:ext uri="{FF2B5EF4-FFF2-40B4-BE49-F238E27FC236}">
                <a16:creationId xmlns:a16="http://schemas.microsoft.com/office/drawing/2014/main" xmlns="" id="{D3A5A66A-475C-47CE-8615-4F796A2DFB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48"/>
          <a:stretch/>
        </p:blipFill>
        <p:spPr bwMode="auto">
          <a:xfrm>
            <a:off x="3967449" y="30021"/>
            <a:ext cx="8282609" cy="6797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33F6FA44-D7E6-4DAF-AACF-1164BB94A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0070C0"/>
                </a:solidFill>
              </a:rPr>
              <a:t>¿Cómo podemos resolver problemas paso a paso?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282381D-C710-4504-9650-1CE98CDA4FE7}"/>
              </a:ext>
            </a:extLst>
          </p:cNvPr>
          <p:cNvSpPr txBox="1"/>
          <p:nvPr/>
        </p:nvSpPr>
        <p:spPr>
          <a:xfrm>
            <a:off x="838200" y="1911843"/>
            <a:ext cx="72678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CL" b="1" dirty="0"/>
              <a:t>Debes leer 2 veces el problema y marcar la pregunta.</a:t>
            </a:r>
          </a:p>
          <a:p>
            <a:pPr marL="342900" indent="-342900">
              <a:buAutoNum type="arabicPeriod"/>
            </a:pPr>
            <a:endParaRPr lang="es-CL" dirty="0"/>
          </a:p>
          <a:p>
            <a:r>
              <a:rPr lang="es-CL" dirty="0"/>
              <a:t>Un camping está dividido en parcelas iguales. Tres octavos de las parcelas están ocupadas con carpas y dos octavos con autos </a:t>
            </a:r>
            <a:r>
              <a:rPr lang="es-CL" u="sng" dirty="0"/>
              <a:t>¿Qué fracción de las parcelas están ocupadas?</a:t>
            </a:r>
            <a:r>
              <a:rPr lang="es-CL" dirty="0"/>
              <a:t> </a:t>
            </a:r>
            <a:r>
              <a:rPr lang="es-CL" u="sng" dirty="0"/>
              <a:t>¿y libre?</a:t>
            </a:r>
          </a:p>
          <a:p>
            <a:endParaRPr lang="es-CL" b="1" dirty="0"/>
          </a:p>
          <a:p>
            <a:endParaRPr lang="es-CL" b="1" dirty="0"/>
          </a:p>
          <a:p>
            <a:r>
              <a:rPr lang="es-CL" b="1" dirty="0"/>
              <a:t>2. Debes organizar la información.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pPr marL="342900" indent="-342900">
              <a:buAutoNum type="arabicPeriod"/>
            </a:pPr>
            <a:endParaRPr lang="es-CL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53D09DA6-23FD-4D9A-8D38-88E15BD21016}"/>
              </a:ext>
            </a:extLst>
          </p:cNvPr>
          <p:cNvSpPr/>
          <p:nvPr/>
        </p:nvSpPr>
        <p:spPr>
          <a:xfrm>
            <a:off x="1152939" y="4731026"/>
            <a:ext cx="2226365" cy="10734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xmlns="" id="{2222E1B9-87D5-4E57-8F6A-D62B24CE1A5A}"/>
              </a:ext>
            </a:extLst>
          </p:cNvPr>
          <p:cNvCxnSpPr/>
          <p:nvPr/>
        </p:nvCxnSpPr>
        <p:spPr>
          <a:xfrm>
            <a:off x="1723857" y="4731026"/>
            <a:ext cx="0" cy="1073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xmlns="" id="{0587E55B-8A8A-41E4-B45C-7FF588CB34E6}"/>
              </a:ext>
            </a:extLst>
          </p:cNvPr>
          <p:cNvCxnSpPr/>
          <p:nvPr/>
        </p:nvCxnSpPr>
        <p:spPr>
          <a:xfrm>
            <a:off x="2246960" y="4731026"/>
            <a:ext cx="0" cy="1073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xmlns="" id="{618CDCAE-88D9-45D0-B339-7F567659939C}"/>
              </a:ext>
            </a:extLst>
          </p:cNvPr>
          <p:cNvCxnSpPr/>
          <p:nvPr/>
        </p:nvCxnSpPr>
        <p:spPr>
          <a:xfrm>
            <a:off x="2798357" y="4731026"/>
            <a:ext cx="0" cy="1073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xmlns="" id="{5C83C01D-8A4D-4666-B4D6-553B083E49E0}"/>
              </a:ext>
            </a:extLst>
          </p:cNvPr>
          <p:cNvCxnSpPr>
            <a:cxnSpLocks/>
          </p:cNvCxnSpPr>
          <p:nvPr/>
        </p:nvCxnSpPr>
        <p:spPr>
          <a:xfrm>
            <a:off x="1152939" y="5294244"/>
            <a:ext cx="22263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6" descr="Manchas De Pintura | Vectores, Fotos de Stock y PSD Gratis">
            <a:extLst>
              <a:ext uri="{FF2B5EF4-FFF2-40B4-BE49-F238E27FC236}">
                <a16:creationId xmlns:a16="http://schemas.microsoft.com/office/drawing/2014/main" xmlns="" id="{BC0792D4-487A-43FF-8BF9-41B9BA95F3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6" t="68652" r="62891" b="5885"/>
          <a:stretch/>
        </p:blipFill>
        <p:spPr bwMode="auto">
          <a:xfrm>
            <a:off x="1191758" y="4858630"/>
            <a:ext cx="493280" cy="409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Manchas De Pintura | Vectores, Fotos de Stock y PSD Gratis">
            <a:extLst>
              <a:ext uri="{FF2B5EF4-FFF2-40B4-BE49-F238E27FC236}">
                <a16:creationId xmlns:a16="http://schemas.microsoft.com/office/drawing/2014/main" xmlns="" id="{7261E689-DB2F-426D-B708-91D2708192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6" t="68652" r="62891" b="5885"/>
          <a:stretch/>
        </p:blipFill>
        <p:spPr bwMode="auto">
          <a:xfrm>
            <a:off x="1763793" y="4808081"/>
            <a:ext cx="493280" cy="409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Manchas De Pintura | Vectores, Fotos de Stock y PSD Gratis">
            <a:extLst>
              <a:ext uri="{FF2B5EF4-FFF2-40B4-BE49-F238E27FC236}">
                <a16:creationId xmlns:a16="http://schemas.microsoft.com/office/drawing/2014/main" xmlns="" id="{13634000-D4A7-429E-8C6E-01B742493B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6" t="68652" r="62891" b="5885"/>
          <a:stretch/>
        </p:blipFill>
        <p:spPr bwMode="auto">
          <a:xfrm>
            <a:off x="2283768" y="4813633"/>
            <a:ext cx="493280" cy="409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CuadroTexto 29">
            <a:extLst>
              <a:ext uri="{FF2B5EF4-FFF2-40B4-BE49-F238E27FC236}">
                <a16:creationId xmlns:a16="http://schemas.microsoft.com/office/drawing/2014/main" xmlns="" id="{D8F20237-52F5-4259-9C94-BC2CCCD9A834}"/>
              </a:ext>
            </a:extLst>
          </p:cNvPr>
          <p:cNvSpPr txBox="1"/>
          <p:nvPr/>
        </p:nvSpPr>
        <p:spPr>
          <a:xfrm>
            <a:off x="4119101" y="4596775"/>
            <a:ext cx="4601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>
                <a:solidFill>
                  <a:srgbClr val="FF0000"/>
                </a:solidFill>
              </a:rPr>
              <a:t>3</a:t>
            </a:r>
          </a:p>
          <a:p>
            <a:r>
              <a:rPr lang="es-CL" sz="3200" b="1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4096" name="Conector recto 4095">
            <a:extLst>
              <a:ext uri="{FF2B5EF4-FFF2-40B4-BE49-F238E27FC236}">
                <a16:creationId xmlns:a16="http://schemas.microsoft.com/office/drawing/2014/main" xmlns="" id="{EFE7AEBA-F9E5-4393-8F8C-9471385D6FDE}"/>
              </a:ext>
            </a:extLst>
          </p:cNvPr>
          <p:cNvCxnSpPr/>
          <p:nvPr/>
        </p:nvCxnSpPr>
        <p:spPr>
          <a:xfrm>
            <a:off x="4119101" y="5124424"/>
            <a:ext cx="42406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7" name="CuadroTexto 4096">
            <a:extLst>
              <a:ext uri="{FF2B5EF4-FFF2-40B4-BE49-F238E27FC236}">
                <a16:creationId xmlns:a16="http://schemas.microsoft.com/office/drawing/2014/main" xmlns="" id="{0D56185D-2DAD-46D9-A311-EF8BA96ECFD6}"/>
              </a:ext>
            </a:extLst>
          </p:cNvPr>
          <p:cNvSpPr txBox="1"/>
          <p:nvPr/>
        </p:nvSpPr>
        <p:spPr>
          <a:xfrm>
            <a:off x="4862473" y="4617025"/>
            <a:ext cx="1404728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L" b="1" dirty="0"/>
              <a:t>3 parcelas están ocupadas por carpas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8A4DC821-B691-46EC-BEE0-CFC6F953855C}"/>
              </a:ext>
            </a:extLst>
          </p:cNvPr>
          <p:cNvSpPr txBox="1"/>
          <p:nvPr/>
        </p:nvSpPr>
        <p:spPr>
          <a:xfrm>
            <a:off x="6797288" y="4620821"/>
            <a:ext cx="4601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>
                <a:solidFill>
                  <a:srgbClr val="FFC000"/>
                </a:solidFill>
              </a:rPr>
              <a:t>2</a:t>
            </a:r>
          </a:p>
          <a:p>
            <a:r>
              <a:rPr lang="es-CL" sz="3200" b="1" dirty="0">
                <a:solidFill>
                  <a:srgbClr val="FFC000"/>
                </a:solidFill>
              </a:rPr>
              <a:t>8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xmlns="" id="{CFD43253-7CCF-4279-AA0E-43A746682D21}"/>
              </a:ext>
            </a:extLst>
          </p:cNvPr>
          <p:cNvCxnSpPr/>
          <p:nvPr/>
        </p:nvCxnSpPr>
        <p:spPr>
          <a:xfrm>
            <a:off x="6766619" y="5135384"/>
            <a:ext cx="42406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CuadroTexto 4098">
            <a:extLst>
              <a:ext uri="{FF2B5EF4-FFF2-40B4-BE49-F238E27FC236}">
                <a16:creationId xmlns:a16="http://schemas.microsoft.com/office/drawing/2014/main" xmlns="" id="{A9B62EE3-1F4B-4D01-A4F6-B53E17E5A23B}"/>
              </a:ext>
            </a:extLst>
          </p:cNvPr>
          <p:cNvSpPr txBox="1"/>
          <p:nvPr/>
        </p:nvSpPr>
        <p:spPr>
          <a:xfrm>
            <a:off x="1522791" y="5830957"/>
            <a:ext cx="1717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chemeClr val="accent1"/>
                </a:solidFill>
              </a:rPr>
              <a:t>CAMPING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xmlns="" id="{B9110B70-F1B4-45A4-80F6-7D47FAA2AE55}"/>
              </a:ext>
            </a:extLst>
          </p:cNvPr>
          <p:cNvSpPr txBox="1"/>
          <p:nvPr/>
        </p:nvSpPr>
        <p:spPr>
          <a:xfrm>
            <a:off x="7592585" y="4630628"/>
            <a:ext cx="1404728" cy="120032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s-CL" b="1" dirty="0"/>
              <a:t>2 parcelas están ocupadas por autos</a:t>
            </a:r>
          </a:p>
        </p:txBody>
      </p:sp>
      <p:pic>
        <p:nvPicPr>
          <p:cNvPr id="5122" name="Picture 2" descr="Manchas De Pintura | Vectores, Fotos de Stock y PSD Gratis">
            <a:extLst>
              <a:ext uri="{FF2B5EF4-FFF2-40B4-BE49-F238E27FC236}">
                <a16:creationId xmlns:a16="http://schemas.microsoft.com/office/drawing/2014/main" xmlns="" id="{B2EDFCE7-B46F-4F0E-9705-C30F1FCF32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10" t="38783" r="38239" b="41411"/>
          <a:stretch/>
        </p:blipFill>
        <p:spPr bwMode="auto">
          <a:xfrm>
            <a:off x="2821991" y="4793186"/>
            <a:ext cx="533990" cy="467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Manchas De Pintura | Vectores, Fotos de Stock y PSD Gratis">
            <a:extLst>
              <a:ext uri="{FF2B5EF4-FFF2-40B4-BE49-F238E27FC236}">
                <a16:creationId xmlns:a16="http://schemas.microsoft.com/office/drawing/2014/main" xmlns="" id="{AE80D577-55CA-4C47-9E0E-A0CC7A6472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10" t="38783" r="38239" b="41411"/>
          <a:stretch/>
        </p:blipFill>
        <p:spPr bwMode="auto">
          <a:xfrm>
            <a:off x="1184424" y="5343478"/>
            <a:ext cx="533990" cy="467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CuadroTexto 4099">
            <a:extLst>
              <a:ext uri="{FF2B5EF4-FFF2-40B4-BE49-F238E27FC236}">
                <a16:creationId xmlns:a16="http://schemas.microsoft.com/office/drawing/2014/main" xmlns="" id="{78A31E8B-AFDD-4092-8258-7EE7BCB25810}"/>
              </a:ext>
            </a:extLst>
          </p:cNvPr>
          <p:cNvSpPr txBox="1"/>
          <p:nvPr/>
        </p:nvSpPr>
        <p:spPr>
          <a:xfrm>
            <a:off x="10040222" y="3882157"/>
            <a:ext cx="1756090" cy="2554545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2000" dirty="0">
                <a:solidFill>
                  <a:srgbClr val="002060"/>
                </a:solidFill>
              </a:rPr>
              <a:t>Para responder la primera pregunta del problema debemos sumar las fracciones </a:t>
            </a:r>
          </a:p>
        </p:txBody>
      </p:sp>
      <p:cxnSp>
        <p:nvCxnSpPr>
          <p:cNvPr id="4102" name="Conector recto de flecha 4101">
            <a:extLst>
              <a:ext uri="{FF2B5EF4-FFF2-40B4-BE49-F238E27FC236}">
                <a16:creationId xmlns:a16="http://schemas.microsoft.com/office/drawing/2014/main" xmlns="" id="{0787A2CC-4242-47DD-A6EB-D460C616799B}"/>
              </a:ext>
            </a:extLst>
          </p:cNvPr>
          <p:cNvCxnSpPr/>
          <p:nvPr/>
        </p:nvCxnSpPr>
        <p:spPr>
          <a:xfrm>
            <a:off x="10283687" y="6679096"/>
            <a:ext cx="1512625" cy="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1527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inilo Pixerstick Fondo del vector de números • Pixers® - Vivimos ...">
            <a:extLst>
              <a:ext uri="{FF2B5EF4-FFF2-40B4-BE49-F238E27FC236}">
                <a16:creationId xmlns:a16="http://schemas.microsoft.com/office/drawing/2014/main" xmlns="" id="{D3A5A66A-475C-47CE-8615-4F796A2DFB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48"/>
          <a:stretch/>
        </p:blipFill>
        <p:spPr bwMode="auto">
          <a:xfrm>
            <a:off x="4074865" y="30021"/>
            <a:ext cx="8282609" cy="6797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33F6FA44-D7E6-4DAF-AACF-1164BB94A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0070C0"/>
                </a:solidFill>
              </a:rPr>
              <a:t>Continuamos…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282381D-C710-4504-9650-1CE98CDA4FE7}"/>
              </a:ext>
            </a:extLst>
          </p:cNvPr>
          <p:cNvSpPr txBox="1"/>
          <p:nvPr/>
        </p:nvSpPr>
        <p:spPr>
          <a:xfrm>
            <a:off x="2031261" y="3646602"/>
            <a:ext cx="7267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pPr marL="342900" indent="-342900">
              <a:buAutoNum type="arabicPeriod"/>
            </a:pPr>
            <a:endParaRPr lang="es-CL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53D09DA6-23FD-4D9A-8D38-88E15BD21016}"/>
              </a:ext>
            </a:extLst>
          </p:cNvPr>
          <p:cNvSpPr/>
          <p:nvPr/>
        </p:nvSpPr>
        <p:spPr>
          <a:xfrm>
            <a:off x="1088922" y="2113794"/>
            <a:ext cx="2226365" cy="10734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xmlns="" id="{2222E1B9-87D5-4E57-8F6A-D62B24CE1A5A}"/>
              </a:ext>
            </a:extLst>
          </p:cNvPr>
          <p:cNvCxnSpPr/>
          <p:nvPr/>
        </p:nvCxnSpPr>
        <p:spPr>
          <a:xfrm>
            <a:off x="1651553" y="2113794"/>
            <a:ext cx="0" cy="1073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xmlns="" id="{0587E55B-8A8A-41E4-B45C-7FF588CB34E6}"/>
              </a:ext>
            </a:extLst>
          </p:cNvPr>
          <p:cNvCxnSpPr/>
          <p:nvPr/>
        </p:nvCxnSpPr>
        <p:spPr>
          <a:xfrm>
            <a:off x="2199030" y="2113794"/>
            <a:ext cx="0" cy="1073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xmlns="" id="{618CDCAE-88D9-45D0-B339-7F567659939C}"/>
              </a:ext>
            </a:extLst>
          </p:cNvPr>
          <p:cNvCxnSpPr/>
          <p:nvPr/>
        </p:nvCxnSpPr>
        <p:spPr>
          <a:xfrm>
            <a:off x="2765944" y="2113794"/>
            <a:ext cx="0" cy="1073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xmlns="" id="{5C83C01D-8A4D-4666-B4D6-553B083E49E0}"/>
              </a:ext>
            </a:extLst>
          </p:cNvPr>
          <p:cNvCxnSpPr>
            <a:cxnSpLocks/>
          </p:cNvCxnSpPr>
          <p:nvPr/>
        </p:nvCxnSpPr>
        <p:spPr>
          <a:xfrm>
            <a:off x="1088922" y="2650507"/>
            <a:ext cx="22263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6" descr="Manchas De Pintura | Vectores, Fotos de Stock y PSD Gratis">
            <a:extLst>
              <a:ext uri="{FF2B5EF4-FFF2-40B4-BE49-F238E27FC236}">
                <a16:creationId xmlns:a16="http://schemas.microsoft.com/office/drawing/2014/main" xmlns="" id="{BC0792D4-487A-43FF-8BF9-41B9BA95F3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6" t="68652" r="62891" b="5885"/>
          <a:stretch/>
        </p:blipFill>
        <p:spPr bwMode="auto">
          <a:xfrm>
            <a:off x="2225294" y="2197088"/>
            <a:ext cx="493280" cy="409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Manchas De Pintura | Vectores, Fotos de Stock y PSD Gratis">
            <a:extLst>
              <a:ext uri="{FF2B5EF4-FFF2-40B4-BE49-F238E27FC236}">
                <a16:creationId xmlns:a16="http://schemas.microsoft.com/office/drawing/2014/main" xmlns="" id="{7261E689-DB2F-426D-B708-91D2708192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6" t="68652" r="62891" b="5885"/>
          <a:stretch/>
        </p:blipFill>
        <p:spPr bwMode="auto">
          <a:xfrm>
            <a:off x="1139028" y="2185563"/>
            <a:ext cx="493280" cy="409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Manchas De Pintura | Vectores, Fotos de Stock y PSD Gratis">
            <a:extLst>
              <a:ext uri="{FF2B5EF4-FFF2-40B4-BE49-F238E27FC236}">
                <a16:creationId xmlns:a16="http://schemas.microsoft.com/office/drawing/2014/main" xmlns="" id="{13634000-D4A7-429E-8C6E-01B742493B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6" t="68652" r="62891" b="5885"/>
          <a:stretch/>
        </p:blipFill>
        <p:spPr bwMode="auto">
          <a:xfrm>
            <a:off x="1688370" y="2213799"/>
            <a:ext cx="493280" cy="409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CuadroTexto 29">
            <a:extLst>
              <a:ext uri="{FF2B5EF4-FFF2-40B4-BE49-F238E27FC236}">
                <a16:creationId xmlns:a16="http://schemas.microsoft.com/office/drawing/2014/main" xmlns="" id="{D8F20237-52F5-4259-9C94-BC2CCCD9A834}"/>
              </a:ext>
            </a:extLst>
          </p:cNvPr>
          <p:cNvSpPr txBox="1"/>
          <p:nvPr/>
        </p:nvSpPr>
        <p:spPr>
          <a:xfrm>
            <a:off x="3948203" y="2210033"/>
            <a:ext cx="4601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>
                <a:solidFill>
                  <a:srgbClr val="FF0000"/>
                </a:solidFill>
              </a:rPr>
              <a:t>3</a:t>
            </a:r>
          </a:p>
          <a:p>
            <a:r>
              <a:rPr lang="es-CL" sz="3200" b="1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4096" name="Conector recto 4095">
            <a:extLst>
              <a:ext uri="{FF2B5EF4-FFF2-40B4-BE49-F238E27FC236}">
                <a16:creationId xmlns:a16="http://schemas.microsoft.com/office/drawing/2014/main" xmlns="" id="{EFE7AEBA-F9E5-4393-8F8C-9471385D6FDE}"/>
              </a:ext>
            </a:extLst>
          </p:cNvPr>
          <p:cNvCxnSpPr/>
          <p:nvPr/>
        </p:nvCxnSpPr>
        <p:spPr>
          <a:xfrm>
            <a:off x="3948203" y="2773112"/>
            <a:ext cx="42406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8A4DC821-B691-46EC-BEE0-CFC6F953855C}"/>
              </a:ext>
            </a:extLst>
          </p:cNvPr>
          <p:cNvSpPr txBox="1"/>
          <p:nvPr/>
        </p:nvSpPr>
        <p:spPr>
          <a:xfrm>
            <a:off x="4927152" y="2234503"/>
            <a:ext cx="4601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>
                <a:solidFill>
                  <a:srgbClr val="FFC000"/>
                </a:solidFill>
              </a:rPr>
              <a:t>2</a:t>
            </a:r>
          </a:p>
          <a:p>
            <a:r>
              <a:rPr lang="es-CL" sz="3200" b="1" dirty="0">
                <a:solidFill>
                  <a:srgbClr val="FFC000"/>
                </a:solidFill>
              </a:rPr>
              <a:t>8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xmlns="" id="{CFD43253-7CCF-4279-AA0E-43A746682D21}"/>
              </a:ext>
            </a:extLst>
          </p:cNvPr>
          <p:cNvCxnSpPr/>
          <p:nvPr/>
        </p:nvCxnSpPr>
        <p:spPr>
          <a:xfrm>
            <a:off x="4927152" y="2778362"/>
            <a:ext cx="42406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CuadroTexto 4098">
            <a:extLst>
              <a:ext uri="{FF2B5EF4-FFF2-40B4-BE49-F238E27FC236}">
                <a16:creationId xmlns:a16="http://schemas.microsoft.com/office/drawing/2014/main" xmlns="" id="{A9B62EE3-1F4B-4D01-A4F6-B53E17E5A23B}"/>
              </a:ext>
            </a:extLst>
          </p:cNvPr>
          <p:cNvSpPr txBox="1"/>
          <p:nvPr/>
        </p:nvSpPr>
        <p:spPr>
          <a:xfrm>
            <a:off x="1385668" y="3270514"/>
            <a:ext cx="1717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chemeClr val="accent1"/>
                </a:solidFill>
              </a:rPr>
              <a:t>CAMPING</a:t>
            </a:r>
          </a:p>
        </p:txBody>
      </p:sp>
      <p:pic>
        <p:nvPicPr>
          <p:cNvPr id="5122" name="Picture 2" descr="Manchas De Pintura | Vectores, Fotos de Stock y PSD Gratis">
            <a:extLst>
              <a:ext uri="{FF2B5EF4-FFF2-40B4-BE49-F238E27FC236}">
                <a16:creationId xmlns:a16="http://schemas.microsoft.com/office/drawing/2014/main" xmlns="" id="{B2EDFCE7-B46F-4F0E-9705-C30F1FCF32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10" t="38783" r="38239" b="41411"/>
          <a:stretch/>
        </p:blipFill>
        <p:spPr bwMode="auto">
          <a:xfrm>
            <a:off x="2781297" y="2166573"/>
            <a:ext cx="533990" cy="467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Manchas De Pintura | Vectores, Fotos de Stock y PSD Gratis">
            <a:extLst>
              <a:ext uri="{FF2B5EF4-FFF2-40B4-BE49-F238E27FC236}">
                <a16:creationId xmlns:a16="http://schemas.microsoft.com/office/drawing/2014/main" xmlns="" id="{AE80D577-55CA-4C47-9E0E-A0CC7A6472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10" t="38783" r="38239" b="41411"/>
          <a:stretch/>
        </p:blipFill>
        <p:spPr bwMode="auto">
          <a:xfrm>
            <a:off x="1124307" y="2704965"/>
            <a:ext cx="533990" cy="42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A99833A-8FD5-4B12-9F21-5442F719B891}"/>
              </a:ext>
            </a:extLst>
          </p:cNvPr>
          <p:cNvSpPr txBox="1"/>
          <p:nvPr/>
        </p:nvSpPr>
        <p:spPr>
          <a:xfrm>
            <a:off x="4469248" y="2511502"/>
            <a:ext cx="421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>
                <a:solidFill>
                  <a:srgbClr val="0070C0"/>
                </a:solidFill>
              </a:rPr>
              <a:t>+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xmlns="" id="{B61C6006-4D56-47B8-8BFD-6EA843162EBD}"/>
              </a:ext>
            </a:extLst>
          </p:cNvPr>
          <p:cNvCxnSpPr/>
          <p:nvPr/>
        </p:nvCxnSpPr>
        <p:spPr>
          <a:xfrm>
            <a:off x="5795170" y="2773112"/>
            <a:ext cx="42406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xmlns="" id="{D8A0F749-5CEB-4EE7-AD3A-E74645D26D02}"/>
              </a:ext>
            </a:extLst>
          </p:cNvPr>
          <p:cNvSpPr txBox="1"/>
          <p:nvPr/>
        </p:nvSpPr>
        <p:spPr>
          <a:xfrm>
            <a:off x="5834470" y="2214759"/>
            <a:ext cx="4601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>
                <a:solidFill>
                  <a:srgbClr val="00B050"/>
                </a:solidFill>
              </a:rPr>
              <a:t>5</a:t>
            </a:r>
          </a:p>
          <a:p>
            <a:r>
              <a:rPr lang="es-CL" sz="3200" b="1" dirty="0">
                <a:solidFill>
                  <a:srgbClr val="00B050"/>
                </a:solidFill>
              </a:rPr>
              <a:t>8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xmlns="" id="{055BC86F-3523-453F-81CC-AACD9D54A66B}"/>
              </a:ext>
            </a:extLst>
          </p:cNvPr>
          <p:cNvSpPr txBox="1"/>
          <p:nvPr/>
        </p:nvSpPr>
        <p:spPr>
          <a:xfrm>
            <a:off x="810325" y="4094192"/>
            <a:ext cx="1756090" cy="1938992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2000" dirty="0">
                <a:solidFill>
                  <a:srgbClr val="002060"/>
                </a:solidFill>
              </a:rPr>
              <a:t>Si estarían todas las parcelas ocupadas serian ocho octavos  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xmlns="" id="{A1495E51-4266-4211-AF08-B9D65A3A3E9A}"/>
              </a:ext>
            </a:extLst>
          </p:cNvPr>
          <p:cNvSpPr txBox="1"/>
          <p:nvPr/>
        </p:nvSpPr>
        <p:spPr>
          <a:xfrm>
            <a:off x="3537845" y="4371191"/>
            <a:ext cx="4601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/>
              <a:t>8</a:t>
            </a:r>
          </a:p>
          <a:p>
            <a:r>
              <a:rPr lang="es-CL" sz="3200" b="1" dirty="0"/>
              <a:t>8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xmlns="" id="{044C94DD-6EA0-4027-886A-212767BD31FB}"/>
              </a:ext>
            </a:extLst>
          </p:cNvPr>
          <p:cNvCxnSpPr/>
          <p:nvPr/>
        </p:nvCxnSpPr>
        <p:spPr>
          <a:xfrm>
            <a:off x="3543380" y="4909800"/>
            <a:ext cx="42406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>
            <a:extLst>
              <a:ext uri="{FF2B5EF4-FFF2-40B4-BE49-F238E27FC236}">
                <a16:creationId xmlns:a16="http://schemas.microsoft.com/office/drawing/2014/main" xmlns="" id="{E5D03813-6718-47A2-BE1C-E54E89923A8E}"/>
              </a:ext>
            </a:extLst>
          </p:cNvPr>
          <p:cNvSpPr txBox="1"/>
          <p:nvPr/>
        </p:nvSpPr>
        <p:spPr>
          <a:xfrm>
            <a:off x="3048292" y="5658108"/>
            <a:ext cx="3439884" cy="101566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2000" dirty="0">
                <a:solidFill>
                  <a:srgbClr val="002060"/>
                </a:solidFill>
              </a:rPr>
              <a:t>Entonces para conocer cuantas estarán libres se resta cinco octavos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954A0D0F-EDBA-4659-98D8-BB95EAB942BC}"/>
              </a:ext>
            </a:extLst>
          </p:cNvPr>
          <p:cNvSpPr txBox="1"/>
          <p:nvPr/>
        </p:nvSpPr>
        <p:spPr>
          <a:xfrm>
            <a:off x="4371316" y="4348750"/>
            <a:ext cx="4601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/>
              <a:t>5</a:t>
            </a:r>
          </a:p>
          <a:p>
            <a:r>
              <a:rPr lang="es-CL" sz="3200" b="1" dirty="0"/>
              <a:t>8</a:t>
            </a: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xmlns="" id="{1C6A5449-6625-4229-981D-CA755BDCF784}"/>
              </a:ext>
            </a:extLst>
          </p:cNvPr>
          <p:cNvCxnSpPr>
            <a:cxnSpLocks/>
          </p:cNvCxnSpPr>
          <p:nvPr/>
        </p:nvCxnSpPr>
        <p:spPr>
          <a:xfrm>
            <a:off x="4111727" y="4909800"/>
            <a:ext cx="13309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xmlns="" id="{246392DB-554B-49D5-8C95-47BB86B0C20C}"/>
              </a:ext>
            </a:extLst>
          </p:cNvPr>
          <p:cNvCxnSpPr/>
          <p:nvPr/>
        </p:nvCxnSpPr>
        <p:spPr>
          <a:xfrm>
            <a:off x="4389354" y="4911337"/>
            <a:ext cx="42406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xmlns="" id="{B0C510B7-73CA-43DE-BE40-A6579F835BC2}"/>
              </a:ext>
            </a:extLst>
          </p:cNvPr>
          <p:cNvCxnSpPr/>
          <p:nvPr/>
        </p:nvCxnSpPr>
        <p:spPr>
          <a:xfrm flipH="1">
            <a:off x="4927152" y="3429000"/>
            <a:ext cx="820012" cy="919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xmlns="" id="{AA5B0ECA-2483-42D0-8E88-B0706AE75175}"/>
              </a:ext>
            </a:extLst>
          </p:cNvPr>
          <p:cNvCxnSpPr/>
          <p:nvPr/>
        </p:nvCxnSpPr>
        <p:spPr>
          <a:xfrm>
            <a:off x="5175264" y="4909800"/>
            <a:ext cx="42406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29CDDA88-D0CC-447E-B5F9-A846C4A1BFD6}"/>
              </a:ext>
            </a:extLst>
          </p:cNvPr>
          <p:cNvSpPr txBox="1"/>
          <p:nvPr/>
        </p:nvSpPr>
        <p:spPr>
          <a:xfrm>
            <a:off x="4832845" y="4695861"/>
            <a:ext cx="657450" cy="382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rgbClr val="0070C0"/>
                </a:solidFill>
              </a:rPr>
              <a:t>=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xmlns="" id="{E5E125F3-3891-4C7C-9B40-DD72FE4B5B7A}"/>
              </a:ext>
            </a:extLst>
          </p:cNvPr>
          <p:cNvSpPr txBox="1"/>
          <p:nvPr/>
        </p:nvSpPr>
        <p:spPr>
          <a:xfrm>
            <a:off x="5435893" y="2622114"/>
            <a:ext cx="657450" cy="382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rgbClr val="0070C0"/>
                </a:solidFill>
              </a:rPr>
              <a:t>=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xmlns="" id="{38E9C626-C0CC-4B80-872C-EB54C2FA6185}"/>
              </a:ext>
            </a:extLst>
          </p:cNvPr>
          <p:cNvSpPr txBox="1"/>
          <p:nvPr/>
        </p:nvSpPr>
        <p:spPr>
          <a:xfrm>
            <a:off x="5205030" y="4385266"/>
            <a:ext cx="4601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>
                <a:solidFill>
                  <a:srgbClr val="00B050"/>
                </a:solidFill>
              </a:rPr>
              <a:t>3</a:t>
            </a:r>
          </a:p>
          <a:p>
            <a:r>
              <a:rPr lang="es-CL" sz="3200" b="1" dirty="0">
                <a:solidFill>
                  <a:srgbClr val="00B050"/>
                </a:solidFill>
              </a:rPr>
              <a:t>8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xmlns="" id="{39FE3A79-2194-4C73-A228-C98D443ED40D}"/>
              </a:ext>
            </a:extLst>
          </p:cNvPr>
          <p:cNvCxnSpPr>
            <a:cxnSpLocks/>
          </p:cNvCxnSpPr>
          <p:nvPr/>
        </p:nvCxnSpPr>
        <p:spPr>
          <a:xfrm>
            <a:off x="6488176" y="2713103"/>
            <a:ext cx="1198085" cy="0"/>
          </a:xfrm>
          <a:prstGeom prst="straightConnector1">
            <a:avLst/>
          </a:prstGeom>
          <a:ln w="19050">
            <a:solidFill>
              <a:srgbClr val="FF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xmlns="" id="{30E5B21A-48BA-4B19-B40E-5172EF15FD39}"/>
              </a:ext>
            </a:extLst>
          </p:cNvPr>
          <p:cNvCxnSpPr>
            <a:cxnSpLocks/>
          </p:cNvCxnSpPr>
          <p:nvPr/>
        </p:nvCxnSpPr>
        <p:spPr>
          <a:xfrm>
            <a:off x="6531864" y="4873077"/>
            <a:ext cx="1198085" cy="0"/>
          </a:xfrm>
          <a:prstGeom prst="straightConnector1">
            <a:avLst/>
          </a:prstGeom>
          <a:ln w="19050">
            <a:solidFill>
              <a:srgbClr val="FF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1CFC23ED-8B0C-4877-BF4B-DC08A3CA420F}"/>
              </a:ext>
            </a:extLst>
          </p:cNvPr>
          <p:cNvSpPr txBox="1"/>
          <p:nvPr/>
        </p:nvSpPr>
        <p:spPr>
          <a:xfrm>
            <a:off x="8472087" y="2234503"/>
            <a:ext cx="167907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L" b="1" dirty="0"/>
              <a:t>Están ocupados 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xmlns="" id="{8AA04B15-DA9B-42E3-8F33-8267E6CEA246}"/>
              </a:ext>
            </a:extLst>
          </p:cNvPr>
          <p:cNvSpPr txBox="1"/>
          <p:nvPr/>
        </p:nvSpPr>
        <p:spPr>
          <a:xfrm>
            <a:off x="8529023" y="4707771"/>
            <a:ext cx="137035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L" b="1" dirty="0"/>
              <a:t>Están libres</a:t>
            </a:r>
          </a:p>
        </p:txBody>
      </p:sp>
    </p:spTree>
    <p:extLst>
      <p:ext uri="{BB962C8B-B14F-4D97-AF65-F5344CB8AC3E}">
        <p14:creationId xmlns:p14="http://schemas.microsoft.com/office/powerpoint/2010/main" val="383654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62542EEC-4F7C-4AE2-933E-EAC8EB3FA3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D39D0E9-DC58-498B-A747-8D1F6238D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9578" y="1703505"/>
            <a:ext cx="4036334" cy="2901623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en-US" sz="5400" dirty="0">
                <a:solidFill>
                  <a:srgbClr val="92D050"/>
                </a:solidFill>
                <a:latin typeface="AR CENA" panose="02000000000000000000" pitchFamily="2" charset="0"/>
              </a:rPr>
              <a:t>¡</a:t>
            </a:r>
            <a:r>
              <a:rPr lang="en-US" sz="5400" dirty="0" err="1">
                <a:solidFill>
                  <a:srgbClr val="92D050"/>
                </a:solidFill>
                <a:latin typeface="AR CENA" panose="02000000000000000000" pitchFamily="2" charset="0"/>
              </a:rPr>
              <a:t>Muchos</a:t>
            </a:r>
            <a:r>
              <a:rPr lang="en-US" sz="5400" dirty="0">
                <a:solidFill>
                  <a:srgbClr val="92D050"/>
                </a:solidFill>
                <a:latin typeface="AR CENA" panose="02000000000000000000" pitchFamily="2" charset="0"/>
              </a:rPr>
              <a:t> </a:t>
            </a:r>
            <a:r>
              <a:rPr lang="en-US" sz="5400" dirty="0" err="1">
                <a:solidFill>
                  <a:srgbClr val="92D050"/>
                </a:solidFill>
                <a:latin typeface="AR CENA" panose="02000000000000000000" pitchFamily="2" charset="0"/>
              </a:rPr>
              <a:t>cariños</a:t>
            </a:r>
            <a:r>
              <a:rPr lang="en-US" sz="5400" dirty="0">
                <a:solidFill>
                  <a:srgbClr val="92D050"/>
                </a:solidFill>
                <a:latin typeface="AR CENA" panose="02000000000000000000" pitchFamily="2" charset="0"/>
              </a:rPr>
              <a:t> </a:t>
            </a:r>
            <a:r>
              <a:rPr lang="en-US" sz="5400" dirty="0" err="1">
                <a:solidFill>
                  <a:srgbClr val="92D050"/>
                </a:solidFill>
                <a:latin typeface="AR CENA" panose="02000000000000000000" pitchFamily="2" charset="0"/>
              </a:rPr>
              <a:t>queridos</a:t>
            </a:r>
            <a:r>
              <a:rPr lang="en-US" sz="5400" dirty="0">
                <a:solidFill>
                  <a:srgbClr val="92D050"/>
                </a:solidFill>
                <a:latin typeface="AR CENA" panose="02000000000000000000" pitchFamily="2" charset="0"/>
              </a:rPr>
              <a:t> </a:t>
            </a:r>
            <a:r>
              <a:rPr lang="en-US" sz="5400" dirty="0" err="1">
                <a:solidFill>
                  <a:srgbClr val="92D050"/>
                </a:solidFill>
                <a:latin typeface="AR CENA" panose="02000000000000000000" pitchFamily="2" charset="0"/>
              </a:rPr>
              <a:t>estudiantes</a:t>
            </a:r>
            <a:r>
              <a:rPr lang="en-US" sz="5400" dirty="0">
                <a:solidFill>
                  <a:srgbClr val="92D050"/>
                </a:solidFill>
                <a:latin typeface="AR CENA" panose="02000000000000000000" pitchFamily="2" charset="0"/>
              </a:rPr>
              <a:t>!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B81933D1-5615-42C7-9C0B-4EB7105CCE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Debemos quedarnos siempre con lo bueno #arcoiris #optimismo ...">
            <a:extLst>
              <a:ext uri="{FF2B5EF4-FFF2-40B4-BE49-F238E27FC236}">
                <a16:creationId xmlns:a16="http://schemas.microsoft.com/office/drawing/2014/main" xmlns="" id="{150C58B3-EF9B-44F6-B33A-1ED51CD1A22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8" b="11408"/>
          <a:stretch/>
        </p:blipFill>
        <p:spPr bwMode="auto">
          <a:xfrm>
            <a:off x="733507" y="666728"/>
            <a:ext cx="5536001" cy="483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7" name="Group 76">
            <a:extLst>
              <a:ext uri="{FF2B5EF4-FFF2-40B4-BE49-F238E27FC236}">
                <a16:creationId xmlns:a16="http://schemas.microsoft.com/office/drawing/2014/main" xmlns="" id="{032D8612-31EB-44CF-A1D0-14FD4C7054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xmlns="" id="{F19A4A0F-1B59-4DB0-9764-D10936E987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xmlns="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xmlns="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196" name="Picture 4" descr="Smile Emoji With Hearts [Free Download All Emojis] | Emoji Island ...">
            <a:extLst>
              <a:ext uri="{FF2B5EF4-FFF2-40B4-BE49-F238E27FC236}">
                <a16:creationId xmlns:a16="http://schemas.microsoft.com/office/drawing/2014/main" xmlns="" id="{8ADF069F-4A5E-40F0-A37C-E52D241DC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440" y="4215544"/>
            <a:ext cx="1368609" cy="132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2938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322</Words>
  <Application>Microsoft Office PowerPoint</Application>
  <PresentationFormat>Personalizado</PresentationFormat>
  <Paragraphs>107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¿Cómo sumar o restar fracciones con el mismo denominador?</vt:lpstr>
      <vt:lpstr>¿Cómo sumar o restar fracciones con distinto denominador?</vt:lpstr>
      <vt:lpstr>Presentación de PowerPoint</vt:lpstr>
      <vt:lpstr>¿Cómo podemos resolver problemas paso a paso?</vt:lpstr>
      <vt:lpstr>Continuamos…</vt:lpstr>
      <vt:lpstr>¡Muchos cariños queridos estudiantes!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Enlaces</cp:lastModifiedBy>
  <cp:revision>1</cp:revision>
  <dcterms:created xsi:type="dcterms:W3CDTF">2020-06-08T19:27:18Z</dcterms:created>
  <dcterms:modified xsi:type="dcterms:W3CDTF">2020-06-08T20:40:33Z</dcterms:modified>
</cp:coreProperties>
</file>