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01" r:id="rId3"/>
    <p:sldId id="258" r:id="rId4"/>
    <p:sldId id="266" r:id="rId5"/>
    <p:sldId id="268" r:id="rId6"/>
    <p:sldId id="297" r:id="rId7"/>
    <p:sldId id="265" r:id="rId8"/>
    <p:sldId id="267" r:id="rId9"/>
    <p:sldId id="280" r:id="rId10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060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A247C1-EFB0-4A70-90BA-E2691CF6FD6D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F1323A4-51CF-42DB-B985-3C51BE7F90B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60754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 smtClean="0"/>
          </a:p>
        </p:txBody>
      </p:sp>
      <p:sp>
        <p:nvSpPr>
          <p:cNvPr id="399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3BA3BB-8E3D-426A-844D-0F02802FDA2D}" type="slidenum">
              <a:rPr lang="es-ES" altLang="es-CL">
                <a:latin typeface="Calibri" panose="020F0502020204030204" pitchFamily="34" charset="0"/>
              </a:rPr>
              <a:pPr eaLnBrk="1" hangingPunct="1"/>
              <a:t>1</a:t>
            </a:fld>
            <a:endParaRPr lang="es-ES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2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3B4FD3-B992-4956-892C-8D1CEB48CB5C}" type="slidenum">
              <a:rPr lang="es-CL" altLang="es-CL">
                <a:latin typeface="Calibri" panose="020F0502020204030204" pitchFamily="34" charset="0"/>
              </a:rPr>
              <a:pPr eaLnBrk="1" hangingPunct="1"/>
              <a:t>7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9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1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16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17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20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23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2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25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7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8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9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30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31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AC09-0DC4-4119-A9E4-A76E13821D54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42BB8EAE-938C-4523-80CA-C7CACB007B8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80718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798E-9048-4C8F-859F-896BA176AE91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C2C3F-6B21-4AE8-A115-3CE2D7CDAAB4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46963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37EB-BB11-4F8B-B814-AEDC2CB34414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367C5-58CC-42F6-9C78-66A7A48E2992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33368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9806F8-038F-4E95-848C-1DE94C84D4C7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930179-F853-4878-BE6E-15FFEC0A45D9}" type="slidenum">
              <a:rPr lang="es-CL" altLang="es-CL"/>
              <a:pPr/>
              <a:t>‹Nº›</a:t>
            </a:fld>
            <a:endParaRPr lang="es-CL" altLang="es-CL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23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1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16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17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18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19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20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23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2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2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26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27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8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9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30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31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138C-6296-4943-A26A-E6945F9E4AC7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22B81BA-8ACC-4368-9B34-89EF2798FA68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7021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84B39-F284-465A-8CD4-7A71DB32179A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3C420-8CB0-4F56-ABA5-84957CF2059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170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7C7D-D11D-44F4-BDE9-2A111ADE420F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547B7-5425-482D-8CD6-7718A17E177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31389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DBA80D-3106-4AB0-BF28-26D8CDF05F35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242F98-E965-44EA-BD3D-4CF330BDA485}" type="slidenum">
              <a:rPr lang="es-CL" altLang="es-CL"/>
              <a:pPr/>
              <a:t>‹Nº›</a:t>
            </a:fld>
            <a:endParaRPr lang="es-CL" altLang="es-CL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82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89B1-34DF-4BD2-981A-C86CF101F8B8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EB5E1-292F-41E4-8D1A-119AE335B3F8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25931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14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17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" name="1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9" name="1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2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" name="20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42DB75-8D01-49A3-980B-C56C55035A5A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FFA881-7162-4DA0-935B-2FBF6D731F3A}" type="slidenum">
              <a:rPr lang="es-CL" altLang="es-CL"/>
              <a:pPr/>
              <a:t>‹Nº›</a:t>
            </a:fld>
            <a:endParaRPr lang="es-CL" altLang="es-CL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9580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14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1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" name="17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1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" name="19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23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55AEF3-D201-445E-A293-5658F7C956B8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328A8-0219-449E-8230-52DC6F259B11}" type="slidenum">
              <a:rPr lang="es-CL" altLang="es-CL"/>
              <a:pPr/>
              <a:t>‹Nº›</a:t>
            </a:fld>
            <a:endParaRPr lang="es-CL" altLang="es-CL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99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EF7A5-5A57-4AC4-94BF-D9FD6BE76FD4}" type="datetimeFigureOut">
              <a:rPr lang="es-CL"/>
              <a:pPr>
                <a:defRPr/>
              </a:pPr>
              <a:t>05-05-2020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32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4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F16E6B4A-01DD-43E2-9334-1CEBCBB0B6B6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48" r:id="rId4"/>
    <p:sldLayoutId id="2147483849" r:id="rId5"/>
    <p:sldLayoutId id="2147483856" r:id="rId6"/>
    <p:sldLayoutId id="2147483850" r:id="rId7"/>
    <p:sldLayoutId id="2147483857" r:id="rId8"/>
    <p:sldLayoutId id="2147483858" r:id="rId9"/>
    <p:sldLayoutId id="2147483851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0000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AAA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CuadroTexto"/>
          <p:cNvSpPr txBox="1">
            <a:spLocks noChangeArrowheads="1"/>
          </p:cNvSpPr>
          <p:nvPr/>
        </p:nvSpPr>
        <p:spPr bwMode="auto">
          <a:xfrm>
            <a:off x="1619250" y="1844675"/>
            <a:ext cx="68405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6000">
                <a:latin typeface="Arial" panose="020B0604020202020204" pitchFamily="34" charset="0"/>
              </a:rPr>
              <a:t>Lenguaje y Comunicación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6000">
                <a:latin typeface="Arial" panose="020B0604020202020204" pitchFamily="34" charset="0"/>
              </a:rPr>
              <a:t>1° básico A-B-C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800" b="1">
                <a:latin typeface="Arial" panose="020B0604020202020204" pitchFamily="34" charset="0"/>
              </a:rPr>
              <a:t>PARTE 2</a:t>
            </a:r>
          </a:p>
        </p:txBody>
      </p:sp>
    </p:spTree>
  </p:cSld>
  <p:clrMapOvr>
    <a:masterClrMapping/>
  </p:clrMapOvr>
  <p:transition spd="slow" advTm="1933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765175"/>
            <a:ext cx="7467600" cy="3311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estimados papitos:</a:t>
            </a:r>
            <a:br>
              <a:rPr lang="es-C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 con saludarle, quiero comentarles que este power point contiene algunos audios, es importante que vayan avanzando lentamente.</a:t>
            </a:r>
            <a:endParaRPr lang="es-CL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33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presentación de este ppt 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s-MX" altLang="es-CL" smtClean="0">
                <a:latin typeface="Arial" panose="020B0604020202020204" pitchFamily="34" charset="0"/>
                <a:cs typeface="Arial" panose="020B0604020202020204" pitchFamily="34" charset="0"/>
              </a:rPr>
              <a:t>Aprieta F5  para ver este power point como presentación o simplemente has clic en el logo  </a:t>
            </a:r>
            <a:endParaRPr lang="es-CL" altLang="es-C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/>
          <a:stretch>
            <a:fillRect/>
          </a:stretch>
        </p:blipFill>
        <p:spPr bwMode="auto">
          <a:xfrm>
            <a:off x="1331913" y="2708275"/>
            <a:ext cx="65309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 flipH="1">
            <a:off x="6804025" y="2349500"/>
            <a:ext cx="71438" cy="30241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33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364" y="404664"/>
            <a:ext cx="6048672" cy="652934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Cuatro formas de la letra M</a:t>
            </a:r>
            <a:endParaRPr lang="es-CL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333875" y="3716338"/>
            <a:ext cx="3916363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Letra manuscrita </a:t>
            </a:r>
            <a:endParaRPr lang="es-CL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306888" y="2060575"/>
            <a:ext cx="3603625" cy="985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Letra imprenta </a:t>
            </a:r>
            <a:endParaRPr lang="es-CL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71" name="Picture 4" descr="Dibujo infantil ojo - Imagu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2211388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Lápiz, Dibujo, Caja De Lápiz imagen png - imagen transparente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3963988"/>
            <a:ext cx="1208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Letras m l-p-d-s_manuscrita-imprenta_mayusculas_y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12048" r="4291" b="18571"/>
          <a:stretch>
            <a:fillRect/>
          </a:stretch>
        </p:blipFill>
        <p:spPr bwMode="auto">
          <a:xfrm>
            <a:off x="179388" y="1412875"/>
            <a:ext cx="410527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95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juntamos la letra M con vocales , formamos sílabas MA – ME –MI –MO – MU</a:t>
            </a:r>
            <a:br>
              <a:rPr lang="es-MX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Mira el ejemplo</a:t>
            </a:r>
            <a:r>
              <a:rPr lang="es-MX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C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50" name="Picture 22" descr="Abecedario con consonantes y sus voc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1" t="63425" r="4677" b="28836"/>
          <a:stretch>
            <a:fillRect/>
          </a:stretch>
        </p:blipFill>
        <p:spPr bwMode="auto">
          <a:xfrm>
            <a:off x="5184775" y="5921375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>
            <a:grpSpLocks/>
          </p:cNvGrpSpPr>
          <p:nvPr/>
        </p:nvGrpSpPr>
        <p:grpSpPr bwMode="auto">
          <a:xfrm>
            <a:off x="249238" y="1628775"/>
            <a:ext cx="4741862" cy="4943475"/>
            <a:chOff x="251520" y="1628800"/>
            <a:chExt cx="4741409" cy="4943578"/>
          </a:xfrm>
        </p:grpSpPr>
        <p:pic>
          <p:nvPicPr>
            <p:cNvPr id="12298" name="Picture 20" descr="Abecedario con consonantes y sus voca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63" r="30360" b="28880"/>
            <a:stretch>
              <a:fillRect/>
            </a:stretch>
          </p:blipFill>
          <p:spPr bwMode="auto">
            <a:xfrm>
              <a:off x="539551" y="2390455"/>
              <a:ext cx="3949321" cy="418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24" descr="Abecedario con consonantes y sus voca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308"/>
            <a:stretch>
              <a:fillRect/>
            </a:stretch>
          </p:blipFill>
          <p:spPr bwMode="auto">
            <a:xfrm>
              <a:off x="251520" y="1628800"/>
              <a:ext cx="4741409" cy="91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2" descr="Abecedario con consonantes y sus voc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1" t="49953" r="4677" b="37978"/>
          <a:stretch>
            <a:fillRect/>
          </a:stretch>
        </p:blipFill>
        <p:spPr bwMode="auto">
          <a:xfrm>
            <a:off x="5184775" y="5021263"/>
            <a:ext cx="1562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Abecedario con consonantes y sus voc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1" t="38074" r="4677" b="49423"/>
          <a:stretch>
            <a:fillRect/>
          </a:stretch>
        </p:blipFill>
        <p:spPr bwMode="auto">
          <a:xfrm>
            <a:off x="5059363" y="4197350"/>
            <a:ext cx="15621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Abecedario con consonantes y sus voc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1" t="27155" r="4677" b="62111"/>
          <a:stretch>
            <a:fillRect/>
          </a:stretch>
        </p:blipFill>
        <p:spPr bwMode="auto">
          <a:xfrm>
            <a:off x="5022850" y="3352800"/>
            <a:ext cx="15621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Abecedario con consonantes y sus voc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1" t="16238" r="4677" b="73196"/>
          <a:stretch>
            <a:fillRect/>
          </a:stretch>
        </p:blipFill>
        <p:spPr bwMode="auto">
          <a:xfrm>
            <a:off x="5056188" y="2520950"/>
            <a:ext cx="1562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FEC3737.wav">
            <a:hlinkClick r:id="" action="ppaction://media"/>
          </p:cNvPr>
          <p:cNvPicPr>
            <a:picLocks noChangeAspect="1"/>
          </p:cNvPicPr>
          <p:nvPr>
            <a:wavAudioFile r:embed="rId2" name="5FEC781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5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477838"/>
            <a:ext cx="8435975" cy="1143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juntamos las vocales con la letra M formamos las sílabas:</a:t>
            </a:r>
            <a:b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 – </a:t>
            </a:r>
            <a:r>
              <a:rPr lang="es-MX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MX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MX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s-MX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Mira el ejemplo: </a:t>
            </a:r>
            <a:endParaRPr lang="es-C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24619" r="42882" b="14413"/>
          <a:stretch>
            <a:fillRect/>
          </a:stretch>
        </p:blipFill>
        <p:spPr bwMode="auto">
          <a:xfrm>
            <a:off x="2411413" y="1628775"/>
            <a:ext cx="3284537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539750" y="1916113"/>
            <a:ext cx="10080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552450" y="5087938"/>
            <a:ext cx="1008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539750" y="4318000"/>
            <a:ext cx="1008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39750" y="3455988"/>
            <a:ext cx="10080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539750" y="2686050"/>
            <a:ext cx="1008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6588125" y="1773238"/>
            <a:ext cx="1008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>
                <a:latin typeface="Arial" panose="020B0604020202020204" pitchFamily="34" charset="0"/>
              </a:rPr>
              <a:t>am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6740525" y="2686050"/>
            <a:ext cx="1008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>
                <a:latin typeface="Arial" panose="020B0604020202020204" pitchFamily="34" charset="0"/>
              </a:rPr>
              <a:t>em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6740525" y="3586163"/>
            <a:ext cx="1008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>
                <a:latin typeface="Arial" panose="020B0604020202020204" pitchFamily="34" charset="0"/>
              </a:rPr>
              <a:t>im</a:t>
            </a: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6875463" y="4508500"/>
            <a:ext cx="1009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>
                <a:latin typeface="Arial" panose="020B0604020202020204" pitchFamily="34" charset="0"/>
              </a:rPr>
              <a:t>om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6859588" y="5451475"/>
            <a:ext cx="1008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>
                <a:latin typeface="Arial" panose="020B0604020202020204" pitchFamily="34" charset="0"/>
              </a:rPr>
              <a:t>um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1331913" y="2301875"/>
            <a:ext cx="1368425" cy="384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5505450" y="2179638"/>
            <a:ext cx="1082675" cy="511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1331913" y="3216275"/>
            <a:ext cx="1079500" cy="201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5505450" y="3162300"/>
            <a:ext cx="1082675" cy="511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1395413" y="3956050"/>
            <a:ext cx="1016000" cy="14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endCxn id="21" idx="1"/>
          </p:cNvCxnSpPr>
          <p:nvPr/>
        </p:nvCxnSpPr>
        <p:spPr>
          <a:xfrm flipV="1">
            <a:off x="5624513" y="3970338"/>
            <a:ext cx="1116012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5219700" y="4508500"/>
            <a:ext cx="1520825" cy="395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V="1">
            <a:off x="1398588" y="4508500"/>
            <a:ext cx="1444625" cy="373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V="1">
            <a:off x="1401763" y="5087938"/>
            <a:ext cx="1441450" cy="398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4745038" y="5253038"/>
            <a:ext cx="1995487" cy="582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511" name="6CBA3784.wav">
            <a:hlinkClick r:id="" action="ppaction://media"/>
          </p:cNvPr>
          <p:cNvPicPr>
            <a:picLocks noChangeAspect="1"/>
          </p:cNvPicPr>
          <p:nvPr>
            <a:wavAudioFile r:embed="rId2" name="6CBAD9C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7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1"/>
                </p:tgtEl>
              </p:cMediaNode>
            </p:audio>
          </p:childTnLst>
        </p:cTn>
      </p:par>
    </p:tnLst>
    <p:bldLst>
      <p:bldP spid="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8313" y="257175"/>
            <a:ext cx="7543800" cy="5794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Ahora veamos como se escribe </a:t>
            </a:r>
            <a:b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letra m manuscrita</a:t>
            </a:r>
            <a:endParaRPr lang="es-C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39" name="36 Grupo"/>
          <p:cNvGrpSpPr>
            <a:grpSpLocks/>
          </p:cNvGrpSpPr>
          <p:nvPr/>
        </p:nvGrpSpPr>
        <p:grpSpPr bwMode="auto">
          <a:xfrm>
            <a:off x="758825" y="1074738"/>
            <a:ext cx="7483475" cy="3794125"/>
            <a:chOff x="759305" y="1075307"/>
            <a:chExt cx="7482516" cy="3793853"/>
          </a:xfrm>
        </p:grpSpPr>
        <p:pic>
          <p:nvPicPr>
            <p:cNvPr id="14346" name="Picture 7" descr="C:\Users\pablo\Desktop\PHOTO-2020-05-02-22-51-4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05" y="1075307"/>
              <a:ext cx="7482516" cy="379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Elipse"/>
            <p:cNvSpPr/>
            <p:nvPr/>
          </p:nvSpPr>
          <p:spPr>
            <a:xfrm>
              <a:off x="1216446" y="1700737"/>
              <a:ext cx="288888" cy="2873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sp>
          <p:nvSpPr>
            <p:cNvPr id="9" name="8 Elipse"/>
            <p:cNvSpPr/>
            <p:nvPr/>
          </p:nvSpPr>
          <p:spPr>
            <a:xfrm>
              <a:off x="5364053" y="2827781"/>
              <a:ext cx="287300" cy="288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/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 flipV="1">
              <a:off x="1114859" y="1197535"/>
              <a:ext cx="246031" cy="5746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 flipV="1">
              <a:off x="5292624" y="2492842"/>
              <a:ext cx="287301" cy="40795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0" name="35 Grupo"/>
          <p:cNvGrpSpPr>
            <a:grpSpLocks/>
          </p:cNvGrpSpPr>
          <p:nvPr/>
        </p:nvGrpSpPr>
        <p:grpSpPr bwMode="auto">
          <a:xfrm>
            <a:off x="250825" y="4903788"/>
            <a:ext cx="8204200" cy="1693862"/>
            <a:chOff x="251520" y="4971752"/>
            <a:chExt cx="8420316" cy="1734522"/>
          </a:xfrm>
        </p:grpSpPr>
        <p:grpSp>
          <p:nvGrpSpPr>
            <p:cNvPr id="14341" name="34 Grupo"/>
            <p:cNvGrpSpPr>
              <a:grpSpLocks/>
            </p:cNvGrpSpPr>
            <p:nvPr/>
          </p:nvGrpSpPr>
          <p:grpSpPr bwMode="auto">
            <a:xfrm>
              <a:off x="251520" y="4971752"/>
              <a:ext cx="8420316" cy="1734522"/>
              <a:chOff x="251520" y="4971752"/>
              <a:chExt cx="8420316" cy="1734522"/>
            </a:xfrm>
          </p:grpSpPr>
          <p:sp>
            <p:nvSpPr>
              <p:cNvPr id="34" name="33 Rectángulo redondeado"/>
              <p:cNvSpPr/>
              <p:nvPr/>
            </p:nvSpPr>
            <p:spPr>
              <a:xfrm>
                <a:off x="251520" y="5012392"/>
                <a:ext cx="4094477" cy="158496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>
                  <a:defRPr/>
                </a:pPr>
                <a:r>
                  <a:rPr lang="es-CL" sz="1600" dirty="0"/>
                  <a:t>Parte del cielo hago una </a:t>
                </a:r>
                <a:r>
                  <a:rPr lang="es-CL" sz="1600" b="1" dirty="0"/>
                  <a:t>montaña</a:t>
                </a:r>
                <a:r>
                  <a:rPr lang="es-CL" sz="1600" dirty="0"/>
                  <a:t> bajo al pasto, subo por el </a:t>
                </a:r>
                <a:r>
                  <a:rPr lang="es-CL" sz="1600" b="1" dirty="0"/>
                  <a:t>mismo lugar </a:t>
                </a:r>
                <a:r>
                  <a:rPr lang="es-CL" sz="1600" dirty="0"/>
                  <a:t>y hago otra </a:t>
                </a:r>
                <a:r>
                  <a:rPr lang="es-CL" sz="1600" b="1" dirty="0"/>
                  <a:t>montaña. </a:t>
                </a:r>
                <a:r>
                  <a:rPr lang="es-CL" sz="1600" dirty="0"/>
                  <a:t>Vuelvo a bajar </a:t>
                </a:r>
                <a:r>
                  <a:rPr lang="es-CL" sz="1600" b="1" dirty="0"/>
                  <a:t>al pasto</a:t>
                </a:r>
                <a:r>
                  <a:rPr lang="es-CL" sz="1600" dirty="0"/>
                  <a:t>, subo por </a:t>
                </a:r>
                <a:r>
                  <a:rPr lang="es-CL" sz="1600" b="1" dirty="0"/>
                  <a:t>el mismo lugar </a:t>
                </a:r>
                <a:r>
                  <a:rPr lang="es-CL" sz="1600" dirty="0"/>
                  <a:t>hago una </a:t>
                </a:r>
                <a:r>
                  <a:rPr lang="es-CL" sz="1600" b="1" dirty="0"/>
                  <a:t>montaña.</a:t>
                </a:r>
                <a:r>
                  <a:rPr lang="es-CL" sz="1600" dirty="0"/>
                  <a:t> Bajo por </a:t>
                </a:r>
                <a:r>
                  <a:rPr lang="es-CL" sz="1600" b="1" dirty="0"/>
                  <a:t>ultima vez </a:t>
                </a:r>
                <a:r>
                  <a:rPr lang="es-CL" sz="1600" dirty="0"/>
                  <a:t>y hago un </a:t>
                </a:r>
                <a:r>
                  <a:rPr lang="es-CL" sz="1600" b="1" dirty="0"/>
                  <a:t>brazo</a:t>
                </a:r>
                <a:r>
                  <a:rPr lang="es-CL" sz="1600" dirty="0"/>
                  <a:t>.</a:t>
                </a:r>
              </a:p>
            </p:txBody>
          </p:sp>
          <p:sp>
            <p:nvSpPr>
              <p:cNvPr id="40" name="39 Rectángulo redondeado"/>
              <p:cNvSpPr/>
              <p:nvPr/>
            </p:nvSpPr>
            <p:spPr>
              <a:xfrm>
                <a:off x="4577360" y="4971752"/>
                <a:ext cx="4094476" cy="158496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>
                  <a:defRPr/>
                </a:pPr>
                <a:r>
                  <a:rPr lang="es-CL" sz="1600" dirty="0"/>
                  <a:t>Parte del pasto pasto hago una </a:t>
                </a:r>
                <a:r>
                  <a:rPr lang="es-CL" sz="1600" b="1" dirty="0"/>
                  <a:t>montaña</a:t>
                </a:r>
                <a:r>
                  <a:rPr lang="es-CL" sz="1600" dirty="0"/>
                  <a:t> bajo al pasto, subo por el </a:t>
                </a:r>
                <a:r>
                  <a:rPr lang="es-CL" sz="1600" b="1" dirty="0"/>
                  <a:t>mismo lugar </a:t>
                </a:r>
                <a:r>
                  <a:rPr lang="es-CL" sz="1600" dirty="0"/>
                  <a:t>y hago otra </a:t>
                </a:r>
                <a:r>
                  <a:rPr lang="es-CL" sz="1600" b="1" dirty="0"/>
                  <a:t>montaña. </a:t>
                </a:r>
                <a:r>
                  <a:rPr lang="es-CL" sz="1600" dirty="0"/>
                  <a:t>Vuelvo a bajar </a:t>
                </a:r>
                <a:r>
                  <a:rPr lang="es-CL" sz="1600" b="1" dirty="0"/>
                  <a:t>al pasto</a:t>
                </a:r>
                <a:r>
                  <a:rPr lang="es-CL" sz="1600" dirty="0"/>
                  <a:t>, subo por </a:t>
                </a:r>
                <a:r>
                  <a:rPr lang="es-CL" sz="1600" b="1" dirty="0"/>
                  <a:t>el mismo lugar </a:t>
                </a:r>
                <a:r>
                  <a:rPr lang="es-CL" sz="1600" dirty="0"/>
                  <a:t>hago una </a:t>
                </a:r>
                <a:r>
                  <a:rPr lang="es-CL" sz="1600" b="1" dirty="0"/>
                  <a:t>montaña</a:t>
                </a:r>
                <a:r>
                  <a:rPr lang="es-CL" sz="1600" dirty="0"/>
                  <a:t>. Bajo por </a:t>
                </a:r>
                <a:r>
                  <a:rPr lang="es-CL" sz="1600" b="1" dirty="0"/>
                  <a:t>ultima vez </a:t>
                </a:r>
                <a:r>
                  <a:rPr lang="es-CL" sz="1600" dirty="0"/>
                  <a:t>y hago un </a:t>
                </a:r>
                <a:r>
                  <a:rPr lang="es-CL" sz="1600" b="1" dirty="0"/>
                  <a:t>brazo</a:t>
                </a:r>
                <a:r>
                  <a:rPr lang="es-CL" sz="1600" dirty="0"/>
                  <a:t>.</a:t>
                </a:r>
              </a:p>
            </p:txBody>
          </p:sp>
          <p:pic>
            <p:nvPicPr>
              <p:cNvPr id="14345" name="Picture 11" descr="Letras m l-p-d-s_manuscrita-imprenta_mayusculas_y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22" t="48985" r="49545" b="23328"/>
              <a:stretch>
                <a:fillRect/>
              </a:stretch>
            </p:blipFill>
            <p:spPr bwMode="auto">
              <a:xfrm>
                <a:off x="1997008" y="6274226"/>
                <a:ext cx="471633" cy="43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42" name="Picture 11" descr="Letras m l-p-d-s_manuscrita-imprenta_mayusculas_y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13" t="62505" r="8301" b="25056"/>
            <a:stretch>
              <a:fillRect/>
            </a:stretch>
          </p:blipFill>
          <p:spPr bwMode="auto">
            <a:xfrm>
              <a:off x="7917475" y="6254009"/>
              <a:ext cx="476591" cy="23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3841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24863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¿te gustan los cuentos? </a:t>
            </a:r>
            <a:b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con tus papás, el siguiente texto: </a:t>
            </a:r>
            <a:endParaRPr lang="es-CL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63" name="3 Grupo"/>
          <p:cNvGrpSpPr>
            <a:grpSpLocks/>
          </p:cNvGrpSpPr>
          <p:nvPr/>
        </p:nvGrpSpPr>
        <p:grpSpPr bwMode="auto">
          <a:xfrm>
            <a:off x="755650" y="1685925"/>
            <a:ext cx="7777163" cy="4046538"/>
            <a:chOff x="755576" y="1685924"/>
            <a:chExt cx="7776864" cy="4047331"/>
          </a:xfrm>
        </p:grpSpPr>
        <p:sp>
          <p:nvSpPr>
            <p:cNvPr id="6" name="1 Rectángulo redondeado"/>
            <p:cNvSpPr/>
            <p:nvPr/>
          </p:nvSpPr>
          <p:spPr>
            <a:xfrm>
              <a:off x="755576" y="1685924"/>
              <a:ext cx="7776864" cy="4047331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s-CL" sz="24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La mona Mimí</a:t>
              </a:r>
              <a:endParaRPr lang="es-C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s-CL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La mona Mimí está enamorada</a:t>
              </a:r>
              <a:endParaRPr lang="es-C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s-CL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del mono que vive en la jaula del lado.</a:t>
              </a:r>
              <a:endParaRPr lang="es-C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s-CL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 </a:t>
              </a:r>
              <a:endParaRPr lang="es-C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s-CL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Le da la mano y lo invita a comer,</a:t>
              </a:r>
              <a:endParaRPr lang="es-C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s-CL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Manzanas, maní y también pastel.</a:t>
              </a:r>
              <a:endParaRPr lang="es-C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s-CL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 </a:t>
              </a:r>
              <a:endParaRPr lang="es-C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s-CL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La mona Mimí comienza a cantar,</a:t>
              </a:r>
              <a:endParaRPr lang="es-CL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s-CL" sz="20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el mono lo mira y se pone a llorar</a:t>
              </a:r>
              <a:r>
                <a:rPr lang="es-CL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.</a:t>
              </a:r>
              <a:endParaRPr lang="es-CL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s-CL" sz="1100" dirty="0"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15365" name="Picture 7" descr="Ballerina Dance Monkey Youth Shirts | INKtastic | Tarjeta de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19"/>
            <a:stretch>
              <a:fillRect/>
            </a:stretch>
          </p:blipFill>
          <p:spPr bwMode="auto">
            <a:xfrm>
              <a:off x="6654062" y="3709589"/>
              <a:ext cx="1734362" cy="1735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1698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2603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aprendimos esta semana?</a:t>
            </a:r>
            <a:endParaRPr lang="es-CL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268663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s-CL" dirty="0" smtClean="0">
                <a:latin typeface="Arial" charset="0"/>
                <a:cs typeface="Arial" charset="0"/>
              </a:rPr>
              <a:t>¿Qué letra aprendiste hoy?</a:t>
            </a:r>
          </a:p>
          <a:p>
            <a:pPr eaLnBrk="1" hangingPunct="1">
              <a:defRPr/>
            </a:pPr>
            <a:r>
              <a:rPr lang="es-MX" altLang="es-CL" dirty="0" smtClean="0">
                <a:latin typeface="Arial" charset="0"/>
                <a:cs typeface="Arial" charset="0"/>
              </a:rPr>
              <a:t>¿Qué elementos encuentras en tu casa con m?</a:t>
            </a:r>
          </a:p>
          <a:p>
            <a:pPr eaLnBrk="1" hangingPunct="1">
              <a:defRPr/>
            </a:pPr>
            <a:r>
              <a:rPr lang="es-MX" altLang="es-CL" dirty="0" smtClean="0">
                <a:latin typeface="Arial" charset="0"/>
                <a:cs typeface="Arial" charset="0"/>
              </a:rPr>
              <a:t>Dame un ejemplo de palabras con la letra m.</a:t>
            </a:r>
          </a:p>
          <a:p>
            <a:pPr eaLnBrk="1" hangingPunct="1">
              <a:defRPr/>
            </a:pPr>
            <a:r>
              <a:rPr lang="es-MX" altLang="es-CL" dirty="0" smtClean="0">
                <a:latin typeface="Arial" charset="0"/>
                <a:cs typeface="Arial" charset="0"/>
              </a:rPr>
              <a:t>¿Te gustó la clase?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s-MX" altLang="es-CL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s-MX" altLang="es-CL" b="1" dirty="0" smtClean="0">
                <a:latin typeface="Arial" charset="0"/>
                <a:cs typeface="Arial" charset="0"/>
              </a:rPr>
              <a:t>LAS TÍAS DE PRIMERO TE FELICITAMOS POR TU ENTUSIAMO Y ALEGRIA. </a:t>
            </a:r>
          </a:p>
        </p:txBody>
      </p:sp>
      <p:pic>
        <p:nvPicPr>
          <p:cNvPr id="16388" name="Picture 5" descr="Dibujos animados de niños felices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7211"/>
          <a:stretch>
            <a:fillRect/>
          </a:stretch>
        </p:blipFill>
        <p:spPr bwMode="auto">
          <a:xfrm>
            <a:off x="2700338" y="4724400"/>
            <a:ext cx="3255962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64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|4.3|3.9|5.6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.4|0.5|1.8|0.7|2.2|1.2|1.5|1.6|1.4|2.3|0.7|0.8|1.5|1.8|0.7|0.7|1.9|1.7|1.2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F0000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1178</TotalTime>
  <Words>254</Words>
  <Application>Microsoft Office PowerPoint</Application>
  <PresentationFormat>Presentación en pantalla (4:3)</PresentationFormat>
  <Paragraphs>44</Paragraphs>
  <Slides>9</Slides>
  <Notes>2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Arial</vt:lpstr>
      <vt:lpstr>Wingdings</vt:lpstr>
      <vt:lpstr>Wingdings 2</vt:lpstr>
      <vt:lpstr>Calibri</vt:lpstr>
      <vt:lpstr>Times New Roman</vt:lpstr>
      <vt:lpstr>Mirador</vt:lpstr>
      <vt:lpstr>Presentación de PowerPoint</vt:lpstr>
      <vt:lpstr>estimados papitos: junto con saludarle, quiero comentarles que este power point contiene algunos audios, es importante que vayan avanzando lentamente.</vt:lpstr>
      <vt:lpstr>Ver presentación de este ppt </vt:lpstr>
      <vt:lpstr>Cuatro formas de la letra M</vt:lpstr>
      <vt:lpstr>Si juntamos la letra M con vocales , formamos sílabas MA – ME –MI –MO – MU  Mira el ejemplo: </vt:lpstr>
      <vt:lpstr>Si juntamos las vocales con la letra M formamos las sílabas: am – em – im – om -um.  Mira el ejemplo: </vt:lpstr>
      <vt:lpstr>Ahora veamos como se escribe   letra m manuscrita</vt:lpstr>
      <vt:lpstr>¿te gustan los cuentos?  Lee con tus papás, el siguiente texto: </vt:lpstr>
      <vt:lpstr>¿Qué aprendimos esta semana?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1° básico  Segunda semana de trabajo Abril.</dc:title>
  <dc:creator>johanna</dc:creator>
  <cp:lastModifiedBy>lab</cp:lastModifiedBy>
  <cp:revision>74</cp:revision>
  <dcterms:created xsi:type="dcterms:W3CDTF">2020-04-25T01:48:06Z</dcterms:created>
  <dcterms:modified xsi:type="dcterms:W3CDTF">2020-05-05T23:10:06Z</dcterms:modified>
</cp:coreProperties>
</file>