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63" r:id="rId4"/>
    <p:sldId id="264" r:id="rId5"/>
    <p:sldId id="267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44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53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29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377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8239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49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428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14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30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61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09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58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34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36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84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5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E1C78-02DC-4955-841A-5AF1C18CC855}" type="datetimeFigureOut">
              <a:rPr lang="es-MX" smtClean="0"/>
              <a:t>20/05/2020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62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nsaldias@sanfernandocollege.cl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6476" y="1506838"/>
            <a:ext cx="10044961" cy="1751517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smtClean="0"/>
              <a:t>GESTION COMERCIAL</a:t>
            </a:r>
            <a:br>
              <a:rPr lang="en-US" sz="2200" b="1" dirty="0" smtClean="0"/>
            </a:br>
            <a:r>
              <a:rPr lang="en-US" sz="2200" b="1" dirty="0" smtClean="0"/>
              <a:t> Y TRIBUTARIA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s-MX" sz="2200" b="1" dirty="0"/>
              <a:t>ETAPA 6 RESUMEN DE CONTENIDOS </a:t>
            </a: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>ETAPA </a:t>
            </a:r>
            <a:r>
              <a:rPr lang="es-MX" sz="2200" b="1" dirty="0"/>
              <a:t>I</a:t>
            </a:r>
            <a:endParaRPr lang="es-MX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96038" y="3424500"/>
            <a:ext cx="8915399" cy="1455996"/>
          </a:xfrm>
        </p:spPr>
        <p:txBody>
          <a:bodyPr>
            <a:noAutofit/>
          </a:bodyPr>
          <a:lstStyle/>
          <a:p>
            <a:pPr algn="just"/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Objetivo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Leer y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utilizar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basica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acerca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marcha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empresa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incluida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sobre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importaciones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y/o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exportaciones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de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acuerdo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normas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contables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vigentes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 de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financiera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legislacion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tributaria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vigente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MX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n 2" descr="insig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332" y="311646"/>
            <a:ext cx="861418" cy="104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42750" y="462966"/>
            <a:ext cx="44637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 Fernando </a:t>
            </a:r>
            <a:r>
              <a:rPr kumimoji="0" lang="es-ES_tradnl" sz="1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College</a:t>
            </a: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cnico Profesional		                         </a:t>
            </a: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Especialidad  Administración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940956" y="532733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L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Prefacio: Hemos ya conocido varios conceptos iniciales del modulo </a:t>
            </a:r>
            <a:r>
              <a:rPr lang="es-CL" dirty="0" err="1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</a:t>
            </a:r>
            <a:r>
              <a:rPr lang="es-CL" dirty="0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Comercial y Tributaria. </a:t>
            </a:r>
            <a:r>
              <a:rPr lang="es-CL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continuación recogeremos los aprendizajes fundamentales en una 1era etapa para su retroalimentación y mayor entendimiento.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79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334833"/>
            <a:ext cx="5485841" cy="643962"/>
          </a:xfrm>
        </p:spPr>
        <p:txBody>
          <a:bodyPr>
            <a:normAutofit fontScale="90000"/>
          </a:bodyPr>
          <a:lstStyle/>
          <a:p>
            <a:r>
              <a:rPr lang="es-MX" sz="3100" b="1" cap="all" dirty="0"/>
              <a:t>¿QUÉ ES LA </a:t>
            </a:r>
            <a:r>
              <a:rPr lang="es-MX" sz="3100" b="1" cap="all" dirty="0" smtClean="0"/>
              <a:t>ECONOMÍA</a:t>
            </a:r>
            <a:r>
              <a:rPr lang="es-MX" sz="3100" b="1" cap="all" dirty="0"/>
              <a:t>? </a:t>
            </a:r>
            <a:r>
              <a:rPr lang="es-MX" b="1" cap="all" dirty="0"/>
              <a:t/>
            </a:r>
            <a:br>
              <a:rPr lang="es-MX" b="1" cap="all" dirty="0"/>
            </a:b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66464" y="1147428"/>
            <a:ext cx="6235479" cy="2754871"/>
          </a:xfrm>
        </p:spPr>
        <p:txBody>
          <a:bodyPr>
            <a:normAutofit/>
          </a:bodyPr>
          <a:lstStyle/>
          <a:p>
            <a:r>
              <a:rPr lang="es-MX" sz="1600" b="1" cap="all" dirty="0"/>
              <a:t>¿QUÉ ES LA ECONOMÍA? DESCOMPONIENDO EL </a:t>
            </a:r>
            <a:r>
              <a:rPr lang="es-MX" sz="1600" b="1" cap="all" dirty="0" smtClean="0"/>
              <a:t>TÉRMINO</a:t>
            </a:r>
            <a:endParaRPr lang="es-MX" sz="1600" b="1" cap="all" dirty="0"/>
          </a:p>
          <a:p>
            <a:pPr algn="just"/>
            <a:r>
              <a:rPr lang="es-MX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economía engloba toda la actividad relacionada con la producción, el consumo y el comercio de bienes y servicios de un área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La economía se aplica a todo el mundo, desde los individuos hasta las entidades como corporaciones y gobiernos.</a:t>
            </a:r>
          </a:p>
          <a:p>
            <a:pPr algn="just"/>
            <a:endParaRPr lang="es-MX" dirty="0"/>
          </a:p>
        </p:txBody>
      </p:sp>
      <p:pic>
        <p:nvPicPr>
          <p:cNvPr id="1026" name="Picture 2" descr="https://comofuncionaque.com/wp-content/uploads/2015/12/economia1-1024x5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620" y="148532"/>
            <a:ext cx="2973991" cy="169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622759" y="2786412"/>
            <a:ext cx="5937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Hay cuatro tipos principales de sistemas económicos en el mundo: el tradicional, el dirigido, el mercado y el mixto</a:t>
            </a:r>
            <a:r>
              <a:rPr lang="es-MX" sz="1600" dirty="0"/>
              <a:t>. </a:t>
            </a:r>
            <a:r>
              <a:rPr lang="es-MX" sz="1600" dirty="0" smtClean="0"/>
              <a:t>Es </a:t>
            </a:r>
            <a:r>
              <a:rPr lang="es-MX" sz="1600" dirty="0"/>
              <a:t>importante comprender cómo funcionan económicamente </a:t>
            </a:r>
            <a:r>
              <a:rPr lang="es-MX" sz="1600" dirty="0" smtClean="0"/>
              <a:t>en las </a:t>
            </a:r>
            <a:r>
              <a:rPr lang="es-MX" sz="1600" dirty="0"/>
              <a:t>diferentes partes del mundo.</a:t>
            </a:r>
            <a:r>
              <a:rPr lang="es-MX" sz="1600" b="1" dirty="0"/>
              <a:t> </a:t>
            </a:r>
            <a:endParaRPr lang="es-MX" sz="1600" dirty="0"/>
          </a:p>
        </p:txBody>
      </p:sp>
      <p:sp>
        <p:nvSpPr>
          <p:cNvPr id="8" name="Rectángulo 7"/>
          <p:cNvSpPr/>
          <p:nvPr/>
        </p:nvSpPr>
        <p:spPr>
          <a:xfrm>
            <a:off x="237787" y="3902299"/>
            <a:ext cx="72641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1. El </a:t>
            </a:r>
            <a:r>
              <a:rPr lang="es-MX" sz="1600" b="1" u="sng" dirty="0"/>
              <a:t>sistema económico </a:t>
            </a:r>
            <a:r>
              <a:rPr lang="es-MX" sz="1600" b="1" u="sng" dirty="0" smtClean="0"/>
              <a:t>tradicional</a:t>
            </a:r>
            <a:r>
              <a:rPr lang="es-MX" sz="1600" u="sng" dirty="0" smtClean="0"/>
              <a:t>, </a:t>
            </a:r>
            <a:r>
              <a:rPr lang="es-MX" sz="1600" dirty="0" smtClean="0"/>
              <a:t>es</a:t>
            </a:r>
            <a:r>
              <a:rPr lang="es-MX" sz="1600" dirty="0"/>
              <a:t> </a:t>
            </a:r>
            <a:r>
              <a:rPr lang="es-MX" sz="1600" b="1" dirty="0"/>
              <a:t>el tipo de economía más antiguo y tradicional del mundo es </a:t>
            </a:r>
            <a:r>
              <a:rPr lang="es-MX" sz="1600" dirty="0" smtClean="0"/>
              <a:t>donde </a:t>
            </a:r>
            <a:r>
              <a:rPr lang="es-MX" sz="1600" dirty="0"/>
              <a:t>es </a:t>
            </a:r>
            <a:r>
              <a:rPr lang="es-MX" sz="1600" b="1" dirty="0"/>
              <a:t>apreciada la </a:t>
            </a:r>
            <a:r>
              <a:rPr lang="es-MX" sz="1600" b="1" dirty="0" smtClean="0"/>
              <a:t>tradición</a:t>
            </a:r>
            <a:r>
              <a:rPr lang="es-MX" sz="1600" dirty="0" smtClean="0"/>
              <a:t>, </a:t>
            </a:r>
            <a:r>
              <a:rPr lang="es-MX" sz="1600" b="1" dirty="0" smtClean="0"/>
              <a:t>producen </a:t>
            </a:r>
            <a:r>
              <a:rPr lang="es-MX" sz="1600" b="1" dirty="0"/>
              <a:t>productos y servicios que son un resultado directo de sus creencias, costumbres, tradiciones, religiones, etc.</a:t>
            </a:r>
            <a:r>
              <a:rPr lang="es-MX" sz="1600" dirty="0"/>
              <a:t> </a:t>
            </a:r>
            <a:r>
              <a:rPr lang="es-MX" sz="1600" dirty="0" smtClean="0"/>
              <a:t>Estas economías tienden </a:t>
            </a:r>
            <a:r>
              <a:rPr lang="es-MX" sz="1600" dirty="0"/>
              <a:t>a ser </a:t>
            </a:r>
            <a:r>
              <a:rPr lang="es-MX" sz="1600" b="1" dirty="0"/>
              <a:t>rurales,</a:t>
            </a:r>
            <a:r>
              <a:rPr lang="es-MX" sz="1600" dirty="0"/>
              <a:t> a ser del segundo o tercer mundo, y a estar estrechamente ligadas a la tierra, normalmente a la agricultura.</a:t>
            </a:r>
          </a:p>
          <a:p>
            <a:pPr algn="just"/>
            <a:r>
              <a:rPr lang="es-MX" sz="1600" b="1" dirty="0" smtClean="0"/>
              <a:t>Ventajas: </a:t>
            </a:r>
            <a:r>
              <a:rPr lang="es-MX" sz="1600" dirty="0" smtClean="0"/>
              <a:t>tradición y costumbre se preservan, unión y satisfechas socialmente.</a:t>
            </a:r>
          </a:p>
          <a:p>
            <a:pPr algn="just"/>
            <a:r>
              <a:rPr lang="en-US" sz="1600" b="1" dirty="0" err="1" smtClean="0"/>
              <a:t>Desventajas</a:t>
            </a:r>
            <a:r>
              <a:rPr lang="en-US" sz="1600" b="1" dirty="0" smtClean="0"/>
              <a:t>: </a:t>
            </a:r>
            <a:r>
              <a:rPr lang="en-US" sz="1600" dirty="0" smtClean="0"/>
              <a:t>no </a:t>
            </a:r>
            <a:r>
              <a:rPr lang="en-US" sz="1600" dirty="0" err="1" smtClean="0"/>
              <a:t>disfruta</a:t>
            </a:r>
            <a:r>
              <a:rPr lang="en-US" sz="1600" dirty="0" smtClean="0"/>
              <a:t> de </a:t>
            </a:r>
            <a:r>
              <a:rPr lang="en-US" sz="1600" dirty="0" err="1" smtClean="0"/>
              <a:t>otros</a:t>
            </a:r>
            <a:r>
              <a:rPr lang="en-US" sz="1600" dirty="0" smtClean="0"/>
              <a:t> </a:t>
            </a:r>
            <a:r>
              <a:rPr lang="en-US" sz="1600" dirty="0" err="1" smtClean="0"/>
              <a:t>servicios</a:t>
            </a:r>
            <a:r>
              <a:rPr lang="en-US" sz="1600" dirty="0" smtClean="0"/>
              <a:t> </a:t>
            </a:r>
            <a:r>
              <a:rPr lang="en-US" sz="1600" dirty="0" err="1" smtClean="0"/>
              <a:t>como</a:t>
            </a:r>
            <a:r>
              <a:rPr lang="en-US" sz="1600" dirty="0" smtClean="0"/>
              <a:t> la </a:t>
            </a:r>
            <a:r>
              <a:rPr lang="en-US" sz="1600" dirty="0" err="1" smtClean="0"/>
              <a:t>medicina</a:t>
            </a:r>
            <a:r>
              <a:rPr lang="en-US" sz="1600" dirty="0" smtClean="0"/>
              <a:t>, </a:t>
            </a:r>
            <a:r>
              <a:rPr lang="en-US" sz="1600" dirty="0" err="1" smtClean="0"/>
              <a:t>tecnologia</a:t>
            </a:r>
            <a:r>
              <a:rPr lang="en-US" sz="1600" dirty="0" smtClean="0"/>
              <a:t>, </a:t>
            </a:r>
            <a:r>
              <a:rPr lang="en-US" sz="1600" dirty="0" err="1" smtClean="0"/>
              <a:t>utilidades</a:t>
            </a:r>
            <a:r>
              <a:rPr lang="en-US" sz="1600" dirty="0" smtClean="0"/>
              <a:t> de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empresa</a:t>
            </a:r>
            <a:r>
              <a:rPr lang="en-US" sz="1600" dirty="0" smtClean="0"/>
              <a:t>, etc.</a:t>
            </a:r>
            <a:endParaRPr lang="es-MX" sz="1600" dirty="0"/>
          </a:p>
        </p:txBody>
      </p:sp>
      <p:sp>
        <p:nvSpPr>
          <p:cNvPr id="11" name="Rectángulo 10"/>
          <p:cNvSpPr/>
          <p:nvPr/>
        </p:nvSpPr>
        <p:spPr>
          <a:xfrm>
            <a:off x="7771436" y="2155531"/>
            <a:ext cx="38507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cap="all" dirty="0"/>
              <a:t>2. </a:t>
            </a:r>
            <a:r>
              <a:rPr lang="es-MX" sz="1600" b="1" u="sng" cap="all" dirty="0"/>
              <a:t>SISTEMA ECONÓMICO </a:t>
            </a:r>
            <a:r>
              <a:rPr lang="es-MX" sz="1600" b="1" u="sng" cap="all" dirty="0" smtClean="0"/>
              <a:t>DIRIGIDO</a:t>
            </a:r>
            <a:r>
              <a:rPr lang="es-MX" sz="1600" b="1" cap="all" dirty="0" smtClean="0"/>
              <a:t>: L</a:t>
            </a:r>
            <a:r>
              <a:rPr lang="es-MX" sz="1600" dirty="0" smtClean="0"/>
              <a:t>a </a:t>
            </a:r>
            <a:r>
              <a:rPr lang="es-MX" sz="1600" dirty="0"/>
              <a:t>característica más destacada de este sistema es que </a:t>
            </a:r>
            <a:r>
              <a:rPr lang="es-MX" sz="1600" b="1" dirty="0"/>
              <a:t>una gran parte es controlada por un poder centralizado; a menudo, un gobierno federal</a:t>
            </a:r>
            <a:r>
              <a:rPr lang="es-MX" sz="1600" b="1" dirty="0" smtClean="0"/>
              <a:t>.</a:t>
            </a:r>
          </a:p>
          <a:p>
            <a:pPr algn="just"/>
            <a:endParaRPr lang="es-MX" sz="1600" dirty="0"/>
          </a:p>
        </p:txBody>
      </p:sp>
      <p:sp>
        <p:nvSpPr>
          <p:cNvPr id="12" name="Rectángulo 11"/>
          <p:cNvSpPr/>
          <p:nvPr/>
        </p:nvSpPr>
        <p:spPr>
          <a:xfrm>
            <a:off x="7771436" y="3705853"/>
            <a:ext cx="38507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>
                <a:solidFill>
                  <a:schemeClr val="accent1"/>
                </a:solidFill>
                <a:latin typeface="libre baskerville"/>
              </a:rPr>
              <a:t>Supuestas ventajas:</a:t>
            </a:r>
            <a:r>
              <a:rPr lang="es-MX" sz="1600" dirty="0">
                <a:solidFill>
                  <a:srgbClr val="302A2C"/>
                </a:solidFill>
                <a:latin typeface="libre baskerville"/>
              </a:rPr>
              <a:t> </a:t>
            </a:r>
            <a:r>
              <a:rPr lang="es-MX" sz="1600" dirty="0" smtClean="0">
                <a:solidFill>
                  <a:srgbClr val="302A2C"/>
                </a:solidFill>
                <a:latin typeface="libre baskerville"/>
              </a:rPr>
              <a:t>una </a:t>
            </a:r>
            <a:r>
              <a:rPr lang="es-MX" sz="1600" dirty="0">
                <a:solidFill>
                  <a:srgbClr val="302A2C"/>
                </a:solidFill>
                <a:latin typeface="libre baskerville"/>
              </a:rPr>
              <a:t>economía dirigida </a:t>
            </a:r>
            <a:r>
              <a:rPr lang="es-MX" sz="1600" dirty="0" smtClean="0">
                <a:solidFill>
                  <a:srgbClr val="302A2C"/>
                </a:solidFill>
                <a:latin typeface="libre baskerville"/>
              </a:rPr>
              <a:t>de esta forma, está </a:t>
            </a:r>
            <a:r>
              <a:rPr lang="es-MX" sz="1600" dirty="0">
                <a:solidFill>
                  <a:srgbClr val="302A2C"/>
                </a:solidFill>
                <a:latin typeface="libre baskerville"/>
              </a:rPr>
              <a:t>capacitada para crear un suministro saludable de sus propias fuentes y, generalmente, recompensar a su propia gente con precios razonables (pero como está regulado por el gobierno, este es el que impone en última instancia el precio</a:t>
            </a:r>
            <a:r>
              <a:rPr lang="es-MX" sz="1600" dirty="0" smtClean="0">
                <a:solidFill>
                  <a:srgbClr val="302A2C"/>
                </a:solidFill>
                <a:latin typeface="libre baskerville"/>
              </a:rPr>
              <a:t>).</a:t>
            </a:r>
          </a:p>
          <a:p>
            <a:pPr algn="just"/>
            <a:r>
              <a:rPr lang="es-MX" sz="1600" b="1" dirty="0" smtClean="0">
                <a:solidFill>
                  <a:schemeClr val="accent2">
                    <a:lumMod val="50000"/>
                  </a:schemeClr>
                </a:solidFill>
                <a:latin typeface="libre baskerville"/>
              </a:rPr>
              <a:t>Desventaja</a:t>
            </a:r>
            <a:r>
              <a:rPr lang="es-MX" sz="1600" dirty="0" smtClean="0">
                <a:latin typeface="libre baskerville"/>
              </a:rPr>
              <a:t>: el </a:t>
            </a:r>
            <a:r>
              <a:rPr lang="es-MX" sz="1600" dirty="0">
                <a:latin typeface="libre baskerville"/>
              </a:rPr>
              <a:t>gobierno con una economía dirigida solamente desea controlar sus fuentes más valiosas</a:t>
            </a:r>
            <a:endParaRPr lang="es-MX" sz="1600" dirty="0">
              <a:latin typeface="libre 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46416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5493" y="237744"/>
            <a:ext cx="4696518" cy="702414"/>
          </a:xfrm>
        </p:spPr>
        <p:txBody>
          <a:bodyPr>
            <a:normAutofit fontScale="90000"/>
          </a:bodyPr>
          <a:lstStyle/>
          <a:p>
            <a:r>
              <a:rPr lang="es-MX" sz="2000" b="1" cap="all" dirty="0"/>
              <a:t>3. SISTEMA ECONÓMICO DE MERCADO</a:t>
            </a:r>
            <a:r>
              <a:rPr lang="es-MX" b="1" cap="all" dirty="0"/>
              <a:t/>
            </a:r>
            <a:br>
              <a:rPr lang="es-MX" b="1" cap="all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75493" y="811369"/>
            <a:ext cx="4696518" cy="2691685"/>
          </a:xfrm>
        </p:spPr>
        <p:txBody>
          <a:bodyPr>
            <a:normAutofit/>
          </a:bodyPr>
          <a:lstStyle/>
          <a:p>
            <a:pPr algn="just"/>
            <a:r>
              <a:rPr lang="es-MX" sz="1600" dirty="0"/>
              <a:t>Un sistema económico de mercado es muy parecido al mercado libre. </a:t>
            </a:r>
            <a:r>
              <a:rPr lang="es-MX" sz="1600" b="1" dirty="0"/>
              <a:t>El gobierno no controla las fuentes vitales, los bienes valiosos </a:t>
            </a:r>
            <a:r>
              <a:rPr lang="es-MX" sz="1600" b="1" dirty="0" smtClean="0"/>
              <a:t>u otro</a:t>
            </a:r>
            <a:r>
              <a:rPr lang="es-MX" sz="1600" dirty="0" smtClean="0"/>
              <a:t>. </a:t>
            </a:r>
            <a:r>
              <a:rPr lang="es-MX" sz="1600" dirty="0"/>
              <a:t>De esta forma, </a:t>
            </a:r>
            <a:r>
              <a:rPr lang="es-MX" sz="1600" b="1" dirty="0"/>
              <a:t>las organizaciones dirigidas por la población determinan cómo funciona la economía, cómo se genera el suministro, qué demandas son necesarias, etc.</a:t>
            </a:r>
            <a:endParaRPr lang="es-MX" sz="16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75558" y="3220926"/>
            <a:ext cx="4696453" cy="2780629"/>
          </a:xfrm>
        </p:spPr>
        <p:txBody>
          <a:bodyPr/>
          <a:lstStyle/>
          <a:p>
            <a:pPr algn="just"/>
            <a:r>
              <a:rPr lang="es-MX" b="1" dirty="0"/>
              <a:t>Capitalismo y socialismo:</a:t>
            </a:r>
            <a:r>
              <a:rPr lang="es-MX" dirty="0"/>
              <a:t> </a:t>
            </a:r>
            <a:r>
              <a:rPr lang="es-MX" b="1" dirty="0"/>
              <a:t>Realmente no existe una economía de mercado libre en el mundo</a:t>
            </a:r>
            <a:r>
              <a:rPr lang="es-MX" dirty="0"/>
              <a:t>. Por ejemplo, a pesar de que América es una nación capitalista, su gobierno continúa regulando (o intenta regular) el mercado justo, los programas </a:t>
            </a:r>
            <a:r>
              <a:rPr lang="es-MX" dirty="0" smtClean="0"/>
              <a:t>gubernamentales o </a:t>
            </a:r>
            <a:r>
              <a:rPr lang="es-MX" dirty="0" err="1" smtClean="0"/>
              <a:t>socilaes</a:t>
            </a:r>
            <a:r>
              <a:rPr lang="es-MX" dirty="0" smtClean="0"/>
              <a:t>, </a:t>
            </a:r>
            <a:r>
              <a:rPr lang="es-MX" dirty="0"/>
              <a:t>la moral empresarial, los monopolios, </a:t>
            </a:r>
            <a:r>
              <a:rPr lang="es-MX" dirty="0" err="1"/>
              <a:t>etc</a:t>
            </a:r>
            <a:r>
              <a:rPr lang="es-MX" dirty="0"/>
              <a:t>, etc.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439436" y="363733"/>
            <a:ext cx="55121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La ventaja del capitalismo es que puedes tener una economía explosiva muy bien controlada y relativamente segura.</a:t>
            </a:r>
            <a:r>
              <a:rPr lang="es-MX" sz="1600" dirty="0"/>
              <a:t> Esto estaría contrastado con</a:t>
            </a:r>
            <a:r>
              <a:rPr lang="es-MX" sz="1600" b="1" dirty="0"/>
              <a:t> el socialismo, en cual el gobierno</a:t>
            </a:r>
            <a:r>
              <a:rPr lang="es-MX" sz="1600" dirty="0"/>
              <a:t> (al igual que en la economía dirigida) </a:t>
            </a:r>
            <a:r>
              <a:rPr lang="es-MX" sz="1600" b="1" dirty="0"/>
              <a:t>controla y es propietaria de la mayoría de industrias vitales y beneficiosas, aunque permite que el resto del mercado opere libremente</a:t>
            </a:r>
            <a:r>
              <a:rPr lang="es-MX" sz="1600" dirty="0"/>
              <a:t>; esto es, permite que el precio fluctúe libremente basándose en la  oferta y la demanda.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439436" y="2767145"/>
            <a:ext cx="57525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/>
              <a:t>Podría decirse que </a:t>
            </a:r>
            <a:r>
              <a:rPr lang="es-MX" sz="1600" b="1" dirty="0"/>
              <a:t>la mayor ventaja para la economía de un mercado es la separación del mercado y del gobierno</a:t>
            </a:r>
            <a:r>
              <a:rPr lang="es-MX" sz="1600" dirty="0"/>
              <a:t>. Esto previene que el gobierno se vuelva demasiado poderoso, demasiado controlador y muy parecido a los gobiernos del mundo que oprimen a sus habitantes mientras ellos viven de forma lujosa al poseer los recursos.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1221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85" y="99811"/>
            <a:ext cx="10910284" cy="675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8192" y="309093"/>
            <a:ext cx="4626219" cy="927279"/>
          </a:xfrm>
        </p:spPr>
        <p:txBody>
          <a:bodyPr>
            <a:normAutofit/>
          </a:bodyPr>
          <a:lstStyle/>
          <a:p>
            <a:r>
              <a:rPr lang="es-MX" sz="2200" b="1" cap="all" dirty="0"/>
              <a:t>4. SISTEMA ECONÓMICO MIXTO</a:t>
            </a:r>
            <a:r>
              <a:rPr lang="es-MX" b="1" cap="all" dirty="0"/>
              <a:t/>
            </a:r>
            <a:br>
              <a:rPr lang="es-MX" b="1" cap="all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09387" y="180303"/>
            <a:ext cx="5535212" cy="2820473"/>
          </a:xfrm>
        </p:spPr>
        <p:txBody>
          <a:bodyPr>
            <a:normAutofit/>
          </a:bodyPr>
          <a:lstStyle/>
          <a:p>
            <a:pPr algn="just"/>
            <a:r>
              <a:rPr lang="es-MX" sz="1600" b="1" dirty="0" smtClean="0"/>
              <a:t>Desventajas </a:t>
            </a:r>
            <a:r>
              <a:rPr lang="es-MX" sz="1600" b="1" dirty="0"/>
              <a:t>de una economía mixta:</a:t>
            </a:r>
            <a:r>
              <a:rPr lang="es-MX" sz="1600" dirty="0"/>
              <a:t> A pesar de que una economía mixta puede dar lugar a resultados increíbles, </a:t>
            </a:r>
            <a:r>
              <a:rPr lang="es-MX" sz="1600" b="1" dirty="0"/>
              <a:t>también puede sufrir altibajos similares a los de otros sistemas.</a:t>
            </a:r>
            <a:r>
              <a:rPr lang="es-MX" sz="1600" dirty="0"/>
              <a:t> Por ejemplo, los últimos cien años el poder del gobierno americano ha ido en aumento. No solo en la</a:t>
            </a:r>
            <a:r>
              <a:rPr lang="es-MX" sz="1600" b="1" dirty="0"/>
              <a:t> imposición de leyes y regulaciones, si no también la ganancia control, por lo que está siendo cada vez más difícil acceder a él, volviéndose menos flexible.</a:t>
            </a:r>
            <a:r>
              <a:rPr lang="es-MX" sz="1600" dirty="0"/>
              <a:t> Esta es una tendencia común en las economías mixtas.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00766" y="1236371"/>
            <a:ext cx="4793645" cy="5035639"/>
          </a:xfrm>
        </p:spPr>
        <p:txBody>
          <a:bodyPr>
            <a:noAutofit/>
          </a:bodyPr>
          <a:lstStyle/>
          <a:p>
            <a:pPr algn="just"/>
            <a:r>
              <a:rPr lang="es-MX" sz="1600" dirty="0"/>
              <a:t>Un sistema económico mixto (también conocido como</a:t>
            </a:r>
            <a:r>
              <a:rPr lang="es-MX" sz="1600" b="1" dirty="0"/>
              <a:t> economía dual</a:t>
            </a:r>
            <a:r>
              <a:rPr lang="es-MX" sz="1600" dirty="0"/>
              <a:t>) es justamente como suena (una combinación de sistemas), pero </a:t>
            </a:r>
            <a:r>
              <a:rPr lang="es-MX" sz="1600" b="1" dirty="0"/>
              <a:t>principalmente se refiere a una mezcla entre la economía de mercado y la </a:t>
            </a:r>
            <a:r>
              <a:rPr lang="es-MX" sz="1600" b="1" dirty="0" smtClean="0"/>
              <a:t>dirigida.</a:t>
            </a:r>
          </a:p>
          <a:p>
            <a:pPr algn="just"/>
            <a:r>
              <a:rPr lang="es-MX" sz="1600" dirty="0"/>
              <a:t> </a:t>
            </a:r>
            <a:r>
              <a:rPr lang="es-MX" sz="1600" b="1" dirty="0"/>
              <a:t>Beneficios de una economía mixta:</a:t>
            </a:r>
            <a:r>
              <a:rPr lang="es-MX" sz="1600" dirty="0"/>
              <a:t> </a:t>
            </a:r>
            <a:r>
              <a:rPr lang="es-MX" sz="1600" b="1" dirty="0"/>
              <a:t>En los tipos más comunes de economías mixtas, el mercado está más o menos libre de la propiedad del gobierno exceptuando unas pequeñas áreas clave</a:t>
            </a:r>
            <a:r>
              <a:rPr lang="es-MX" sz="1600" dirty="0"/>
              <a:t>. Estas áreas normalmente no son las fuentes que una economía dirigida controla. En lugar de eso, como en América,</a:t>
            </a:r>
            <a:r>
              <a:rPr lang="es-MX" sz="1600" b="1" dirty="0"/>
              <a:t> son los programas de gobierno como la educación, el transporte, etc</a:t>
            </a:r>
            <a:r>
              <a:rPr lang="es-MX" sz="1600" dirty="0"/>
              <a:t>. A pesar de que en algunos países estas industrias pertenezcan al sector privado, no siempre sucede lo mismo en una economía mixta.</a:t>
            </a:r>
          </a:p>
          <a:p>
            <a:pPr algn="just"/>
            <a:endParaRPr lang="es-MX" sz="1600" dirty="0"/>
          </a:p>
        </p:txBody>
      </p:sp>
      <p:sp>
        <p:nvSpPr>
          <p:cNvPr id="5" name="Rectángulo 4"/>
          <p:cNvSpPr/>
          <p:nvPr/>
        </p:nvSpPr>
        <p:spPr>
          <a:xfrm>
            <a:off x="6525297" y="3000776"/>
            <a:ext cx="55739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/>
              <a:t>Retroalimentemos nuestros aprendizajes:</a:t>
            </a:r>
          </a:p>
          <a:p>
            <a:pPr algn="just"/>
            <a:endParaRPr lang="es-MX" sz="1600" dirty="0"/>
          </a:p>
          <a:p>
            <a:pPr marL="342900" indent="-342900" algn="just">
              <a:buAutoNum type="arabicPeriod"/>
            </a:pPr>
            <a:r>
              <a:rPr lang="en-US" sz="1600" dirty="0" err="1" smtClean="0"/>
              <a:t>Por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la </a:t>
            </a:r>
            <a:r>
              <a:rPr lang="en-US" sz="1600" dirty="0" err="1" smtClean="0"/>
              <a:t>economia</a:t>
            </a:r>
            <a:r>
              <a:rPr lang="en-US" sz="1600" dirty="0" smtClean="0"/>
              <a:t> </a:t>
            </a:r>
            <a:r>
              <a:rPr lang="en-US" sz="1600" dirty="0" err="1" smtClean="0"/>
              <a:t>afecta</a:t>
            </a:r>
            <a:r>
              <a:rPr lang="en-US" sz="1600" dirty="0" smtClean="0"/>
              <a:t> a </a:t>
            </a:r>
            <a:r>
              <a:rPr lang="en-US" sz="1600" dirty="0" err="1" smtClean="0"/>
              <a:t>todo</a:t>
            </a:r>
            <a:r>
              <a:rPr lang="en-US" sz="1600" dirty="0" smtClean="0"/>
              <a:t> el </a:t>
            </a:r>
            <a:r>
              <a:rPr lang="en-US" sz="1600" dirty="0" err="1" smtClean="0"/>
              <a:t>mundo</a:t>
            </a:r>
            <a:r>
              <a:rPr lang="en-US" sz="1600" dirty="0" smtClean="0"/>
              <a:t>?</a:t>
            </a:r>
            <a:endParaRPr lang="en-US" sz="1600" dirty="0"/>
          </a:p>
          <a:p>
            <a:pPr marL="342900" indent="-342900" algn="just">
              <a:buAutoNum type="arabicPeriod"/>
            </a:pPr>
            <a:endParaRPr lang="en-US" sz="1600" dirty="0"/>
          </a:p>
          <a:p>
            <a:pPr marL="342900" indent="-342900" algn="just">
              <a:buAutoNum type="arabicPeriod"/>
            </a:pPr>
            <a:r>
              <a:rPr lang="en-US" sz="1600" dirty="0" err="1" smtClean="0"/>
              <a:t>Diferencia</a:t>
            </a:r>
            <a:r>
              <a:rPr lang="en-US" sz="1600" dirty="0" smtClean="0"/>
              <a:t> entre el Sistema </a:t>
            </a:r>
            <a:r>
              <a:rPr lang="en-US" sz="1600" dirty="0" err="1" smtClean="0"/>
              <a:t>economico</a:t>
            </a:r>
            <a:r>
              <a:rPr lang="en-US" sz="1600" dirty="0" smtClean="0"/>
              <a:t> </a:t>
            </a:r>
            <a:r>
              <a:rPr lang="en-US" sz="1600" dirty="0" err="1" smtClean="0"/>
              <a:t>tradicional</a:t>
            </a:r>
            <a:r>
              <a:rPr lang="en-US" sz="1600" dirty="0" smtClean="0"/>
              <a:t> y </a:t>
            </a:r>
            <a:r>
              <a:rPr lang="en-US" sz="1600" dirty="0" err="1" smtClean="0"/>
              <a:t>dirigido</a:t>
            </a:r>
            <a:r>
              <a:rPr lang="en-US" sz="1600" dirty="0" smtClean="0"/>
              <a:t>. </a:t>
            </a:r>
          </a:p>
          <a:p>
            <a:pPr marL="342900" indent="-342900" algn="just">
              <a:buAutoNum type="arabicPeriod"/>
            </a:pPr>
            <a:endParaRPr lang="en-US" sz="1600" dirty="0"/>
          </a:p>
          <a:p>
            <a:pPr marL="342900" indent="-342900" algn="just">
              <a:buAutoNum type="arabicPeriod"/>
            </a:pPr>
            <a:r>
              <a:rPr lang="en-US" sz="1600" dirty="0" err="1" smtClean="0"/>
              <a:t>Diferencia</a:t>
            </a:r>
            <a:r>
              <a:rPr lang="en-US" sz="1600" dirty="0" smtClean="0"/>
              <a:t> entre Sistema </a:t>
            </a:r>
            <a:r>
              <a:rPr lang="en-US" sz="1600" dirty="0" err="1" smtClean="0"/>
              <a:t>Economico</a:t>
            </a:r>
            <a:r>
              <a:rPr lang="en-US" sz="1600" dirty="0" smtClean="0"/>
              <a:t> de Mercado (</a:t>
            </a:r>
            <a:r>
              <a:rPr lang="en-US" sz="1600" dirty="0" err="1" smtClean="0"/>
              <a:t>Capitalismo-Socialismo</a:t>
            </a:r>
            <a:r>
              <a:rPr lang="en-US" sz="1600" dirty="0" smtClean="0"/>
              <a:t>) y Sistema </a:t>
            </a:r>
            <a:r>
              <a:rPr lang="en-US" sz="1600" dirty="0" err="1" smtClean="0"/>
              <a:t>Economico</a:t>
            </a:r>
            <a:r>
              <a:rPr lang="en-US" sz="1600" dirty="0" smtClean="0"/>
              <a:t> </a:t>
            </a:r>
            <a:r>
              <a:rPr lang="en-US" sz="1600" dirty="0" err="1" smtClean="0"/>
              <a:t>Mixto</a:t>
            </a:r>
            <a:r>
              <a:rPr lang="en-US" sz="1600" dirty="0" smtClean="0"/>
              <a:t> </a:t>
            </a:r>
            <a:endParaRPr lang="en-US" sz="1600" dirty="0"/>
          </a:p>
          <a:p>
            <a:pPr marL="342900" indent="-342900" algn="just">
              <a:buAutoNum type="arabicPeriod"/>
            </a:pPr>
            <a:endParaRPr lang="en-US" sz="1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s-MX" sz="1400" dirty="0"/>
              <a:t>Consultas de dichos aprendizajes al siguiente correo:</a:t>
            </a:r>
          </a:p>
          <a:p>
            <a:pPr algn="ctr"/>
            <a:r>
              <a:rPr lang="es-MX" sz="1400" u="sng" dirty="0">
                <a:hlinkClick r:id="rId2"/>
              </a:rPr>
              <a:t>nsaldias@sanfernandocollege.cl</a:t>
            </a:r>
            <a:endParaRPr lang="es-MX" sz="1400" dirty="0"/>
          </a:p>
          <a:p>
            <a:r>
              <a:rPr lang="es-MX" sz="1400" dirty="0"/>
              <a:t> </a:t>
            </a:r>
          </a:p>
          <a:p>
            <a:r>
              <a:rPr lang="es-MX" sz="1400" b="1" i="1" dirty="0"/>
              <a:t>Cuídate, haz las actividades que como alumno(a) te toca realizar con paciencia y perseverancia….nos vemos pronto…</a:t>
            </a:r>
            <a:endParaRPr lang="es-MX" sz="1400" dirty="0"/>
          </a:p>
          <a:p>
            <a:r>
              <a:rPr lang="es-MX" dirty="0"/>
              <a:t> </a:t>
            </a:r>
          </a:p>
          <a:p>
            <a:pPr marL="342900" indent="-342900" algn="just">
              <a:buAutoNum type="arabicPeriod"/>
            </a:pP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AutoNum type="arabicPeriod"/>
            </a:pP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2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4329</TotalTime>
  <Words>307</Words>
  <Application>Microsoft Office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Berlin Sans FB</vt:lpstr>
      <vt:lpstr>Calibri</vt:lpstr>
      <vt:lpstr>Century Gothic</vt:lpstr>
      <vt:lpstr>libre baskerville</vt:lpstr>
      <vt:lpstr>Times New Roman</vt:lpstr>
      <vt:lpstr>Wingdings 3</vt:lpstr>
      <vt:lpstr>Espiral</vt:lpstr>
      <vt:lpstr>GESTION COMERCIAL  Y TRIBUTARIA ETAPA 6 RESUMEN DE CONTENIDOS  ETAPA I</vt:lpstr>
      <vt:lpstr>¿QUÉ ES LA ECONOMÍA?  </vt:lpstr>
      <vt:lpstr>3. SISTEMA ECONÓMICO DE MERCADO </vt:lpstr>
      <vt:lpstr>Presentación de PowerPoint</vt:lpstr>
      <vt:lpstr>4. SISTEMA ECONÓMICO MIXTO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COMERCIAL  Y TRIBUTARIA</dc:title>
  <dc:creator>Usuario de Windows</dc:creator>
  <cp:lastModifiedBy>Usuario de Windows</cp:lastModifiedBy>
  <cp:revision>25</cp:revision>
  <dcterms:created xsi:type="dcterms:W3CDTF">2020-03-13T01:21:24Z</dcterms:created>
  <dcterms:modified xsi:type="dcterms:W3CDTF">2020-05-21T01:48:42Z</dcterms:modified>
</cp:coreProperties>
</file>