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7"/>
    <p:restoredTop sz="94656"/>
  </p:normalViewPr>
  <p:slideViewPr>
    <p:cSldViewPr snapToGrid="0" snapToObjects="1">
      <p:cViewPr>
        <p:scale>
          <a:sx n="54" d="100"/>
          <a:sy n="54" d="100"/>
        </p:scale>
        <p:origin x="2440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80851-CA7E-7042-8F0B-563FE00BA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7C5C95-F1A3-D442-B8B7-7960EBFD7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49880F-0A11-404A-9DEE-D6C6CBEA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8AC028-6E1F-8F4B-A547-E0A58ECB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8336E-D13C-F54E-8C9F-CEB7363F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24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A5A27-D199-F047-895B-96C85BF1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3B7276-15CF-B143-86B2-D0DCA6883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5EAE0C-2CAB-C64A-94C1-07E4F29A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5B5551-DCF6-EC45-BF23-99BBED73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5BC92B-5794-6A4C-A819-AD489BC1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39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575C77-0D8B-5E4D-BD8C-1217C10D1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648E28-30B0-5E4E-9B48-C84CDAE25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004642-7FF4-DC4C-B82B-EEBA7F89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8CC76C-DB0E-254E-914F-01618CF1D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A3A2E-24FF-1842-AAB0-8A8F5D3A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92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2B6F4-3D6B-DD4F-BD4A-D0477753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7E7B2A-32AD-7B49-B935-7000B6D1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37D1EB-9581-4F42-819C-264B305C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C07311-0A60-F945-B2B8-F35F44E8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4110E5-6685-F94C-9FF9-22EC7EBF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8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92727-7A05-6A44-913B-A74246C2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4AA4DD-8678-2A4A-92FE-453A99172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4E67B9-0FE1-814B-BF2D-A2DDC478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58975-5E73-6C4D-A9C5-FE0D0E38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EC025B-8B02-454F-B2F2-F095BDE8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97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3AF51-370B-EF4B-9665-51E80C52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ABEE74-6CD8-1F42-9A2E-571685551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CBF347-65BF-774E-801A-51EF59358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F0947A-B797-5D49-AD72-EB1EF298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4233FA-0928-5D42-A11D-826C81E2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5BCCF0-DCA7-4849-9B02-BC3FBD88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16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4C302-7103-E64E-8DC6-DD7D5DDD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7FA37D-7714-D747-8463-5FF335533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9C17E4-3604-4243-B5AA-9328B5110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27D962-0DA7-1640-8C4A-5D511B494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8C1C0F-6C4A-B941-999A-311BD2F58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B93597-8DA6-E246-BB45-728201F7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91C1A1-1F1E-DF4A-B691-425CAC03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E5BC64-1188-8543-94F2-EF83DA32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746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6A5D9-F9AE-7A4A-83B1-CFD8934B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707CBA-0DC7-C744-BD36-47F90757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5FA974-795E-1740-B719-D32D535A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89766B-33E1-244A-8ED1-CBCFCD34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06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C03465-01FE-9447-ADF0-A6348906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A795DB-88B7-CD4F-ADBB-2484B318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D81580-5633-6F4A-891D-0E7F240E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3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0CF34-563C-FE44-8CCD-0DD43850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B40DC7-C327-124D-8BA8-9C6204420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9FA649-5753-314B-93E2-0D1B97CDB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57C076-5E84-3942-8D3D-F078003D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9261A6-CE25-6840-B6B5-1FD01947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943751-B30D-5145-B085-81D0C8EA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56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1EC48-AEEB-8143-8EE1-D61A9974D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BB14A5-EB88-6D44-9022-101D2AE16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E29523-F6A1-2C4F-B4EC-99E7A3CE7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7E077F-610B-FE47-B2BF-A8932D20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813897-D581-7848-9E2C-96A4B055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4E7916-550F-8E4A-8A2F-405F88FD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73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6829C1-FB75-FB4B-A6EE-8132D791B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3366E8-B35A-7F4B-A446-2A5913C4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26276-94F2-EE4E-92E5-0132B37CF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CCD7-069A-4345-A10D-ADA7A9AF393F}" type="datetimeFigureOut">
              <a:rPr lang="es-CL" smtClean="0"/>
              <a:t>05-05-20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E4188B-3B79-E249-802A-CE89A4A99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66FFE-BCB5-724D-A725-76118B7AE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91779-DF4D-404F-A2DE-20A8192B73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897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3B768-D12C-7D48-BE68-68A69E84D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Control y Procesamiento </a:t>
            </a:r>
            <a:br>
              <a:rPr lang="es-CL" dirty="0"/>
            </a:br>
            <a:r>
              <a:rPr lang="es-CL" dirty="0"/>
              <a:t>de la Información Contable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822A22-C25B-0342-B894-65BEC2582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San Fernando College 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1A232BBE-2767-DE4C-948C-A974E2C397A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376537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826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6CB2F-C1FA-3147-9322-3D7D4B3C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es-CL" dirty="0"/>
              <a:t>EJEMPLOS  PRÁCTICO: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1546DC-3894-1C48-9D18-F1A8470C1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973805"/>
          </a:xfrm>
        </p:spPr>
        <p:txBody>
          <a:bodyPr/>
          <a:lstStyle/>
          <a:p>
            <a:r>
              <a:rPr lang="es-CL" dirty="0"/>
              <a:t>EL 30/06, fecha de cierre contable, la empresa realiza el proedimiento de arqueo encontrandose en poder del cajero los siguientes comprobantes y fondos:</a:t>
            </a:r>
          </a:p>
          <a:p>
            <a:r>
              <a:rPr lang="es-CL" dirty="0"/>
              <a:t>Saldo contable            						 $ 2.100.-</a:t>
            </a:r>
          </a:p>
          <a:p>
            <a:r>
              <a:rPr lang="es-CL" dirty="0"/>
              <a:t>Existencia según recuento: efectivo y cheuqes comunes  $ 4.000.-</a:t>
            </a:r>
          </a:p>
          <a:p>
            <a:r>
              <a:rPr lang="es-CL" dirty="0"/>
              <a:t>Comprobantes en poder del cajero:</a:t>
            </a:r>
          </a:p>
          <a:p>
            <a:pPr marL="0" indent="0">
              <a:buNone/>
            </a:pPr>
            <a:r>
              <a:rPr lang="es-CL" dirty="0"/>
              <a:t>          Duplicados de recibos del nº 98 al 145 po		 $ 4.000.-</a:t>
            </a:r>
          </a:p>
          <a:p>
            <a:pPr marL="0" indent="0">
              <a:buNone/>
            </a:pPr>
            <a:r>
              <a:rPr lang="es-CL" dirty="0"/>
              <a:t>          Comprobante por gastos de combustible al contado$ 2.000.-</a:t>
            </a:r>
          </a:p>
          <a:p>
            <a:pPr marL="0" indent="0">
              <a:buNone/>
            </a:pPr>
            <a:r>
              <a:rPr lang="es-CL" dirty="0"/>
              <a:t>Se pide: Acta de arqueo, ajustes por cierre de ejercicio y composición final del saldo de caja.</a:t>
            </a:r>
          </a:p>
        </p:txBody>
      </p:sp>
    </p:spTree>
    <p:extLst>
      <p:ext uri="{BB962C8B-B14F-4D97-AF65-F5344CB8AC3E}">
        <p14:creationId xmlns:p14="http://schemas.microsoft.com/office/powerpoint/2010/main" val="401414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2C609F-D93A-7142-BBE2-E75D0DCE3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74" y="670592"/>
            <a:ext cx="10515600" cy="5850523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Solución:</a:t>
            </a:r>
          </a:p>
          <a:p>
            <a:pPr marL="0" indent="0">
              <a:buNone/>
            </a:pPr>
            <a:r>
              <a:rPr lang="es-CL" u="sng" dirty="0"/>
              <a:t>Fondos sujetos al arqueo (FSA)</a:t>
            </a:r>
          </a:p>
          <a:p>
            <a:pPr marL="0" indent="0">
              <a:buNone/>
            </a:pPr>
            <a:r>
              <a:rPr lang="es-CL" dirty="0"/>
              <a:t>Saldo contable			$ 2.100</a:t>
            </a:r>
          </a:p>
          <a:p>
            <a:pPr marL="0" indent="0">
              <a:buNone/>
            </a:pPr>
            <a:r>
              <a:rPr lang="es-CL" b="1" dirty="0"/>
              <a:t>Comprob. De Ingresos de caja</a:t>
            </a:r>
          </a:p>
          <a:p>
            <a:pPr marL="0" indent="0">
              <a:buNone/>
            </a:pPr>
            <a:r>
              <a:rPr lang="es-CL" dirty="0"/>
              <a:t>Duplicado de recibos		$ 4.000</a:t>
            </a:r>
          </a:p>
          <a:p>
            <a:pPr marL="0" indent="0">
              <a:buNone/>
            </a:pPr>
            <a:r>
              <a:rPr lang="es-CL" b="1" dirty="0"/>
              <a:t>Comprob. De egresos de caja</a:t>
            </a:r>
          </a:p>
          <a:p>
            <a:pPr marL="0" indent="0">
              <a:buNone/>
            </a:pPr>
            <a:r>
              <a:rPr lang="es-CL" u="sng" dirty="0"/>
              <a:t>Comprobantes de gastos		</a:t>
            </a:r>
            <a:r>
              <a:rPr lang="es-CL" b="1" u="sng" dirty="0">
                <a:solidFill>
                  <a:srgbClr val="FF0000"/>
                </a:solidFill>
              </a:rPr>
              <a:t>$ 2.000</a:t>
            </a:r>
            <a:endParaRPr lang="es-CL" u="sng" dirty="0"/>
          </a:p>
          <a:p>
            <a:pPr marL="0" indent="0">
              <a:buNone/>
            </a:pPr>
            <a:r>
              <a:rPr lang="es-CL" b="1" dirty="0"/>
              <a:t>Total   FSA                     		$ 4.100</a:t>
            </a:r>
            <a:endParaRPr lang="es-CL" dirty="0"/>
          </a:p>
          <a:p>
            <a:pPr marL="0" indent="0">
              <a:buNone/>
            </a:pPr>
            <a:r>
              <a:rPr lang="es-CL" b="1" dirty="0"/>
              <a:t>                           </a:t>
            </a:r>
            <a:r>
              <a:rPr lang="es-CL" b="1" u="sng" dirty="0"/>
              <a:t>Diferencia      	$.   100    FALTANTE    </a:t>
            </a:r>
          </a:p>
          <a:p>
            <a:pPr marL="0" indent="0">
              <a:buNone/>
            </a:pPr>
            <a:r>
              <a:rPr lang="es-CL" dirty="0"/>
              <a:t>                            Total               	$ 4.000</a:t>
            </a:r>
          </a:p>
          <a:p>
            <a:pPr marL="0" indent="0">
              <a:buNone/>
            </a:pPr>
            <a:r>
              <a:rPr lang="es-CL" b="1" u="sng" dirty="0"/>
              <a:t>Fondos Arqueados.  (FA)</a:t>
            </a:r>
          </a:p>
          <a:p>
            <a:pPr marL="0" indent="0">
              <a:buNone/>
            </a:pPr>
            <a:r>
              <a:rPr lang="es-CL" dirty="0"/>
              <a:t>Efectivo			$ 4.000</a:t>
            </a:r>
          </a:p>
          <a:p>
            <a:pPr marL="0" indent="0">
              <a:buNone/>
            </a:pPr>
            <a:r>
              <a:rPr lang="es-CL" u="sng" dirty="0"/>
              <a:t>Cheuqes de terceros		$.       0</a:t>
            </a:r>
          </a:p>
          <a:p>
            <a:pPr marL="0" indent="0">
              <a:buNone/>
            </a:pPr>
            <a:r>
              <a:rPr lang="es-CL" dirty="0"/>
              <a:t>Total.              FA                	$ 4.000      </a:t>
            </a:r>
          </a:p>
        </p:txBody>
      </p:sp>
    </p:spTree>
    <p:extLst>
      <p:ext uri="{BB962C8B-B14F-4D97-AF65-F5344CB8AC3E}">
        <p14:creationId xmlns:p14="http://schemas.microsoft.com/office/powerpoint/2010/main" val="390621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66BE5-D8E6-3F42-884E-7D1D3F62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es-CL" dirty="0"/>
              <a:t>Ajustes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DD3368-F188-D04D-85AC-FA112451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842"/>
            <a:ext cx="10515600" cy="5094121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-          -----------------------x------------------------------</a:t>
            </a:r>
          </a:p>
          <a:p>
            <a:pPr marL="0" indent="0">
              <a:buNone/>
            </a:pPr>
            <a:r>
              <a:rPr lang="es-CL" dirty="0"/>
              <a:t>           Caja			4.000</a:t>
            </a:r>
            <a:endParaRPr lang="es-CL" sz="2800" dirty="0"/>
          </a:p>
          <a:p>
            <a:pPr marL="914400" lvl="2" indent="0">
              <a:buNone/>
            </a:pPr>
            <a:r>
              <a:rPr lang="es-CL" sz="2800" dirty="0"/>
              <a:t>             Deudores por Ventas     4.000</a:t>
            </a:r>
          </a:p>
          <a:p>
            <a:pPr marL="914400" lvl="2" indent="0">
              <a:buNone/>
            </a:pPr>
            <a:r>
              <a:rPr lang="es-CL" sz="2800" dirty="0"/>
              <a:t>-----------------------x---------------------------</a:t>
            </a:r>
          </a:p>
          <a:p>
            <a:pPr marL="914400" lvl="2" indent="0">
              <a:buNone/>
            </a:pPr>
            <a:r>
              <a:rPr lang="es-CL" sz="2800" dirty="0"/>
              <a:t>Gastos Generales   1.681</a:t>
            </a:r>
          </a:p>
          <a:p>
            <a:pPr marL="914400" lvl="2" indent="0">
              <a:buNone/>
            </a:pPr>
            <a:r>
              <a:rPr lang="es-CL" sz="2800" dirty="0"/>
              <a:t>Iva Compras               319</a:t>
            </a:r>
          </a:p>
          <a:p>
            <a:pPr marL="914400" lvl="2" indent="0">
              <a:buNone/>
            </a:pPr>
            <a:r>
              <a:rPr lang="es-CL" sz="2800" dirty="0"/>
              <a:t>            Caja                                    2.000</a:t>
            </a:r>
          </a:p>
          <a:p>
            <a:pPr marL="914400" lvl="2" indent="0">
              <a:buNone/>
            </a:pPr>
            <a:r>
              <a:rPr lang="es-CL" sz="2800" dirty="0"/>
              <a:t>----------------------x---------------------------</a:t>
            </a:r>
          </a:p>
          <a:p>
            <a:pPr marL="914400" lvl="2" indent="0">
              <a:buNone/>
            </a:pPr>
            <a:r>
              <a:rPr lang="es-CL" sz="2800" dirty="0"/>
              <a:t>Faltante de caja.      100</a:t>
            </a:r>
          </a:p>
          <a:p>
            <a:pPr marL="914400" lvl="2" indent="0">
              <a:buNone/>
            </a:pPr>
            <a:r>
              <a:rPr lang="es-CL" sz="2800" dirty="0"/>
              <a:t>           Caja                                        100</a:t>
            </a:r>
          </a:p>
          <a:p>
            <a:pPr marL="914400" lvl="2" indent="0">
              <a:buNone/>
            </a:pPr>
            <a:r>
              <a:rPr lang="es-CL" sz="2800" dirty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8825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0FD95-B218-2C4B-89AD-C1492A75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/>
          <a:lstStyle/>
          <a:p>
            <a:r>
              <a:rPr lang="es-CL" dirty="0"/>
              <a:t>Verificación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927ABB-E784-FE4A-A499-4DDAD11A1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                                    Caja</a:t>
            </a:r>
          </a:p>
          <a:p>
            <a:pPr marL="0" indent="0">
              <a:buNone/>
            </a:pPr>
            <a:r>
              <a:rPr lang="es-CL" dirty="0"/>
              <a:t>       ----------------------------------------</a:t>
            </a:r>
          </a:p>
          <a:p>
            <a:pPr marL="0" indent="0">
              <a:buNone/>
            </a:pPr>
            <a:r>
              <a:rPr lang="es-CL" dirty="0"/>
              <a:t>Saldo anterior. 2.100.  </a:t>
            </a:r>
          </a:p>
          <a:p>
            <a:pPr marL="0" indent="0">
              <a:buNone/>
            </a:pPr>
            <a:r>
              <a:rPr lang="es-CL" dirty="0"/>
              <a:t>                          4.000       2.000</a:t>
            </a:r>
          </a:p>
          <a:p>
            <a:pPr marL="0" indent="0">
              <a:buNone/>
            </a:pPr>
            <a:r>
              <a:rPr lang="es-CL" dirty="0"/>
              <a:t>                                              100</a:t>
            </a:r>
          </a:p>
          <a:p>
            <a:pPr marL="0" indent="0">
              <a:buNone/>
            </a:pPr>
            <a:r>
              <a:rPr lang="es-CL" dirty="0"/>
              <a:t>----------------------------------------------</a:t>
            </a:r>
          </a:p>
          <a:p>
            <a:pPr marL="0" indent="0">
              <a:buNone/>
            </a:pPr>
            <a:r>
              <a:rPr lang="es-CL" dirty="0"/>
              <a:t>                            6.100.     2.100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Saldo deudor. $ 4.000</a:t>
            </a:r>
          </a:p>
          <a:p>
            <a:pPr marL="0" indent="0">
              <a:buNone/>
            </a:pPr>
            <a:r>
              <a:rPr lang="es-CL" dirty="0"/>
              <a:t>El Saldo de caja coincide con los Fondos. Arqueados</a:t>
            </a:r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D043290-3800-D04D-8C76-971696F0EBA1}"/>
              </a:ext>
            </a:extLst>
          </p:cNvPr>
          <p:cNvCxnSpPr/>
          <p:nvPr/>
        </p:nvCxnSpPr>
        <p:spPr>
          <a:xfrm>
            <a:off x="4186989" y="1997242"/>
            <a:ext cx="0" cy="2863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87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370A2-1A73-4449-B9B8-1944CEB2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349"/>
          </a:xfrm>
        </p:spPr>
        <p:txBody>
          <a:bodyPr/>
          <a:lstStyle/>
          <a:p>
            <a:r>
              <a:rPr lang="es-CL" dirty="0"/>
              <a:t>EJERCICIO A DESARROLLAR POR EL ALUMNO: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5786A-4BA1-3245-ABC3-D15BE7F0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474"/>
            <a:ext cx="10515600" cy="4853489"/>
          </a:xfrm>
        </p:spPr>
        <p:txBody>
          <a:bodyPr/>
          <a:lstStyle/>
          <a:p>
            <a:r>
              <a:rPr lang="es-CL" dirty="0"/>
              <a:t>EL 30/06, fecha de cierre contable, la empresa realiza el proedimiento de arqueo encontrandose en poder del cajero los siguientes comprobantes y fondos:</a:t>
            </a:r>
          </a:p>
          <a:p>
            <a:r>
              <a:rPr lang="es-CL" dirty="0"/>
              <a:t>Saldo contable            						 $ 4.200.-</a:t>
            </a:r>
          </a:p>
          <a:p>
            <a:r>
              <a:rPr lang="es-CL" dirty="0"/>
              <a:t>Existencia según recuento: efectivo  				 $ 6.000.-</a:t>
            </a:r>
          </a:p>
          <a:p>
            <a:r>
              <a:rPr lang="es-CL" dirty="0"/>
              <a:t>Comprobantes en poder del cajero:</a:t>
            </a:r>
          </a:p>
          <a:p>
            <a:pPr marL="0" indent="0">
              <a:buNone/>
            </a:pPr>
            <a:r>
              <a:rPr lang="es-CL" dirty="0"/>
              <a:t>          Duplicados de recibos del nº 01 al 15 po		 $ 6.000.-</a:t>
            </a:r>
          </a:p>
          <a:p>
            <a:pPr marL="0" indent="0">
              <a:buNone/>
            </a:pPr>
            <a:r>
              <a:rPr lang="es-CL" dirty="0"/>
              <a:t>          Comprobante por gastos de combustible al contado$ 4.000.-</a:t>
            </a:r>
          </a:p>
          <a:p>
            <a:pPr marL="0" indent="0">
              <a:buNone/>
            </a:pPr>
            <a:r>
              <a:rPr lang="es-CL" dirty="0"/>
              <a:t>Se pide: Acta de arqueo, ajustes por cierre de ejercicio y composición final del saldo de caja.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574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7CE43-DC88-4144-B3D6-ADCB77F9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daniel.almuna@hotmail.com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62E289-1D40-1E43-9317-6A6F7C0E8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/>
              <a:t>Para cualquier consulta sobre el ejercicio planteado, asi llegaremos a clases con conocimientos contables más claros.</a:t>
            </a:r>
          </a:p>
        </p:txBody>
      </p:sp>
    </p:spTree>
    <p:extLst>
      <p:ext uri="{BB962C8B-B14F-4D97-AF65-F5344CB8AC3E}">
        <p14:creationId xmlns:p14="http://schemas.microsoft.com/office/powerpoint/2010/main" val="3408025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418</Words>
  <Application>Microsoft Macintosh PowerPoint</Application>
  <PresentationFormat>Panorámica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Control y Procesamiento  de la Información Contable</vt:lpstr>
      <vt:lpstr>EJEMPLOS  PRÁCTICO:</vt:lpstr>
      <vt:lpstr>Presentación de PowerPoint</vt:lpstr>
      <vt:lpstr>Ajustes</vt:lpstr>
      <vt:lpstr>Verificación</vt:lpstr>
      <vt:lpstr>EJERCICIO A DESARROLLAR POR EL ALUMNO:</vt:lpstr>
      <vt:lpstr>daniel.almuna@hotmail.com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y Procesamiento  de la Información Contable</dc:title>
  <dc:creator>Microsoft Office User</dc:creator>
  <cp:lastModifiedBy>Microsoft Office User</cp:lastModifiedBy>
  <cp:revision>8</cp:revision>
  <dcterms:created xsi:type="dcterms:W3CDTF">2020-05-06T02:09:13Z</dcterms:created>
  <dcterms:modified xsi:type="dcterms:W3CDTF">2020-05-06T03:03:28Z</dcterms:modified>
</cp:coreProperties>
</file>