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1" r:id="rId4"/>
    <p:sldId id="262" r:id="rId5"/>
    <p:sldId id="272" r:id="rId6"/>
    <p:sldId id="273" r:id="rId7"/>
    <p:sldId id="275" r:id="rId8"/>
    <p:sldId id="274" r:id="rId9"/>
    <p:sldId id="276" r:id="rId10"/>
    <p:sldId id="263" r:id="rId11"/>
    <p:sldId id="265" r:id="rId1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6395" autoAdjust="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/>
      <dgm:spPr>
        <a:solidFill>
          <a:schemeClr val="accent5">
            <a:lumMod val="50000"/>
          </a:schemeClr>
        </a:solidFill>
      </dgm:spPr>
      <dgm:t>
        <a:bodyPr rtlCol="0"/>
        <a:lstStyle/>
        <a:p>
          <a:pPr rtl="0"/>
          <a:r>
            <a:rPr lang="es-ES" noProof="0" dirty="0"/>
            <a:t>Cuento </a:t>
          </a:r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es-ES" noProof="0" dirty="0"/>
            <a:t>Novela 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/>
      <dgm:spPr/>
      <dgm:t>
        <a:bodyPr rtlCol="0"/>
        <a:lstStyle/>
        <a:p>
          <a:pPr rtl="0"/>
          <a:r>
            <a:rPr lang="es-ES" noProof="0" dirty="0"/>
            <a:t>Leyenda </a:t>
          </a:r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es-ES" noProof="0" dirty="0"/>
            <a:t>mito</a:t>
          </a:r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es-ES" noProof="0" dirty="0"/>
            <a:t>Fábula </a:t>
          </a:r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AA4FAF7-2B1B-440D-AB04-52061A8327A8}" type="pres">
      <dgm:prSet presAssocID="{0EFAF7DB-220E-474B-A306-B18848A2E64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rtlCol="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noProof="0" dirty="0"/>
            <a:t>Cuento </a:t>
          </a:r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rtlCol="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noProof="0" dirty="0"/>
            <a:t>Novela </a:t>
          </a:r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rtlCol="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noProof="0" dirty="0"/>
            <a:t>Leyenda </a:t>
          </a:r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rtlCol="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noProof="0" dirty="0"/>
            <a:t>mito</a:t>
          </a:r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1428850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rtlCol="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noProof="0" dirty="0"/>
            <a:t>Fábula </a:t>
          </a:r>
        </a:p>
      </dsp:txBody>
      <dsp:txXfrm>
        <a:off x="1428850" y="29313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18/05/2020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18/05/2020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9583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noProof="0" smtClean="0"/>
              <a:pPr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0358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79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5010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665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330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104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1516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282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16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18/05/2020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18/05/2020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18/05/2020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18/05/2020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18/05/2020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18/05/2020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18/05/2020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18/05/2020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18/05/2020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18/05/2020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18/05/2020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18/05/2020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18/05/2020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99350" y="2083905"/>
            <a:ext cx="6858002" cy="1828800"/>
          </a:xfrm>
        </p:spPr>
        <p:txBody>
          <a:bodyPr rtlCol="0"/>
          <a:lstStyle/>
          <a:p>
            <a:pPr algn="ctr" rtl="0"/>
            <a:r>
              <a:rPr lang="es-ES" dirty="0"/>
              <a:t>Recordemos el Género Narrativo.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B2D5683-1ED9-43AE-8D68-75FCAF14AAD9}"/>
              </a:ext>
            </a:extLst>
          </p:cNvPr>
          <p:cNvSpPr/>
          <p:nvPr/>
        </p:nvSpPr>
        <p:spPr>
          <a:xfrm>
            <a:off x="1" y="0"/>
            <a:ext cx="30214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s-CL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San Fernando </a:t>
            </a:r>
            <a:r>
              <a:rPr lang="es-CL" sz="11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College</a:t>
            </a:r>
            <a:r>
              <a:rPr lang="es-CL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es-CL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Programa de 	Integración 	Escolar	</a:t>
            </a:r>
          </a:p>
          <a:p>
            <a:r>
              <a:rPr lang="es-CL" sz="11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Ed. Diferencial 	Bernardita Cortés 	Recabarren</a:t>
            </a:r>
          </a:p>
        </p:txBody>
      </p:sp>
      <p:pic>
        <p:nvPicPr>
          <p:cNvPr id="5" name="4 Imagen">
            <a:extLst>
              <a:ext uri="{FF2B5EF4-FFF2-40B4-BE49-F238E27FC236}">
                <a16:creationId xmlns:a16="http://schemas.microsoft.com/office/drawing/2014/main" id="{3B33918A-8F96-4A72-8BF7-D8425EB01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8168"/>
            <a:ext cx="720080" cy="86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0" y="369736"/>
            <a:ext cx="6858002" cy="1828800"/>
          </a:xfrm>
        </p:spPr>
        <p:txBody>
          <a:bodyPr rtlCol="0"/>
          <a:lstStyle/>
          <a:p>
            <a:pPr rtl="0">
              <a:lnSpc>
                <a:spcPct val="100000"/>
              </a:lnSpc>
            </a:pPr>
            <a:r>
              <a:rPr lang="es-ES" dirty="0"/>
              <a:t>Características de los personajes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411384" y="2346960"/>
            <a:ext cx="6858002" cy="3322320"/>
          </a:xfrm>
        </p:spPr>
        <p:txBody>
          <a:bodyPr rtlCol="0">
            <a:normAutofit/>
          </a:bodyPr>
          <a:lstStyle/>
          <a:p>
            <a:pPr algn="just" rtl="0"/>
            <a:r>
              <a:rPr lang="es-ES" dirty="0"/>
              <a:t>Es la representación que el narrador hace de sus personajes; es decir, describir, retratar. Esta caracterización pude ser </a:t>
            </a:r>
            <a:r>
              <a:rPr lang="es-ES" b="1" dirty="0">
                <a:solidFill>
                  <a:srgbClr val="00B050"/>
                </a:solidFill>
              </a:rPr>
              <a:t>física</a:t>
            </a:r>
            <a:r>
              <a:rPr lang="es-ES" dirty="0"/>
              <a:t> si destacamos los rasgos exteriores de un personaje o </a:t>
            </a:r>
            <a:r>
              <a:rPr lang="es-ES" b="1" dirty="0">
                <a:solidFill>
                  <a:srgbClr val="00B050"/>
                </a:solidFill>
              </a:rPr>
              <a:t>psicológica</a:t>
            </a:r>
            <a:r>
              <a:rPr lang="es-ES" dirty="0"/>
              <a:t> si da a conocer su aspecto moral o espiritual.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53B04AF-4CC9-48FE-A82F-15FBAB0B15D6}"/>
              </a:ext>
            </a:extLst>
          </p:cNvPr>
          <p:cNvSpPr/>
          <p:nvPr/>
        </p:nvSpPr>
        <p:spPr>
          <a:xfrm>
            <a:off x="286505" y="6026599"/>
            <a:ext cx="96311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2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 para una mayor claridad ve el siguiente mapa conceptual 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1EAF76EA-A8D9-4B60-9300-BC0164EB42BD}"/>
              </a:ext>
            </a:extLst>
          </p:cNvPr>
          <p:cNvSpPr/>
          <p:nvPr/>
        </p:nvSpPr>
        <p:spPr>
          <a:xfrm>
            <a:off x="10071652" y="5965883"/>
            <a:ext cx="1683026" cy="583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5956" y="157751"/>
            <a:ext cx="5244148" cy="845820"/>
          </a:xfrm>
        </p:spPr>
        <p:txBody>
          <a:bodyPr rtlCol="0"/>
          <a:lstStyle/>
          <a:p>
            <a:pPr rtl="0"/>
            <a:r>
              <a:rPr lang="es-ES" b="1" dirty="0">
                <a:solidFill>
                  <a:srgbClr val="00B050"/>
                </a:solidFill>
              </a:rPr>
              <a:t>GÉNERO NARRATIVO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76198FF-1BCB-4DBD-AE36-EE472C0EBB22}"/>
              </a:ext>
            </a:extLst>
          </p:cNvPr>
          <p:cNvSpPr txBox="1"/>
          <p:nvPr/>
        </p:nvSpPr>
        <p:spPr>
          <a:xfrm>
            <a:off x="422910" y="417552"/>
            <a:ext cx="178308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B050"/>
                </a:solidFill>
              </a:rPr>
              <a:t>Historias imaginarias o ficticias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5C382-0B4D-4B62-A00A-AADF506B397E}"/>
              </a:ext>
            </a:extLst>
          </p:cNvPr>
          <p:cNvSpPr txBox="1"/>
          <p:nvPr/>
        </p:nvSpPr>
        <p:spPr>
          <a:xfrm>
            <a:off x="594360" y="2138482"/>
            <a:ext cx="144018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-Cuento</a:t>
            </a:r>
          </a:p>
          <a:p>
            <a:pPr algn="ctr"/>
            <a:r>
              <a:rPr lang="es-CL" dirty="0"/>
              <a:t>-Novela</a:t>
            </a:r>
          </a:p>
          <a:p>
            <a:pPr algn="ctr"/>
            <a:r>
              <a:rPr lang="es-CL" dirty="0"/>
              <a:t>-Fábula</a:t>
            </a:r>
          </a:p>
          <a:p>
            <a:pPr algn="ctr"/>
            <a:r>
              <a:rPr lang="es-CL" dirty="0"/>
              <a:t>-Leyenda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4324C0-D872-4CC8-9AED-8C398CC60685}"/>
              </a:ext>
            </a:extLst>
          </p:cNvPr>
          <p:cNvSpPr txBox="1"/>
          <p:nvPr/>
        </p:nvSpPr>
        <p:spPr>
          <a:xfrm>
            <a:off x="5764475" y="1759800"/>
            <a:ext cx="240030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00B050"/>
                </a:solidFill>
              </a:rPr>
              <a:t>Elementos</a:t>
            </a:r>
            <a:r>
              <a:rPr lang="es-CL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E13B92-DD8A-4CA4-9B5D-52EC572FF85D}"/>
              </a:ext>
            </a:extLst>
          </p:cNvPr>
          <p:cNvSpPr txBox="1"/>
          <p:nvPr/>
        </p:nvSpPr>
        <p:spPr>
          <a:xfrm>
            <a:off x="2617691" y="2852968"/>
            <a:ext cx="189738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Narrador</a:t>
            </a:r>
            <a:r>
              <a:rPr lang="es-CL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7126F8-5DF2-4A8B-8823-D00CAC35FFB5}"/>
              </a:ext>
            </a:extLst>
          </p:cNvPr>
          <p:cNvSpPr txBox="1"/>
          <p:nvPr/>
        </p:nvSpPr>
        <p:spPr>
          <a:xfrm>
            <a:off x="6096000" y="2852968"/>
            <a:ext cx="189738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Personajes </a:t>
            </a:r>
            <a:r>
              <a:rPr lang="es-CL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7DB0AB-FF93-4B77-8331-04958E040FC8}"/>
              </a:ext>
            </a:extLst>
          </p:cNvPr>
          <p:cNvSpPr txBox="1"/>
          <p:nvPr/>
        </p:nvSpPr>
        <p:spPr>
          <a:xfrm>
            <a:off x="9540240" y="2855961"/>
            <a:ext cx="189738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b="1" dirty="0"/>
              <a:t>Ambiente</a:t>
            </a:r>
            <a:r>
              <a:rPr lang="es-CL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566483-FF5A-4253-8590-0B223A5332F2}"/>
              </a:ext>
            </a:extLst>
          </p:cNvPr>
          <p:cNvSpPr txBox="1"/>
          <p:nvPr/>
        </p:nvSpPr>
        <p:spPr>
          <a:xfrm>
            <a:off x="2632710" y="3960413"/>
            <a:ext cx="189738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Historia imaginaria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2736630-E15B-4872-A985-4C5430090B73}"/>
              </a:ext>
            </a:extLst>
          </p:cNvPr>
          <p:cNvSpPr txBox="1"/>
          <p:nvPr/>
        </p:nvSpPr>
        <p:spPr>
          <a:xfrm>
            <a:off x="2034540" y="5185469"/>
            <a:ext cx="3354705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CL" dirty="0"/>
              <a:t>-Personaje, 1°persona</a:t>
            </a:r>
          </a:p>
          <a:p>
            <a:r>
              <a:rPr lang="es-CL" dirty="0"/>
              <a:t>-Testigo, 3°persona</a:t>
            </a:r>
          </a:p>
          <a:p>
            <a:r>
              <a:rPr lang="es-CL" dirty="0"/>
              <a:t>-Objetico, narra lo que ve</a:t>
            </a:r>
          </a:p>
          <a:p>
            <a:r>
              <a:rPr lang="es-CL" dirty="0"/>
              <a:t>-Omnisciente, todo lo sabe </a:t>
            </a:r>
          </a:p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8E8519-72A2-41C4-8266-552683F8AAF2}"/>
              </a:ext>
            </a:extLst>
          </p:cNvPr>
          <p:cNvSpPr txBox="1"/>
          <p:nvPr/>
        </p:nvSpPr>
        <p:spPr>
          <a:xfrm>
            <a:off x="6111019" y="3985138"/>
            <a:ext cx="1897380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Seres que pueblan el mundo narrado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68A04AD-8F12-4027-B23B-A9A8F791F580}"/>
              </a:ext>
            </a:extLst>
          </p:cNvPr>
          <p:cNvSpPr txBox="1"/>
          <p:nvPr/>
        </p:nvSpPr>
        <p:spPr>
          <a:xfrm>
            <a:off x="6111019" y="5856452"/>
            <a:ext cx="189738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-Principal</a:t>
            </a:r>
          </a:p>
          <a:p>
            <a:pPr algn="ctr"/>
            <a:r>
              <a:rPr lang="es-CL" dirty="0"/>
              <a:t>-Secundario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83B113B-039B-4D42-9DAA-EA2E6F7D1745}"/>
              </a:ext>
            </a:extLst>
          </p:cNvPr>
          <p:cNvSpPr txBox="1"/>
          <p:nvPr/>
        </p:nvSpPr>
        <p:spPr>
          <a:xfrm>
            <a:off x="9540240" y="4262138"/>
            <a:ext cx="189738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Lugar físico, el medio  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4B42D5E-BBF9-4B5B-8CF6-E28309935E73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7044690" y="2138482"/>
            <a:ext cx="0" cy="714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5DDA579-C016-444F-AD37-33D17E9C78C8}"/>
              </a:ext>
            </a:extLst>
          </p:cNvPr>
          <p:cNvCxnSpPr/>
          <p:nvPr/>
        </p:nvCxnSpPr>
        <p:spPr>
          <a:xfrm flipH="1">
            <a:off x="4293704" y="2129132"/>
            <a:ext cx="1470771" cy="723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E47EB0D-2BC0-4BAF-BCA6-8FAF2955AE0D}"/>
              </a:ext>
            </a:extLst>
          </p:cNvPr>
          <p:cNvCxnSpPr/>
          <p:nvPr/>
        </p:nvCxnSpPr>
        <p:spPr>
          <a:xfrm>
            <a:off x="8164775" y="2138482"/>
            <a:ext cx="1509312" cy="714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CFCEE276-5F4A-4945-9CED-F3C401295318}"/>
              </a:ext>
            </a:extLst>
          </p:cNvPr>
          <p:cNvCxnSpPr>
            <a:stCxn id="8" idx="2"/>
          </p:cNvCxnSpPr>
          <p:nvPr/>
        </p:nvCxnSpPr>
        <p:spPr>
          <a:xfrm>
            <a:off x="7044690" y="3222300"/>
            <a:ext cx="0" cy="778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218C396D-2F93-486D-9E2F-E23E4C5E0499}"/>
              </a:ext>
            </a:extLst>
          </p:cNvPr>
          <p:cNvCxnSpPr>
            <a:stCxn id="12" idx="2"/>
          </p:cNvCxnSpPr>
          <p:nvPr/>
        </p:nvCxnSpPr>
        <p:spPr>
          <a:xfrm>
            <a:off x="7059709" y="5185467"/>
            <a:ext cx="0" cy="67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0261955F-B199-4707-9DC9-688D3B1750EA}"/>
              </a:ext>
            </a:extLst>
          </p:cNvPr>
          <p:cNvCxnSpPr>
            <a:stCxn id="9" idx="2"/>
            <a:endCxn id="14" idx="0"/>
          </p:cNvCxnSpPr>
          <p:nvPr/>
        </p:nvCxnSpPr>
        <p:spPr>
          <a:xfrm>
            <a:off x="10488930" y="3225293"/>
            <a:ext cx="0" cy="1036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232E0061-CCC1-4826-915B-CEB0388A72D5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3566381" y="3222300"/>
            <a:ext cx="15019" cy="738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90D1ECD8-4A34-4172-9287-021DA90701BA}"/>
              </a:ext>
            </a:extLst>
          </p:cNvPr>
          <p:cNvCxnSpPr>
            <a:stCxn id="10" idx="2"/>
          </p:cNvCxnSpPr>
          <p:nvPr/>
        </p:nvCxnSpPr>
        <p:spPr>
          <a:xfrm>
            <a:off x="3581400" y="4606744"/>
            <a:ext cx="0" cy="578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5D8E6E3E-EA71-44DE-B128-B34C26C5CB9E}"/>
              </a:ext>
            </a:extLst>
          </p:cNvPr>
          <p:cNvCxnSpPr/>
          <p:nvPr/>
        </p:nvCxnSpPr>
        <p:spPr>
          <a:xfrm flipH="1">
            <a:off x="2411896" y="491225"/>
            <a:ext cx="1169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2B3641F6-42BB-4C13-B292-87E05907E1DC}"/>
              </a:ext>
            </a:extLst>
          </p:cNvPr>
          <p:cNvCxnSpPr>
            <a:stCxn id="3" idx="2"/>
          </p:cNvCxnSpPr>
          <p:nvPr/>
        </p:nvCxnSpPr>
        <p:spPr>
          <a:xfrm>
            <a:off x="1314450" y="1340882"/>
            <a:ext cx="0" cy="603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4DE23323-26A5-41FB-8EC9-BE4D78786AAE}"/>
              </a:ext>
            </a:extLst>
          </p:cNvPr>
          <p:cNvSpPr txBox="1"/>
          <p:nvPr/>
        </p:nvSpPr>
        <p:spPr>
          <a:xfrm>
            <a:off x="6519131" y="1288140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Posee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AF6CE01F-8A32-4260-9C41-A34FBD72029D}"/>
              </a:ext>
            </a:extLst>
          </p:cNvPr>
          <p:cNvSpPr txBox="1"/>
          <p:nvPr/>
        </p:nvSpPr>
        <p:spPr>
          <a:xfrm>
            <a:off x="6181697" y="2198502"/>
            <a:ext cx="78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Estos son: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907CE695-8E09-46EB-B0AD-EDD7E4FBA923}"/>
              </a:ext>
            </a:extLst>
          </p:cNvPr>
          <p:cNvSpPr txBox="1"/>
          <p:nvPr/>
        </p:nvSpPr>
        <p:spPr>
          <a:xfrm>
            <a:off x="2476422" y="3292644"/>
            <a:ext cx="137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Entrega la 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CCBF3933-5A46-4700-96E5-B92B70306159}"/>
              </a:ext>
            </a:extLst>
          </p:cNvPr>
          <p:cNvSpPr txBox="1"/>
          <p:nvPr/>
        </p:nvSpPr>
        <p:spPr>
          <a:xfrm>
            <a:off x="1455320" y="4539137"/>
            <a:ext cx="1783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Puede ser narrador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5038EC3-3728-46D8-8F67-600DCE748294}"/>
              </a:ext>
            </a:extLst>
          </p:cNvPr>
          <p:cNvSpPr txBox="1"/>
          <p:nvPr/>
        </p:nvSpPr>
        <p:spPr>
          <a:xfrm>
            <a:off x="6233961" y="3423005"/>
            <a:ext cx="68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son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2B9CFBA7-383B-45FD-9F67-31174F7F235B}"/>
              </a:ext>
            </a:extLst>
          </p:cNvPr>
          <p:cNvSpPr txBox="1"/>
          <p:nvPr/>
        </p:nvSpPr>
        <p:spPr>
          <a:xfrm>
            <a:off x="6176076" y="5355052"/>
            <a:ext cx="88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clases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A2B39117-0BED-4A6C-B51B-6B798539FE5D}"/>
              </a:ext>
            </a:extLst>
          </p:cNvPr>
          <p:cNvSpPr txBox="1"/>
          <p:nvPr/>
        </p:nvSpPr>
        <p:spPr>
          <a:xfrm>
            <a:off x="9853278" y="3431141"/>
            <a:ext cx="69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 el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2DA5E8D-9C27-4B3D-B9D5-BE4C22852353}"/>
              </a:ext>
            </a:extLst>
          </p:cNvPr>
          <p:cNvSpPr txBox="1"/>
          <p:nvPr/>
        </p:nvSpPr>
        <p:spPr>
          <a:xfrm>
            <a:off x="2440597" y="699843"/>
            <a:ext cx="92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Relata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4325CFC-BDD3-4E1B-9DB0-FA68E4F4AA2B}"/>
              </a:ext>
            </a:extLst>
          </p:cNvPr>
          <p:cNvSpPr txBox="1"/>
          <p:nvPr/>
        </p:nvSpPr>
        <p:spPr>
          <a:xfrm>
            <a:off x="1501783" y="1480062"/>
            <a:ext cx="144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Por ejemplo </a:t>
            </a: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Definición de GÉNERO NARRATIVO 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sz="half" idx="1"/>
          </p:nvPr>
        </p:nvSpPr>
        <p:spPr>
          <a:xfrm>
            <a:off x="1065211" y="2233562"/>
            <a:ext cx="4954588" cy="4187952"/>
          </a:xfrm>
        </p:spPr>
        <p:txBody>
          <a:bodyPr rtlCol="0">
            <a:normAutofit/>
          </a:bodyPr>
          <a:lstStyle/>
          <a:p>
            <a:pPr algn="just" rtl="0"/>
            <a:r>
              <a:rPr lang="es-ES" dirty="0"/>
              <a:t>Los textos de carácter narrativo se caracterizan en general por la presencia de narrador (a) que tiene como objetivo contar una historia real o ficticia, en el cual hay personajes que están ubicados en un tiempo y un espacio </a:t>
            </a:r>
          </a:p>
        </p:txBody>
      </p:sp>
      <p:pic>
        <p:nvPicPr>
          <p:cNvPr id="1026" name="Picture 2" descr="Los Subgénero Narrativo: - Genero Narrativo">
            <a:extLst>
              <a:ext uri="{FF2B5EF4-FFF2-40B4-BE49-F238E27FC236}">
                <a16:creationId xmlns:a16="http://schemas.microsoft.com/office/drawing/2014/main" id="{441C2E13-3ABE-48B3-8EF6-B3E3153C4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r="5809" b="1"/>
          <a:stretch/>
        </p:blipFill>
        <p:spPr bwMode="auto">
          <a:xfrm>
            <a:off x="6172202" y="1376453"/>
            <a:ext cx="5482470" cy="46371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contenido 3"/>
          <p:cNvSpPr>
            <a:spLocks noGrp="1"/>
          </p:cNvSpPr>
          <p:nvPr>
            <p:ph sz="half" idx="1"/>
          </p:nvPr>
        </p:nvSpPr>
        <p:spPr>
          <a:xfrm>
            <a:off x="1065212" y="1825624"/>
            <a:ext cx="5106988" cy="4588427"/>
          </a:xfrm>
        </p:spPr>
        <p:txBody>
          <a:bodyPr rtlCol="0">
            <a:normAutofit lnSpcReduction="10000"/>
          </a:bodyPr>
          <a:lstStyle/>
          <a:p>
            <a:pPr algn="just" rtl="0"/>
            <a:r>
              <a:rPr lang="es-ES" dirty="0"/>
              <a:t>Los textos narrativos están escritos en prosa (se denomina prosa a aquello que está escrito en párrafos separados por punto aparte).</a:t>
            </a:r>
          </a:p>
          <a:p>
            <a:pPr algn="just" rtl="0"/>
            <a:r>
              <a:rPr lang="es-ES" dirty="0"/>
              <a:t>Los más representativos son: </a:t>
            </a:r>
          </a:p>
          <a:p>
            <a:pPr algn="just" rtl="0"/>
            <a:endParaRPr lang="es-ES" dirty="0"/>
          </a:p>
          <a:p>
            <a:pPr marL="0" indent="0" algn="just" rtl="0">
              <a:buNone/>
            </a:pPr>
            <a:r>
              <a:rPr lang="es-ES" dirty="0"/>
              <a:t>- Todos estos textos poseen un narrador: en la narración existe una voz que nos cuenta el relato. </a:t>
            </a:r>
          </a:p>
        </p:txBody>
      </p:sp>
      <p:graphicFrame>
        <p:nvGraphicFramePr>
          <p:cNvPr id="9" name="Marcador de posición de contenido 8" descr="Lista de bloques básica en la que se muestran 6 grupos de cuadros con un color diferente cada uno, organizados de izquierda a derecha y de arriba a abajo por filas que contienen 2 cuadros cada una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5646273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echa: doblada hacia arriba 6">
            <a:extLst>
              <a:ext uri="{FF2B5EF4-FFF2-40B4-BE49-F238E27FC236}">
                <a16:creationId xmlns:a16="http://schemas.microsoft.com/office/drawing/2014/main" id="{CEB60DD9-E6B8-4167-BEF2-EFCA45521263}"/>
              </a:ext>
            </a:extLst>
          </p:cNvPr>
          <p:cNvSpPr/>
          <p:nvPr/>
        </p:nvSpPr>
        <p:spPr>
          <a:xfrm rot="5400000">
            <a:off x="2284412" y="3480282"/>
            <a:ext cx="665785" cy="20805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662939"/>
            <a:ext cx="3840480" cy="1325881"/>
          </a:xfrm>
        </p:spPr>
        <p:txBody>
          <a:bodyPr rtlCol="0"/>
          <a:lstStyle/>
          <a:p>
            <a:pPr rtl="0"/>
            <a:r>
              <a:rPr lang="es-ES" dirty="0"/>
              <a:t>Tipos de narrador: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1988820"/>
            <a:ext cx="4183294" cy="3614375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/>
              <a:t>NARRADOR PERSONAJE </a:t>
            </a:r>
          </a:p>
          <a:p>
            <a:pPr rtl="0"/>
            <a:r>
              <a:rPr lang="es-ES" dirty="0"/>
              <a:t>-Habla en primera persona como un personaje que participa de la historia narrada.</a:t>
            </a:r>
          </a:p>
          <a:p>
            <a:pPr rtl="0"/>
            <a:r>
              <a:rPr lang="es-ES" b="1" dirty="0"/>
              <a:t>EJEMPLO:</a:t>
            </a:r>
          </a:p>
          <a:p>
            <a:pPr rtl="0"/>
            <a:r>
              <a:rPr lang="es-ES" dirty="0"/>
              <a:t>¨Ha venido Angélica esta tarde y he vuelto a perder tontamente más de media hora por estar con ella¨</a:t>
            </a:r>
          </a:p>
        </p:txBody>
      </p:sp>
      <p:pic>
        <p:nvPicPr>
          <p:cNvPr id="7" name="Marcador de posición de imagen 6" descr="Imagen que contiene exterior, persona, grupo, gente&#10;&#10;Descripción generada automáticamente">
            <a:extLst>
              <a:ext uri="{FF2B5EF4-FFF2-40B4-BE49-F238E27FC236}">
                <a16:creationId xmlns:a16="http://schemas.microsoft.com/office/drawing/2014/main" id="{AFFAEE5F-3B95-4FDB-AB39-C2B8F0B9A77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4907" y="1664242"/>
            <a:ext cx="3840480" cy="4572000"/>
          </a:xfrm>
        </p:spPr>
        <p:txBody>
          <a:bodyPr rtlCol="0">
            <a:normAutofit/>
          </a:bodyPr>
          <a:lstStyle/>
          <a:p>
            <a:pPr rtl="0"/>
            <a:r>
              <a:rPr lang="es-ES" b="1" dirty="0"/>
              <a:t>NARRADOR TESTIGO</a:t>
            </a:r>
          </a:p>
          <a:p>
            <a:pPr rtl="0"/>
            <a:r>
              <a:rPr lang="es-ES" dirty="0"/>
              <a:t>-Habla en tercera persona, como alguien que observa los hechos sin participar de ellos.</a:t>
            </a:r>
          </a:p>
          <a:p>
            <a:pPr rtl="0"/>
            <a:r>
              <a:rPr lang="es-ES" b="1" dirty="0"/>
              <a:t>EJEMPLO:</a:t>
            </a:r>
          </a:p>
          <a:p>
            <a:pPr rtl="0"/>
            <a:r>
              <a:rPr lang="es-ES" dirty="0"/>
              <a:t>¨…el niño llegaba a sentarse en la escalera…¨</a:t>
            </a:r>
          </a:p>
        </p:txBody>
      </p:sp>
      <p:pic>
        <p:nvPicPr>
          <p:cNvPr id="10" name="Marcador de posición de imagen 9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10F83B5-3AA2-4490-A3F5-2EC953266D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" b="110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712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También se puede clasificar el narrador según su grado de conocimiento de los hechos. 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>
            <a:normAutofit/>
          </a:bodyPr>
          <a:lstStyle/>
          <a:p>
            <a:pPr algn="just" rtl="0">
              <a:lnSpc>
                <a:spcPct val="90000"/>
              </a:lnSpc>
            </a:pPr>
            <a:r>
              <a:rPr lang="es-ES" sz="2000" b="1" dirty="0"/>
              <a:t>NARRADOR OBJETIVO</a:t>
            </a:r>
          </a:p>
          <a:p>
            <a:pPr marL="0" indent="0" algn="just" rtl="0">
              <a:lnSpc>
                <a:spcPct val="90000"/>
              </a:lnSpc>
              <a:buNone/>
            </a:pPr>
            <a:r>
              <a:rPr lang="es-ES" sz="2000" dirty="0"/>
              <a:t>- Se limita a contar lo que cualquiera puede ver de un acontecimiento, es decir, narra lo que ve. </a:t>
            </a:r>
          </a:p>
          <a:p>
            <a:pPr algn="just">
              <a:lnSpc>
                <a:spcPct val="90000"/>
              </a:lnSpc>
            </a:pPr>
            <a:r>
              <a:rPr lang="es-ES" sz="2000" b="1" dirty="0"/>
              <a:t>EJEMPLO: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s-ES" sz="2000" dirty="0"/>
              <a:t>- ¨Andaban dos hombres por un lugar extraviado y se encontraron  por casualidad un asno. Empezaron a disputar sobre cuál de ellos se quedaría con él, pero entre tanto, el asno escapó¨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AEB0CEC5-1719-4C6F-BBBF-7B6A0A999C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05" y="1566508"/>
            <a:ext cx="4258029" cy="425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2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1031196"/>
            <a:ext cx="3840480" cy="4572000"/>
          </a:xfrm>
        </p:spPr>
        <p:txBody>
          <a:bodyPr rtlCol="0">
            <a:normAutofit/>
          </a:bodyPr>
          <a:lstStyle/>
          <a:p>
            <a:pPr algn="just" rtl="0"/>
            <a:r>
              <a:rPr lang="es-ES" b="1" dirty="0"/>
              <a:t>NARRADOR OMNISCIENTE</a:t>
            </a:r>
          </a:p>
          <a:p>
            <a:pPr algn="just" rtl="0"/>
            <a:r>
              <a:rPr lang="es-ES" dirty="0"/>
              <a:t>- Es un narrador que todo lo sabe, que no solo cuenta los hechos, sino los sentimientos íntimos o las intenciones secretas de los personajes.</a:t>
            </a:r>
          </a:p>
          <a:p>
            <a:pPr algn="just" rtl="0"/>
            <a:r>
              <a:rPr lang="es-ES" b="1" dirty="0"/>
              <a:t>EJEMPLO:</a:t>
            </a:r>
          </a:p>
          <a:p>
            <a:pPr algn="just" rtl="0"/>
            <a:r>
              <a:rPr lang="es-ES" dirty="0"/>
              <a:t>¨Por qué iba a tener miedo. Le daba, una especie de vergüenza la idea de trepar a ellos, cansados como estaban¨</a:t>
            </a:r>
          </a:p>
          <a:p>
            <a:pPr rtl="0"/>
            <a:endParaRPr lang="es-ES" dirty="0"/>
          </a:p>
        </p:txBody>
      </p:sp>
      <p:pic>
        <p:nvPicPr>
          <p:cNvPr id="4098" name="Picture 2" descr="El narrador omnisciente múltiple | El Gato con Gafas | Revista de ...">
            <a:extLst>
              <a:ext uri="{FF2B5EF4-FFF2-40B4-BE49-F238E27FC236}">
                <a16:creationId xmlns:a16="http://schemas.microsoft.com/office/drawing/2014/main" id="{A4E0A437-B686-4FFC-8620-3DB2A8F44A0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r="6802"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8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Tipos de </a:t>
            </a:r>
            <a:r>
              <a:rPr lang="es-ES" b="1" dirty="0"/>
              <a:t>PERSONAJES</a:t>
            </a:r>
            <a:r>
              <a:rPr lang="es-ES" dirty="0"/>
              <a:t> en una narración </a:t>
            </a:r>
          </a:p>
        </p:txBody>
      </p:sp>
      <p:sp>
        <p:nvSpPr>
          <p:cNvPr id="14" name="Marcador de posición de contenido 13"/>
          <p:cNvSpPr>
            <a:spLocks noGrp="1"/>
          </p:cNvSpPr>
          <p:nvPr>
            <p:ph sz="half" idx="1"/>
          </p:nvPr>
        </p:nvSpPr>
        <p:spPr>
          <a:xfrm>
            <a:off x="1019771" y="2236443"/>
            <a:ext cx="4954588" cy="4187952"/>
          </a:xfrm>
        </p:spPr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es-ES" dirty="0"/>
              <a:t>Son los seres que pueblan el mundo narrado. Realizan o participan en los hechos imaginarios. No es obligatorio que sean personajes. Pueden ser animales, cosas o seres inexistentes. </a:t>
            </a:r>
          </a:p>
        </p:txBody>
      </p:sp>
      <p:pic>
        <p:nvPicPr>
          <p:cNvPr id="5124" name="Picture 4" descr="Abre la convocatoria al Premio Estatal de las Artes Eréndira 2020 ...">
            <a:extLst>
              <a:ext uri="{FF2B5EF4-FFF2-40B4-BE49-F238E27FC236}">
                <a16:creationId xmlns:a16="http://schemas.microsoft.com/office/drawing/2014/main" id="{01A61730-4E09-45F1-8C93-ED3B2044F1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43" y="1876908"/>
            <a:ext cx="5280032" cy="3104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texto 3"/>
          <p:cNvSpPr>
            <a:spLocks noGrp="1"/>
          </p:cNvSpPr>
          <p:nvPr>
            <p:ph sz="half" idx="1"/>
          </p:nvPr>
        </p:nvSpPr>
        <p:spPr>
          <a:xfrm>
            <a:off x="1141412" y="1335024"/>
            <a:ext cx="4954588" cy="4187952"/>
          </a:xfrm>
        </p:spPr>
        <p:txBody>
          <a:bodyPr rtlCol="0">
            <a:normAutofit/>
          </a:bodyPr>
          <a:lstStyle/>
          <a:p>
            <a:pPr marL="0" indent="0" algn="just" rtl="0">
              <a:buNone/>
            </a:pPr>
            <a:r>
              <a:rPr lang="es-ES" sz="2200" b="1" dirty="0"/>
              <a:t>PERSONAJES PRINCIPALES</a:t>
            </a:r>
          </a:p>
          <a:p>
            <a:pPr algn="just" rtl="0"/>
            <a:r>
              <a:rPr lang="es-ES" sz="2200" dirty="0"/>
              <a:t>Son los de mayor influencia en el desarrollo de la historia; aparecen desde el comienzo hasta el desenlace o final.</a:t>
            </a:r>
          </a:p>
          <a:p>
            <a:pPr marL="0" indent="0" algn="just" rtl="0">
              <a:buNone/>
            </a:pPr>
            <a:r>
              <a:rPr lang="es-ES" sz="2200" b="1" dirty="0"/>
              <a:t>PERSONAJE SECUNDARIOS:</a:t>
            </a:r>
          </a:p>
          <a:p>
            <a:pPr algn="just" rtl="0"/>
            <a:r>
              <a:rPr lang="es-ES" sz="2200" dirty="0"/>
              <a:t>Su actuación está limitada por el personaje principal; suelen aparecer y desaparecer. </a:t>
            </a:r>
          </a:p>
        </p:txBody>
      </p:sp>
      <p:pic>
        <p:nvPicPr>
          <p:cNvPr id="6148" name="Picture 4" descr="Tristeza: Desaparece personaje principal de Los Simpson por muerte ...">
            <a:extLst>
              <a:ext uri="{FF2B5EF4-FFF2-40B4-BE49-F238E27FC236}">
                <a16:creationId xmlns:a16="http://schemas.microsoft.com/office/drawing/2014/main" id="{E880431A-A31B-413B-AA09-F505AB160E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42" y="1919455"/>
            <a:ext cx="5367271" cy="301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535</Words>
  <Application>Microsoft Office PowerPoint</Application>
  <PresentationFormat>Panorámica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Segoe Print</vt:lpstr>
      <vt:lpstr>Ilustración de naturaleza 16x9</vt:lpstr>
      <vt:lpstr>Recordemos el Género Narrativo.</vt:lpstr>
      <vt:lpstr>Definición de GÉNERO NARRATIVO </vt:lpstr>
      <vt:lpstr>Presentación de PowerPoint</vt:lpstr>
      <vt:lpstr>Tipos de narrador:</vt:lpstr>
      <vt:lpstr>Presentación de PowerPoint</vt:lpstr>
      <vt:lpstr>También se puede clasificar el narrador según su grado de conocimiento de los hechos. </vt:lpstr>
      <vt:lpstr>Presentación de PowerPoint</vt:lpstr>
      <vt:lpstr>Tipos de PERSONAJES en una narración </vt:lpstr>
      <vt:lpstr>Presentación de PowerPoint</vt:lpstr>
      <vt:lpstr>Características de los personajes</vt:lpstr>
      <vt:lpstr>GÉNERO NARRATIVO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Recordemos el Género Narrativo.</dc:title>
  <dc:creator>HP</dc:creator>
  <cp:lastModifiedBy>hp sfc</cp:lastModifiedBy>
  <cp:revision>1</cp:revision>
  <dcterms:created xsi:type="dcterms:W3CDTF">2020-05-18T14:03:52Z</dcterms:created>
  <dcterms:modified xsi:type="dcterms:W3CDTF">2020-05-19T01:04:46Z</dcterms:modified>
</cp:coreProperties>
</file>