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1" r:id="rId1"/>
  </p:sldMasterIdLst>
  <p:sldIdLst>
    <p:sldId id="257" r:id="rId2"/>
    <p:sldId id="258" r:id="rId3"/>
    <p:sldId id="259" r:id="rId4"/>
    <p:sldId id="264" r:id="rId5"/>
    <p:sldId id="262" r:id="rId6"/>
    <p:sldId id="261" r:id="rId7"/>
    <p:sldId id="263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5AF"/>
    <a:srgbClr val="002BB4"/>
    <a:srgbClr val="0636CE"/>
    <a:srgbClr val="E6E6E6"/>
    <a:srgbClr val="3639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FD2C2D-1BC2-4B7D-8409-2330A98B3ABC}" v="429" dt="2020-05-16T22:08:26.2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389" autoAdjust="0"/>
  </p:normalViewPr>
  <p:slideViewPr>
    <p:cSldViewPr snapToGrid="0">
      <p:cViewPr varScale="1">
        <p:scale>
          <a:sx n="74" d="100"/>
          <a:sy n="74" d="100"/>
        </p:scale>
        <p:origin x="55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333F8-1025-4675-B28D-4AD62205A3C1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4F5C-C659-43E1-8433-B581590EB9E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333F8-1025-4675-B28D-4AD62205A3C1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4F5C-C659-43E1-8433-B581590EB9E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333F8-1025-4675-B28D-4AD62205A3C1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4F5C-C659-43E1-8433-B581590EB9E4}" type="slidenum">
              <a:rPr lang="es-CL" smtClean="0"/>
              <a:t>‹Nº›</a:t>
            </a:fld>
            <a:endParaRPr lang="es-C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333F8-1025-4675-B28D-4AD62205A3C1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4F5C-C659-43E1-8433-B581590EB9E4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333F8-1025-4675-B28D-4AD62205A3C1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4F5C-C659-43E1-8433-B581590EB9E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333F8-1025-4675-B28D-4AD62205A3C1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4F5C-C659-43E1-8433-B581590EB9E4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333F8-1025-4675-B28D-4AD62205A3C1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4F5C-C659-43E1-8433-B581590EB9E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333F8-1025-4675-B28D-4AD62205A3C1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4F5C-C659-43E1-8433-B581590EB9E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333F8-1025-4675-B28D-4AD62205A3C1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4F5C-C659-43E1-8433-B581590EB9E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333F8-1025-4675-B28D-4AD62205A3C1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4F5C-C659-43E1-8433-B581590EB9E4}" type="slidenum">
              <a:rPr lang="es-CL" smtClean="0"/>
              <a:t>‹Nº›</a:t>
            </a:fld>
            <a:endParaRPr lang="es-C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333F8-1025-4675-B28D-4AD62205A3C1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4F5C-C659-43E1-8433-B581590EB9E4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13333F8-1025-4675-B28D-4AD62205A3C1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ACD4F5C-C659-43E1-8433-B581590EB9E4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xr97tJpvuc" TargetMode="External"/><Relationship Id="rId2" Type="http://schemas.openxmlformats.org/officeDocument/2006/relationships/hyperlink" Target="https://www.youtube.com/watch?v=T-FpkCcxbH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_J8l7vs1Si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9A77D-14CA-41AE-BE80-E0CFD1A46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740724"/>
            <a:ext cx="12192000" cy="5117276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es-CL" sz="4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s-CL" sz="4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Material </a:t>
            </a:r>
            <a:r>
              <a:rPr lang="es-CL" sz="4400" b="1" i="1" dirty="0">
                <a:latin typeface="Arial" panose="020B0604020202020204" pitchFamily="34" charset="0"/>
                <a:cs typeface="Arial" panose="020B0604020202020204" pitchFamily="34" charset="0"/>
              </a:rPr>
              <a:t>Complementario de Aproximación de números </a:t>
            </a:r>
            <a:r>
              <a:rPr lang="es-CL" sz="4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usando </a:t>
            </a:r>
            <a:r>
              <a:rPr lang="es-CL" sz="4400" b="1" i="1" dirty="0">
                <a:latin typeface="Arial" panose="020B0604020202020204" pitchFamily="34" charset="0"/>
                <a:cs typeface="Arial" panose="020B0604020202020204" pitchFamily="34" charset="0"/>
              </a:rPr>
              <a:t>valor posicional </a:t>
            </a:r>
            <a:endParaRPr lang="es-CL" sz="4400" dirty="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C66815-B819-4AAF-A52A-83BD8B5EB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10329671" cy="1313489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s-ES_tradnl" altLang="es-CL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</a:t>
            </a:r>
            <a:r>
              <a:rPr lang="es-ES_tradnl" altLang="es-CL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  <a:r>
              <a:rPr lang="es-ES_tradnl" altLang="es-CL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San </a:t>
            </a:r>
            <a:r>
              <a:rPr lang="es-ES_tradnl" altLang="es-CL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Fernando College	</a:t>
            </a:r>
            <a:r>
              <a:rPr lang="es-CL" altLang="es-CL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L" altLang="es-CL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altLang="es-CL" sz="2400" b="1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                 Programa de Integración Escolar</a:t>
            </a:r>
            <a:br>
              <a:rPr lang="es-ES_tradnl" altLang="es-CL" sz="2400" b="1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</a:br>
            <a:r>
              <a:rPr lang="es-ES_tradnl" altLang="es-CL" sz="2400" b="1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                 </a:t>
            </a:r>
            <a:r>
              <a:rPr lang="es-ES_tradnl" altLang="es-CL" sz="2400" b="1" dirty="0" err="1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Prof</a:t>
            </a:r>
            <a:r>
              <a:rPr lang="es-ES_tradnl" altLang="es-CL" sz="2400" b="1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especialista: Carla Pereira S</a:t>
            </a:r>
            <a:br>
              <a:rPr lang="es-ES_tradnl" altLang="es-CL" sz="2400" b="1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</a:br>
            <a:endParaRPr lang="es-CL" sz="2400" b="1" dirty="0">
              <a:solidFill>
                <a:schemeClr val="bg1"/>
              </a:solidFill>
            </a:endParaRPr>
          </a:p>
        </p:txBody>
      </p:sp>
      <p:pic>
        <p:nvPicPr>
          <p:cNvPr id="9" name="Imagen 2">
            <a:extLst>
              <a:ext uri="{FF2B5EF4-FFF2-40B4-BE49-F238E27FC236}">
                <a16:creationId xmlns:a16="http://schemas.microsoft.com/office/drawing/2014/main" id="{EBCCF21C-F2D2-4CFB-9154-F87929D564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0410" y="636071"/>
            <a:ext cx="949507" cy="987713"/>
          </a:xfrm>
          <a:prstGeom prst="rect">
            <a:avLst/>
          </a:prstGeom>
          <a:solidFill>
            <a:srgbClr val="0070C0"/>
          </a:solidFill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1AB5B54-289B-475D-AE33-16EC90CFCC6D}"/>
              </a:ext>
            </a:extLst>
          </p:cNvPr>
          <p:cNvSpPr/>
          <p:nvPr/>
        </p:nvSpPr>
        <p:spPr>
          <a:xfrm>
            <a:off x="5407741" y="4959296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s-CL" sz="2400" b="1" dirty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Curso: 5° Año Básico  “A” - “ B” – “C” </a:t>
            </a:r>
          </a:p>
          <a:p>
            <a:pPr algn="just">
              <a:defRPr/>
            </a:pPr>
            <a:r>
              <a:rPr lang="es-CL" sz="2400" b="1" dirty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Asignatura: MATEMÁTICAS </a:t>
            </a:r>
          </a:p>
        </p:txBody>
      </p:sp>
    </p:spTree>
    <p:extLst>
      <p:ext uri="{BB962C8B-B14F-4D97-AF65-F5344CB8AC3E}">
        <p14:creationId xmlns:p14="http://schemas.microsoft.com/office/powerpoint/2010/main" val="101749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568400AD-0328-406D-91F7-DB3A14D6A3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56" b="23794"/>
          <a:stretch/>
        </p:blipFill>
        <p:spPr>
          <a:xfrm>
            <a:off x="20" y="10"/>
            <a:ext cx="12191980" cy="716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542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2D6F0-06EB-4970-8F0E-7A47F858C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607574"/>
            <a:ext cx="12314902" cy="525042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CL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 posicional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Redondear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aproximación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Estimar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88E585-DFE4-4015-9690-D29E83F65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81" y="107958"/>
            <a:ext cx="10552471" cy="1499616"/>
          </a:xfrm>
        </p:spPr>
        <p:txBody>
          <a:bodyPr/>
          <a:lstStyle/>
          <a:p>
            <a:pPr algn="ctr"/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RECORDEMOS CONCEPTOS BÁSICOS matemáticos  </a:t>
            </a:r>
          </a:p>
        </p:txBody>
      </p:sp>
    </p:spTree>
    <p:extLst>
      <p:ext uri="{BB962C8B-B14F-4D97-AF65-F5344CB8AC3E}">
        <p14:creationId xmlns:p14="http://schemas.microsoft.com/office/powerpoint/2010/main" val="3598485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BEA53-0764-4331-B7ED-4E2D14C29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8" y="1702191"/>
            <a:ext cx="12051322" cy="5155809"/>
          </a:xfrm>
        </p:spPr>
        <p:txBody>
          <a:bodyPr/>
          <a:lstStyle/>
          <a:p>
            <a:r>
              <a:rPr lang="es-CL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CONCEPTO BASICO:  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es el </a:t>
            </a:r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valor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que toma un dígito de acuerdo </a:t>
            </a:r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con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la posición que ocupa dentro </a:t>
            </a:r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del número </a:t>
            </a:r>
            <a:endParaRPr lang="es-CL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F58C6D-DADA-48F5-AE6F-528742B28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02" y="202575"/>
            <a:ext cx="10477734" cy="1499616"/>
          </a:xfrm>
        </p:spPr>
        <p:txBody>
          <a:bodyPr>
            <a:normAutofit/>
          </a:bodyPr>
          <a:lstStyle/>
          <a:p>
            <a:pPr algn="ctr"/>
            <a:r>
              <a:rPr lang="es-CL" sz="6600" dirty="0">
                <a:latin typeface="Arial" panose="020B0604020202020204" pitchFamily="34" charset="0"/>
                <a:cs typeface="Arial" panose="020B0604020202020204" pitchFamily="34" charset="0"/>
              </a:rPr>
              <a:t>Valor posicional </a:t>
            </a: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E9926769-191F-4ACB-BF16-CCFA6069FA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657914"/>
            <a:ext cx="12051322" cy="417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934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EE176D3-3FB1-41FE-A0CA-B8F3E41D00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850526"/>
              </p:ext>
            </p:extLst>
          </p:nvPr>
        </p:nvGraphicFramePr>
        <p:xfrm>
          <a:off x="-70338" y="-112542"/>
          <a:ext cx="12262337" cy="17219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62337">
                  <a:extLst>
                    <a:ext uri="{9D8B030D-6E8A-4147-A177-3AD203B41FA5}">
                      <a16:colId xmlns:a16="http://schemas.microsoft.com/office/drawing/2014/main" val="3859220877"/>
                    </a:ext>
                  </a:extLst>
                </a:gridCol>
              </a:tblGrid>
              <a:tr h="10763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UBICA LOS SIGUIENTES NÚMEROS EN ESTE TABLERO VALOR POSICIONAL</a:t>
                      </a:r>
                      <a:endParaRPr lang="es-CL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6799123"/>
                  </a:ext>
                </a:extLst>
              </a:tr>
              <a:tr h="6456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TABLERO VALOR POSICIONAL </a:t>
                      </a:r>
                      <a:endParaRPr lang="es-CL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6836988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3D8C0A86-91EA-4A33-A89A-7A6FDE906BF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359743" y="2427800"/>
            <a:ext cx="26523544" cy="462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F44439B6-AED5-46B2-A0FB-C768E1AD6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465889"/>
              </p:ext>
            </p:extLst>
          </p:nvPr>
        </p:nvGraphicFramePr>
        <p:xfrm>
          <a:off x="-73742" y="1609440"/>
          <a:ext cx="12265743" cy="5447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6435">
                  <a:extLst>
                    <a:ext uri="{9D8B030D-6E8A-4147-A177-3AD203B41FA5}">
                      <a16:colId xmlns:a16="http://schemas.microsoft.com/office/drawing/2014/main" val="4256999442"/>
                    </a:ext>
                  </a:extLst>
                </a:gridCol>
                <a:gridCol w="2452327">
                  <a:extLst>
                    <a:ext uri="{9D8B030D-6E8A-4147-A177-3AD203B41FA5}">
                      <a16:colId xmlns:a16="http://schemas.microsoft.com/office/drawing/2014/main" val="1802681818"/>
                    </a:ext>
                  </a:extLst>
                </a:gridCol>
                <a:gridCol w="2452327">
                  <a:extLst>
                    <a:ext uri="{9D8B030D-6E8A-4147-A177-3AD203B41FA5}">
                      <a16:colId xmlns:a16="http://schemas.microsoft.com/office/drawing/2014/main" val="2330110553"/>
                    </a:ext>
                  </a:extLst>
                </a:gridCol>
                <a:gridCol w="2452327">
                  <a:extLst>
                    <a:ext uri="{9D8B030D-6E8A-4147-A177-3AD203B41FA5}">
                      <a16:colId xmlns:a16="http://schemas.microsoft.com/office/drawing/2014/main" val="4199452115"/>
                    </a:ext>
                  </a:extLst>
                </a:gridCol>
                <a:gridCol w="2452327">
                  <a:extLst>
                    <a:ext uri="{9D8B030D-6E8A-4147-A177-3AD203B41FA5}">
                      <a16:colId xmlns:a16="http://schemas.microsoft.com/office/drawing/2014/main" val="2094588482"/>
                    </a:ext>
                  </a:extLst>
                </a:gridCol>
              </a:tblGrid>
              <a:tr h="656070">
                <a:tc>
                  <a:txBody>
                    <a:bodyPr/>
                    <a:lstStyle/>
                    <a:p>
                      <a:r>
                        <a:rPr lang="es-CL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NUMEROS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708486"/>
                  </a:ext>
                </a:extLst>
              </a:tr>
              <a:tr h="656070">
                <a:tc>
                  <a:txBody>
                    <a:bodyPr/>
                    <a:lstStyle/>
                    <a:p>
                      <a:pPr algn="ctr"/>
                      <a:r>
                        <a:rPr lang="es-MX" sz="32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1010</a:t>
                      </a:r>
                      <a:endParaRPr lang="es-CL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1991642"/>
                  </a:ext>
                </a:extLst>
              </a:tr>
              <a:tr h="656070">
                <a:tc>
                  <a:txBody>
                    <a:bodyPr/>
                    <a:lstStyle/>
                    <a:p>
                      <a:pPr algn="ctr"/>
                      <a:r>
                        <a:rPr lang="es-MX" sz="32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212</a:t>
                      </a:r>
                      <a:endParaRPr lang="es-CL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8232185"/>
                  </a:ext>
                </a:extLst>
              </a:tr>
              <a:tr h="855202">
                <a:tc>
                  <a:txBody>
                    <a:bodyPr/>
                    <a:lstStyle/>
                    <a:p>
                      <a:pPr algn="ctr"/>
                      <a:r>
                        <a:rPr lang="es-MX" sz="32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</a:t>
                      </a:r>
                      <a:endParaRPr lang="es-CL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496161"/>
                  </a:ext>
                </a:extLst>
              </a:tr>
              <a:tr h="6560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7175</a:t>
                      </a:r>
                      <a:endParaRPr lang="es-CL" sz="3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883098"/>
                  </a:ext>
                </a:extLst>
              </a:tr>
              <a:tr h="656070"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627407"/>
                  </a:ext>
                </a:extLst>
              </a:tr>
              <a:tr h="656070"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568975"/>
                  </a:ext>
                </a:extLst>
              </a:tr>
              <a:tr h="656070"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764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20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E9619-8D35-40E3-8AB1-0674FC564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858" y="78778"/>
            <a:ext cx="10750530" cy="1145110"/>
          </a:xfrm>
        </p:spPr>
        <p:txBody>
          <a:bodyPr>
            <a:normAutofit/>
          </a:bodyPr>
          <a:lstStyle/>
          <a:p>
            <a:pPr algn="ctr"/>
            <a:r>
              <a:rPr lang="es-CL" sz="4800" dirty="0">
                <a:latin typeface="Arial" panose="020B0604020202020204" pitchFamily="34" charset="0"/>
                <a:cs typeface="Arial" panose="020B0604020202020204" pitchFamily="34" charset="0"/>
              </a:rPr>
              <a:t>REDONDEO DE NÚMEROS</a:t>
            </a:r>
            <a:r>
              <a:rPr lang="es-CL" sz="4800" dirty="0"/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970CED-EA5D-42A0-BE45-70A75ABF4AF4}"/>
              </a:ext>
            </a:extLst>
          </p:cNvPr>
          <p:cNvSpPr/>
          <p:nvPr/>
        </p:nvSpPr>
        <p:spPr>
          <a:xfrm>
            <a:off x="1" y="1223888"/>
            <a:ext cx="12295163" cy="26696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s-CL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REDONDEO </a:t>
            </a:r>
            <a:r>
              <a:rPr lang="es-CL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LA DECENA: </a:t>
            </a:r>
            <a:r>
              <a:rPr lang="es-C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REDONDER UN NÚMERO PUEDES OBSERVAR EL NUMERO A LA </a:t>
            </a:r>
          </a:p>
          <a:p>
            <a:r>
              <a:rPr lang="es-C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lang="es-CL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REGLA</a:t>
            </a:r>
            <a:r>
              <a:rPr lang="es-C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DERECHA A LA QUE SE QUIERA APROXIMARY TENER EN CUENTA:</a:t>
            </a:r>
          </a:p>
          <a:p>
            <a:r>
              <a:rPr lang="es-C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SI ES MAYOR O IGUAL A 5 AGREGA 1 AL DIGITO QUE SE ENCUENTRA </a:t>
            </a:r>
          </a:p>
          <a:p>
            <a:r>
              <a:rPr lang="es-C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EN DICHA POSICIÓN Y REEMPLAZA POR CERO LAS CIFRAS QUE </a:t>
            </a:r>
          </a:p>
          <a:p>
            <a:r>
              <a:rPr lang="es-C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ESTAN A SU IZQUIERDA.  </a:t>
            </a:r>
          </a:p>
          <a:p>
            <a:r>
              <a:rPr lang="es-C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SI ES MENOR QUE CINCO CONSERVA LA CIFRA QUE SE ENCUENTRA </a:t>
            </a:r>
          </a:p>
          <a:p>
            <a:r>
              <a:rPr lang="es-C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EN DICHA POSICION Y REEMPLAZA POR CERO LAS CIFRAS QUE </a:t>
            </a:r>
          </a:p>
          <a:p>
            <a:r>
              <a:rPr lang="es-C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ESTAN A SU IZQUIERDA.  </a:t>
            </a:r>
          </a:p>
          <a:p>
            <a:r>
              <a:rPr lang="es-C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5801A5-1EB4-447C-9C31-120B2B8DE4E2}"/>
              </a:ext>
            </a:extLst>
          </p:cNvPr>
          <p:cNvSpPr/>
          <p:nvPr/>
        </p:nvSpPr>
        <p:spPr>
          <a:xfrm>
            <a:off x="0" y="3893574"/>
            <a:ext cx="12295164" cy="28856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2400" b="1" dirty="0">
                <a:solidFill>
                  <a:srgbClr val="FF0000"/>
                </a:solidFill>
              </a:rPr>
              <a:t> EJEMPLOS:    </a:t>
            </a:r>
            <a:r>
              <a:rPr lang="es-CL" sz="3600" b="1" dirty="0">
                <a:solidFill>
                  <a:srgbClr val="FF0000"/>
                </a:solidFill>
              </a:rPr>
              <a:t> </a:t>
            </a:r>
            <a:r>
              <a:rPr lang="es-CL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CL" sz="28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CL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s-CL" sz="3600" b="1" dirty="0">
                <a:solidFill>
                  <a:srgbClr val="FF0000"/>
                </a:solidFill>
              </a:rPr>
              <a:t>          </a:t>
            </a:r>
            <a:r>
              <a:rPr lang="es-C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SUBRRAYO EL NUMERO QUE DEBO APROXIMAR, LUEGO ME</a:t>
            </a:r>
          </a:p>
          <a:p>
            <a:r>
              <a:rPr lang="es-CL" sz="3600" b="1" dirty="0">
                <a:solidFill>
                  <a:srgbClr val="FF0000"/>
                </a:solidFill>
              </a:rPr>
              <a:t>                                </a:t>
            </a:r>
            <a:endParaRPr lang="es-CL" sz="3600" b="1" dirty="0" smtClean="0">
              <a:solidFill>
                <a:srgbClr val="FF0000"/>
              </a:solidFill>
            </a:endParaRPr>
          </a:p>
          <a:p>
            <a:r>
              <a:rPr lang="es-CL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CL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s-CL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FIJO</a:t>
            </a:r>
            <a:r>
              <a:rPr lang="es-CL" sz="3600" b="1" dirty="0" smtClean="0">
                <a:solidFill>
                  <a:srgbClr val="FF0000"/>
                </a:solidFill>
              </a:rPr>
              <a:t> </a:t>
            </a:r>
            <a:r>
              <a:rPr lang="es-C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LA UNIDAD Y SI ÉSTA ES MENOR QUE CINCO MI </a:t>
            </a:r>
          </a:p>
          <a:p>
            <a:r>
              <a:rPr lang="es-C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r>
              <a:rPr lang="es-CL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</a:t>
            </a:r>
            <a:r>
              <a:rPr lang="es-C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DECENA SE QUEDA EN LA DECENA MÁS CERCANA </a:t>
            </a:r>
          </a:p>
          <a:p>
            <a:r>
              <a:rPr lang="es-C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r>
              <a:rPr lang="es-CL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CL" sz="28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CL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</a:p>
          <a:p>
            <a:r>
              <a:rPr lang="es-CL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9517DEE6-BEFE-4C36-BF32-4739F02CB7C2}"/>
              </a:ext>
            </a:extLst>
          </p:cNvPr>
          <p:cNvSpPr/>
          <p:nvPr/>
        </p:nvSpPr>
        <p:spPr>
          <a:xfrm>
            <a:off x="2673264" y="4365094"/>
            <a:ext cx="870155" cy="3097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6BA72148-A45E-4EA4-93E5-D66D61194C82}"/>
              </a:ext>
            </a:extLst>
          </p:cNvPr>
          <p:cNvSpPr/>
          <p:nvPr/>
        </p:nvSpPr>
        <p:spPr>
          <a:xfrm>
            <a:off x="2209543" y="4858096"/>
            <a:ext cx="253219" cy="4783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526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1E55C-F4E7-44D4-8106-E98828575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s-CL" sz="2400" b="1" dirty="0">
                <a:latin typeface="Arial" panose="020B0604020202020204" pitchFamily="34" charset="0"/>
                <a:cs typeface="Arial" panose="020B0604020202020204" pitchFamily="34" charset="0"/>
              </a:rPr>
              <a:t>SUBRRAYO EL NUMERO QUE DEBO APROXIMAR, LUEGO ME</a:t>
            </a:r>
          </a:p>
          <a:p>
            <a:r>
              <a:rPr lang="es-CL" sz="4000" b="1" dirty="0">
                <a:solidFill>
                  <a:srgbClr val="FF0000"/>
                </a:solidFill>
              </a:rPr>
              <a:t>                                </a:t>
            </a:r>
            <a:r>
              <a:rPr lang="es-CL" sz="2400" b="1" dirty="0">
                <a:latin typeface="Arial" panose="020B0604020202020204" pitchFamily="34" charset="0"/>
                <a:cs typeface="Arial" panose="020B0604020202020204" pitchFamily="34" charset="0"/>
              </a:rPr>
              <a:t>FIJO</a:t>
            </a:r>
            <a:r>
              <a:rPr lang="es-CL" sz="4000" b="1" dirty="0">
                <a:solidFill>
                  <a:srgbClr val="FF0000"/>
                </a:solidFill>
              </a:rPr>
              <a:t> </a:t>
            </a:r>
            <a:r>
              <a:rPr lang="es-CL" sz="2400" b="1" dirty="0">
                <a:latin typeface="Arial" panose="020B0604020202020204" pitchFamily="34" charset="0"/>
                <a:cs typeface="Arial" panose="020B0604020202020204" pitchFamily="34" charset="0"/>
              </a:rPr>
              <a:t>EN LA UNIDAD Y SI ÉSTA ES MENOR QUE CINCO MI </a:t>
            </a:r>
          </a:p>
          <a:p>
            <a:r>
              <a:rPr lang="es-CL" sz="2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DECENA SE QUEDA EN LA DECENA DADA QUEDANDO</a:t>
            </a:r>
            <a:endParaRPr lang="es-CL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81974B-F54F-413E-9A45-1C3E27ED2ACC}"/>
              </a:ext>
            </a:extLst>
          </p:cNvPr>
          <p:cNvSpPr/>
          <p:nvPr/>
        </p:nvSpPr>
        <p:spPr>
          <a:xfrm>
            <a:off x="0" y="0"/>
            <a:ext cx="12192000" cy="21720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APROXIMACIÓN A LA CENTENA:     </a:t>
            </a:r>
            <a:r>
              <a:rPr lang="es-C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 TENEMOS QUE FIJARNOS EN LA DECENA:</a:t>
            </a:r>
          </a:p>
          <a:p>
            <a:r>
              <a:rPr lang="es-C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lang="es-CL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REGLA</a:t>
            </a:r>
            <a:r>
              <a:rPr lang="es-C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SI LA DECENA ES &lt; 5 (MENOR A 5) LA DECENA SE QUEDA IGUAL   </a:t>
            </a:r>
          </a:p>
          <a:p>
            <a:r>
              <a:rPr lang="es-C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A LA CENTENA YA DADA Y REEMPLAZA POR CERO LOS OTROS </a:t>
            </a:r>
          </a:p>
          <a:p>
            <a:r>
              <a:rPr lang="es-C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DÍGITOS </a:t>
            </a:r>
          </a:p>
          <a:p>
            <a:r>
              <a:rPr lang="es-C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s-CL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</a:t>
            </a:r>
            <a:r>
              <a:rPr lang="es-C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AHORA BIEN SI LA DECENA ES </a:t>
            </a:r>
            <a:r>
              <a:rPr lang="es-CL" sz="2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s-CL" sz="2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s-CL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(IGUAL O MAYOR A 5) LA </a:t>
            </a:r>
            <a:r>
              <a:rPr lang="es-CL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es-CL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</a:t>
            </a:r>
            <a:r>
              <a:rPr lang="es-C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CENTENA SELE AGREGA 1 Y REEMPLAZA POR CERO LA DEMÁS              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EB2A57-ED36-4D75-A29C-768124A805BD}"/>
              </a:ext>
            </a:extLst>
          </p:cNvPr>
          <p:cNvSpPr/>
          <p:nvPr/>
        </p:nvSpPr>
        <p:spPr>
          <a:xfrm>
            <a:off x="0" y="2166423"/>
            <a:ext cx="12192000" cy="18911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EJEMPLO:         </a:t>
            </a:r>
            <a:r>
              <a:rPr lang="es-CL" sz="24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s-CL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               </a:t>
            </a:r>
            <a:r>
              <a:rPr lang="es-C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SUBRRAYO EL NUMERO QUE DEBO APROXIMAR, LUEGO ME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FIJO EN LA DECENA Y COMO ÉSTA ES MAYOR QUE CINCO MI</a:t>
            </a:r>
          </a:p>
          <a:p>
            <a:r>
              <a:rPr lang="es-C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CENTENA SE APROXIMA A LA SIGUIENTE ES DECIR A LA MÁS</a:t>
            </a:r>
          </a:p>
          <a:p>
            <a:r>
              <a:rPr lang="es-C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CERCANA   </a:t>
            </a:r>
          </a:p>
          <a:p>
            <a:r>
              <a:rPr lang="es-CL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600 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60D8A4EB-FA00-4324-B33D-4E08B59E7245}"/>
              </a:ext>
            </a:extLst>
          </p:cNvPr>
          <p:cNvSpPr/>
          <p:nvPr/>
        </p:nvSpPr>
        <p:spPr>
          <a:xfrm>
            <a:off x="3291840" y="2649380"/>
            <a:ext cx="787790" cy="3094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F615FFD-C00E-4EF8-AA63-3E43760F8390}"/>
              </a:ext>
            </a:extLst>
          </p:cNvPr>
          <p:cNvSpPr/>
          <p:nvPr/>
        </p:nvSpPr>
        <p:spPr>
          <a:xfrm>
            <a:off x="0" y="4142028"/>
            <a:ext cx="12192000" cy="27159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OTRO EJEMPLO </a:t>
            </a:r>
            <a:r>
              <a:rPr lang="es-CL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425                   </a:t>
            </a:r>
            <a:r>
              <a:rPr lang="es-C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SUBRRAYO EL NUMERO QUE DEBO APROXIMAR,LUEGO ME</a:t>
            </a:r>
          </a:p>
          <a:p>
            <a:r>
              <a:rPr lang="es-C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FIJO EN LA DECENA Y COMO ESTA ES MENOR QUE CINCO </a:t>
            </a:r>
          </a:p>
          <a:p>
            <a:r>
              <a:rPr lang="es-C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MI CENTEMA SE APROXIMA A LA MÁS CERCANA.</a:t>
            </a:r>
          </a:p>
          <a:p>
            <a:r>
              <a:rPr lang="es-C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</a:t>
            </a:r>
          </a:p>
          <a:p>
            <a:r>
              <a:rPr lang="es-C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</a:t>
            </a:r>
            <a:r>
              <a:rPr lang="es-CL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400 </a:t>
            </a:r>
            <a:r>
              <a:rPr lang="es-C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4CB66332-B0E0-45AF-8AE9-67A41751FDD9}"/>
              </a:ext>
            </a:extLst>
          </p:cNvPr>
          <p:cNvSpPr/>
          <p:nvPr/>
        </p:nvSpPr>
        <p:spPr>
          <a:xfrm>
            <a:off x="3291840" y="4777454"/>
            <a:ext cx="1012874" cy="5477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E77F07B7-D59A-4DF1-B82D-ED5B10C7F884}"/>
              </a:ext>
            </a:extLst>
          </p:cNvPr>
          <p:cNvSpPr/>
          <p:nvPr/>
        </p:nvSpPr>
        <p:spPr>
          <a:xfrm>
            <a:off x="2476819" y="2872873"/>
            <a:ext cx="253219" cy="4783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A989A8AA-070D-4245-BF9E-3AEF1CB6B96F}"/>
              </a:ext>
            </a:extLst>
          </p:cNvPr>
          <p:cNvSpPr/>
          <p:nvPr/>
        </p:nvSpPr>
        <p:spPr>
          <a:xfrm>
            <a:off x="2581643" y="5214577"/>
            <a:ext cx="253219" cy="4783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649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BB1A3B-83D4-4D26-B44D-28134E3C5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3" y="640079"/>
            <a:ext cx="5293377" cy="278892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800" kern="1200" cap="all" spc="200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APROXIMACIÓN DE NÚMEROS </a:t>
            </a:r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89D8BCEC-7C34-429B-AB19-2AD82AACBF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" r="17030" b="-1"/>
          <a:stretch/>
        </p:blipFill>
        <p:spPr>
          <a:xfrm>
            <a:off x="379713" y="178904"/>
            <a:ext cx="10831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30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1C624-342F-4E90-A0E4-250B93104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03164" y="1104312"/>
            <a:ext cx="12295164" cy="5753687"/>
          </a:xfrm>
        </p:spPr>
        <p:txBody>
          <a:bodyPr>
            <a:normAutofit/>
          </a:bodyPr>
          <a:lstStyle/>
          <a:p>
            <a:pPr algn="ctr"/>
            <a:r>
              <a:rPr lang="es-CL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¿PARA QUE SE UTILIZA?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sz="3200" b="1" dirty="0">
                <a:latin typeface="Arial" panose="020B0604020202020204" pitchFamily="34" charset="0"/>
                <a:cs typeface="Arial" panose="020B0604020202020204" pitchFamily="34" charset="0"/>
              </a:rPr>
              <a:t>CUANDO SE NECESITA UN VALOR APROXIMADO EN LUGAR DE UNA CIFRA EXACTA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¿Cuándo estimar cantidades?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Situaciones en la que es útil estimar: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sz="3200" b="1" dirty="0">
                <a:latin typeface="Arial" panose="020B0604020202020204" pitchFamily="34" charset="0"/>
                <a:cs typeface="Arial" panose="020B0604020202020204" pitchFamily="34" charset="0"/>
              </a:rPr>
              <a:t>Al ir de compras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sz="3200" b="1" dirty="0">
                <a:latin typeface="Arial" panose="020B0604020202020204" pitchFamily="34" charset="0"/>
                <a:cs typeface="Arial" panose="020B0604020202020204" pitchFamily="34" charset="0"/>
              </a:rPr>
              <a:t>Al pensar en los invitados de tu cumpleaños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sz="3200" b="1" dirty="0">
                <a:latin typeface="Arial" panose="020B0604020202020204" pitchFamily="34" charset="0"/>
                <a:cs typeface="Arial" panose="020B0604020202020204" pitchFamily="34" charset="0"/>
              </a:rPr>
              <a:t>Al contar monedas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sz="3200" b="1" dirty="0">
                <a:latin typeface="Arial" panose="020B0604020202020204" pitchFamily="34" charset="0"/>
                <a:cs typeface="Arial" panose="020B0604020202020204" pitchFamily="34" charset="0"/>
              </a:rPr>
              <a:t>Al repartir galletas o trozos de torta </a:t>
            </a:r>
          </a:p>
          <a:p>
            <a:pPr>
              <a:buFont typeface="Wingdings" panose="05000000000000000000" pitchFamily="2" charset="2"/>
              <a:buChar char="Ø"/>
            </a:pPr>
            <a:endParaRPr lang="es-C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s-C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11BF9F-637E-44C7-ABC0-8FDAA47DC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0"/>
            <a:ext cx="9720072" cy="1499616"/>
          </a:xfrm>
        </p:spPr>
        <p:txBody>
          <a:bodyPr/>
          <a:lstStyle/>
          <a:p>
            <a:pPr algn="ctr"/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ESTIMAR</a:t>
            </a:r>
            <a:r>
              <a:rPr lang="es-C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7596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B284F5-EF51-42AF-BC39-99DF53069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86000"/>
            <a:ext cx="10744201" cy="4023360"/>
          </a:xfrm>
        </p:spPr>
        <p:txBody>
          <a:bodyPr/>
          <a:lstStyle/>
          <a:p>
            <a:r>
              <a:rPr lang="es-C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https://www.youtube.com/watch?v=T-FpkCcxbHQ</a:t>
            </a:r>
            <a:endParaRPr lang="es-CL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dirty="0"/>
          </a:p>
          <a:p>
            <a:r>
              <a:rPr lang="es-C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https://www.youtube.com/watch?v=-xr97tJpvuc</a:t>
            </a:r>
            <a:endParaRPr lang="es-CL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https://www.youtube.com/watch?v=_J8l7vs1SiE</a:t>
            </a:r>
            <a:endParaRPr lang="es-CL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0D10598-F6E3-430E-98FA-2AD7048AD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Links de interés</a:t>
            </a:r>
          </a:p>
        </p:txBody>
      </p:sp>
    </p:spTree>
    <p:extLst>
      <p:ext uri="{BB962C8B-B14F-4D97-AF65-F5344CB8AC3E}">
        <p14:creationId xmlns:p14="http://schemas.microsoft.com/office/powerpoint/2010/main" val="519419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62</TotalTime>
  <Words>448</Words>
  <Application>Microsoft Office PowerPoint</Application>
  <PresentationFormat>Panorámica</PresentationFormat>
  <Paragraphs>77</Paragraphs>
  <Slides>10</Slides>
  <Notes>0</Notes>
  <HiddenSlides>1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Calibri</vt:lpstr>
      <vt:lpstr>Candara</vt:lpstr>
      <vt:lpstr>Symbol</vt:lpstr>
      <vt:lpstr>Times New Roman</vt:lpstr>
      <vt:lpstr>Wingdings</vt:lpstr>
      <vt:lpstr>Forma de onda</vt:lpstr>
      <vt:lpstr>                                           San Fernando College                    Programa de Integración Escolar                   Prof especialista: Carla Pereira S </vt:lpstr>
      <vt:lpstr>RECORDEMOS CONCEPTOS BÁSICOS matemáticos  </vt:lpstr>
      <vt:lpstr>Valor posicional </vt:lpstr>
      <vt:lpstr>Presentación de PowerPoint</vt:lpstr>
      <vt:lpstr>REDONDEO DE NÚMEROS </vt:lpstr>
      <vt:lpstr>Presentación de PowerPoint</vt:lpstr>
      <vt:lpstr>APROXIMACIÓN DE NÚMEROS </vt:lpstr>
      <vt:lpstr>ESTIMAR </vt:lpstr>
      <vt:lpstr>Links de interés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 Fernando College                    Programa de Integración Escolar                   Prof especialista: Carla Pereira S</dc:title>
  <dc:creator>Carla Constanza Pereira Solis</dc:creator>
  <cp:lastModifiedBy>hp sfc</cp:lastModifiedBy>
  <cp:revision>11</cp:revision>
  <dcterms:created xsi:type="dcterms:W3CDTF">2020-05-17T00:44:59Z</dcterms:created>
  <dcterms:modified xsi:type="dcterms:W3CDTF">2020-05-19T01:03:45Z</dcterms:modified>
</cp:coreProperties>
</file>