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a Constanza Pereira Solis" initials="CCP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8E3DC5-F8F8-4562-9B7F-CF59B82BC310}" v="99" dt="2020-05-17T02:20:16.4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249" autoAdjust="0"/>
  </p:normalViewPr>
  <p:slideViewPr>
    <p:cSldViewPr snapToGrid="0">
      <p:cViewPr varScale="1">
        <p:scale>
          <a:sx n="80" d="100"/>
          <a:sy n="80" d="100"/>
        </p:scale>
        <p:origin x="35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17T00:41:38.108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1C0616-4385-44E4-8C2D-919851799D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95F750-4397-4802-BBAD-15D448E40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991B9-E8A1-459F-84DE-981DEA19C298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803823-1704-4D59-8EA7-C3382B286E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879D5-4E5E-405C-B180-EB95E2CA5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8846B-59F5-40B1-A19B-C5091270AA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634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921AD-DD5F-471B-9503-CD9A3C84B57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2BE23-7D60-449D-AA7D-E2A09FE88D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822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2BE23-7D60-449D-AA7D-E2A09FE88DF9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67108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0DDFB-3655-4CF8-8404-379F47819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4A858-5287-491C-BE00-0F49E121D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D68AE-FD64-4BE6-ADE7-11B675848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C444-739D-48CF-9447-32B92507F87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4B73D-D75E-4AF7-9F79-794600855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DAF60-CA98-4BEA-B516-8D9F0889F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4C38-41F0-4499-BAF5-8C58DCCEB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549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AA505-41B8-447A-9063-A14C80E33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28A037-B845-4C82-9042-F850F5635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F022C-B306-49CB-B703-76627DF2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C444-739D-48CF-9447-32B92507F87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8D2E5-1A83-4B5A-A865-8EEEEAB1D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BFD7A-B1F5-4C2A-A274-5E0A11637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4C38-41F0-4499-BAF5-8C58DCCEB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376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885AFC-B885-4CEA-BBB9-2EA53D4DCF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679D5-25B3-4424-93BB-4CF1A34C0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FD28D-E49E-4AED-858A-8A199C0E8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C444-739D-48CF-9447-32B92507F87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55838-A72B-49F9-9FCA-E3C6E293F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4D24E-C724-46D9-9F4C-D0FC0427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4C38-41F0-4499-BAF5-8C58DCCEB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3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9CD70-B442-4DD1-A941-26F566AB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7BF79-AB21-47B5-9F37-2FEA312A6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7F6A0-0DEE-4893-8009-51EAFFC29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C444-739D-48CF-9447-32B92507F87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774A1-11C2-4815-9758-51B590F2D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F944A-03B9-4801-BB51-DF5B084CF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4C38-41F0-4499-BAF5-8C58DCCEB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240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87D37-AE31-4778-A15E-364A6485A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F8736-E8F1-4848-8BFF-D4E3116B7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B9242-E054-426E-BFA8-AB86B0A59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C444-739D-48CF-9447-32B92507F87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84B83-3674-47DC-81A8-C87E5B28E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3E89B-9C9A-48DB-84A1-41B3885F5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4C38-41F0-4499-BAF5-8C58DCCEB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488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0CC2-B75C-4D14-A74F-4A4BFFC0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37F5E-CF7B-481A-A90F-95F55F4BB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4AC01-1F70-4BD3-82ED-91A3388F4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156F9-4AE0-485E-B894-2952CBE94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C444-739D-48CF-9447-32B92507F87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2E280-BA66-4A5C-AB3F-70A10284B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29BB9-6079-4ECA-B4E7-DCC6538BA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4C38-41F0-4499-BAF5-8C58DCCEB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63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61488-9944-4C67-9A8E-29E0C91B8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E2BF2-7BA9-49EB-B1AA-27C381522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A72E8-A5B8-42AD-8228-78710E1B3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E9AE05-F3CA-4585-B9F5-8D0A6CB0B0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84E10-2966-4035-9ACB-32EEAC25A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CC428C-C475-4102-8258-F15ED8CB2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C444-739D-48CF-9447-32B92507F87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27FDC7-7095-48A9-9AE4-80C6ECF19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1719F7-99A9-4550-94D9-CA6C5DA2C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4C38-41F0-4499-BAF5-8C58DCCEB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98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337D-8BE9-4505-B533-18F784E4D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D88397-3F52-4753-B707-E7C8C5F5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C444-739D-48CF-9447-32B92507F87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99F47B-9EF3-424D-9262-AD1BB3DC1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326CF7-8AE2-4676-A23C-4C9B3D56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4C38-41F0-4499-BAF5-8C58DCCEB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980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222CE8-FA78-4D6C-B144-767D63C3D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C444-739D-48CF-9447-32B92507F87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8786E3-3929-4F94-835E-06B0D8BAF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888870-E353-44C5-A1CD-2EC24DA2E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4C38-41F0-4499-BAF5-8C58DCCEB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947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A7137-1F6D-4F2B-BAFF-89CC13F0E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0E40E-6E75-41CC-968B-CD41BF67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49AAB6-FECF-4946-81AF-F5E883555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C6E53-161E-4C85-A05F-0B8E30B6E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C444-739D-48CF-9447-32B92507F87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5F7A3-4182-47AC-90DF-E023E72D8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B41D1-5BBA-4A0B-A2D1-0BFA835B5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4C38-41F0-4499-BAF5-8C58DCCEB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68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0E8C9-EF91-4F2A-8BF8-2FF428AF7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E04528-742A-41A2-AAB4-C11EB44D9A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18F6DC-BC39-4EC6-B865-2E92DA6C6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FF8BD-C093-47C1-BD60-42E7A1EF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C444-739D-48CF-9447-32B92507F87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A05FC-C801-4B13-AE63-C18B375A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63A39-AA02-4B97-A184-C196419C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4C38-41F0-4499-BAF5-8C58DCCEB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990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045F49-499C-4951-BD58-C21540DBA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A1935-BDDC-4018-AA2F-DEF2CD169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4B932-E0B8-40E6-BE43-FBE8D1735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3C444-739D-48CF-9447-32B92507F87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5A5B7-341D-4D47-B82C-46B4125A5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D0261-7565-4701-B6E5-AD6512F46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84C38-41F0-4499-BAF5-8C58DCCEB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383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feder.com/ejemplos-cualidades-humanas/" TargetMode="External"/><Relationship Id="rId2" Type="http://schemas.openxmlformats.org/officeDocument/2006/relationships/hyperlink" Target="https://www.lifeder.com/tipos-de-cuento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2226-E3FA-4DF5-895E-1AC611A05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s-ES_tradnl" altLang="es-CL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</a:t>
            </a:r>
            <a:r>
              <a:rPr lang="es-ES_tradnl" altLang="es-CL" sz="3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San Fernando </a:t>
            </a:r>
            <a:r>
              <a:rPr lang="es-ES_tradnl" altLang="es-CL" sz="3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College</a:t>
            </a:r>
            <a:r>
              <a:rPr lang="es-ES_tradnl" altLang="es-CL" sz="3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s-CL" altLang="es-CL" sz="3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altLang="es-CL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CL" sz="3100" dirty="0">
                <a:latin typeface="Arial" panose="020B0604020202020204" pitchFamily="34" charset="0"/>
                <a:cs typeface="Calibri" panose="020F0502020204030204" pitchFamily="34" charset="0"/>
              </a:rPr>
              <a:t>                        Programa de Integración Escolar</a:t>
            </a:r>
            <a:br>
              <a:rPr lang="es-ES_tradnl" altLang="es-CL" sz="3100" dirty="0">
                <a:latin typeface="Arial" panose="020B0604020202020204" pitchFamily="34" charset="0"/>
                <a:cs typeface="Calibri" panose="020F0502020204030204" pitchFamily="34" charset="0"/>
              </a:rPr>
            </a:br>
            <a:r>
              <a:rPr lang="es-ES_tradnl" altLang="es-CL" sz="3100" dirty="0">
                <a:latin typeface="Arial" panose="020B0604020202020204" pitchFamily="34" charset="0"/>
                <a:cs typeface="Calibri" panose="020F0502020204030204" pitchFamily="34" charset="0"/>
              </a:rPr>
              <a:t>                        Prof. especialista: Carla Pereira S</a:t>
            </a:r>
            <a:br>
              <a:rPr lang="es-ES_tradnl" altLang="es-CL" sz="3100" dirty="0">
                <a:latin typeface="Arial" panose="020B0604020202020204" pitchFamily="34" charset="0"/>
                <a:cs typeface="Calibri" panose="020F0502020204030204" pitchFamily="34" charset="0"/>
              </a:rPr>
            </a:br>
            <a:r>
              <a:rPr lang="es-ES_tradnl" altLang="es-CL" sz="31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endParaRPr lang="es-CL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EE5EA-DC0F-4A5E-9BDF-6DC452DED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5032374"/>
          </a:xfrm>
        </p:spPr>
        <p:txBody>
          <a:bodyPr/>
          <a:lstStyle/>
          <a:p>
            <a:pPr algn="ctr"/>
            <a:r>
              <a:rPr lang="es-CL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Material Complementario de </a:t>
            </a:r>
          </a:p>
          <a:p>
            <a:pPr marL="0" indent="0" algn="ctr">
              <a:buNone/>
            </a:pPr>
            <a:r>
              <a:rPr lang="es-CL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género narrativo</a:t>
            </a:r>
          </a:p>
          <a:p>
            <a:endParaRPr lang="es-CL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Curso: 5° Año Básico  “A” - “ B” – “C” </a:t>
            </a:r>
          </a:p>
          <a:p>
            <a:pPr algn="r">
              <a:defRPr/>
            </a:pPr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Asignatura: LENGUAJE Y COMUNICACIÓN </a:t>
            </a:r>
          </a:p>
          <a:p>
            <a:endParaRPr lang="es-CL" dirty="0"/>
          </a:p>
        </p:txBody>
      </p:sp>
      <p:pic>
        <p:nvPicPr>
          <p:cNvPr id="4" name="Imagen 2">
            <a:extLst>
              <a:ext uri="{FF2B5EF4-FFF2-40B4-BE49-F238E27FC236}">
                <a16:creationId xmlns:a16="http://schemas.microsoft.com/office/drawing/2014/main" id="{7618F201-EFD6-42CB-A557-EA5A3216F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978" y="145644"/>
            <a:ext cx="949507" cy="98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Pin en Comunicacion">
            <a:extLst>
              <a:ext uri="{FF2B5EF4-FFF2-40B4-BE49-F238E27FC236}">
                <a16:creationId xmlns:a16="http://schemas.microsoft.com/office/drawing/2014/main" id="{ED973666-9B08-4B51-82CA-DB57A0B56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1164"/>
            <a:ext cx="4501662" cy="356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0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BCBED554-3759-4020-96B0-CDE7367B7E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006"/>
          <a:stretch/>
        </p:blipFill>
        <p:spPr>
          <a:xfrm>
            <a:off x="1" y="0"/>
            <a:ext cx="12192000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40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95ED-8FA3-4B89-BA6A-56E6AB720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¿QUÉ CONTIENE ESTE MATERIAL?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9A35C-A3F1-4E5F-AADF-8FC00F1F3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4"/>
            <a:ext cx="12309231" cy="5032375"/>
          </a:xfrm>
        </p:spPr>
        <p:txBody>
          <a:bodyPr/>
          <a:lstStyle/>
          <a:p>
            <a:r>
              <a:rPr lang="es-C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ANALIZAR ASPECTOS RELEVANTES DE NARRACIONES LEÍAS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GENERO NARRATIVO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NOVELA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PERSONAJES PRINCIPALES Y SECUNDARIOS  –AMBIENTE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ARGUMENTO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FICHA LITERARIA DE UNA NOVELA </a:t>
            </a:r>
          </a:p>
          <a:p>
            <a:pPr>
              <a:buFont typeface="Wingdings" panose="05000000000000000000" pitchFamily="2" charset="2"/>
              <a:buChar char="Ø"/>
            </a:pPr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08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0"/>
    </mc:Choice>
    <mc:Fallback xmlns="">
      <p:transition spd="slow" advTm="303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AC000-2BBD-4A0F-97FC-267C3EEA3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EL GÉNERO NARRATIVO?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C3374-E26A-4133-83DC-179852338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34775"/>
            <a:ext cx="12192001" cy="5623225"/>
          </a:xfrm>
        </p:spPr>
        <p:txBody>
          <a:bodyPr/>
          <a:lstStyle/>
          <a:p>
            <a:r>
              <a:rPr lang="es-CL" dirty="0"/>
              <a:t>CORRESPONDE AL TIPO DE GÉNERO QUE NARRA O RELATA HISTORIAS, AVENTURAS O SUCESOS QUE ESTÁNDENTRO DEL ÁMBITO TANTO REAL COMO EN  LA FICIÓN </a:t>
            </a:r>
          </a:p>
          <a:p>
            <a:endParaRPr lang="es-CL" dirty="0"/>
          </a:p>
          <a:p>
            <a:r>
              <a:rPr lang="es-CL" dirty="0"/>
              <a:t>ALGUNOS EJEMPLOS DE TEXTOS NARRATIVOS.</a:t>
            </a:r>
          </a:p>
          <a:p>
            <a:r>
              <a:rPr lang="es-CL" dirty="0"/>
              <a:t>CUENTOS</a:t>
            </a:r>
          </a:p>
          <a:p>
            <a:r>
              <a:rPr lang="es-CL" dirty="0"/>
              <a:t>NOVELAS</a:t>
            </a:r>
          </a:p>
          <a:p>
            <a:r>
              <a:rPr lang="es-CL" dirty="0"/>
              <a:t>FÁBULAS </a:t>
            </a:r>
          </a:p>
          <a:p>
            <a:r>
              <a:rPr lang="es-CL" dirty="0"/>
              <a:t> LEYENDAS</a:t>
            </a:r>
          </a:p>
          <a:p>
            <a:r>
              <a:rPr lang="es-CL" dirty="0"/>
              <a:t>ENTRE OTROS</a:t>
            </a:r>
          </a:p>
        </p:txBody>
      </p:sp>
      <p:pic>
        <p:nvPicPr>
          <p:cNvPr id="6" name="Picture 5" descr="A picture containing young, kite, colorful, decorated&#10;&#10;Description automatically generated">
            <a:extLst>
              <a:ext uri="{FF2B5EF4-FFF2-40B4-BE49-F238E27FC236}">
                <a16:creationId xmlns:a16="http://schemas.microsoft.com/office/drawing/2014/main" id="{E6DEEF29-E7C4-4ABB-9B97-DEC070033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453" y="3890934"/>
            <a:ext cx="2274050" cy="2790084"/>
          </a:xfrm>
          <a:prstGeom prst="rect">
            <a:avLst/>
          </a:prstGeom>
        </p:spPr>
      </p:pic>
      <p:pic>
        <p:nvPicPr>
          <p:cNvPr id="1026" name="Picture 2" descr="Una fábula corta con moraleja: la fábula del caballo viejo">
            <a:extLst>
              <a:ext uri="{FF2B5EF4-FFF2-40B4-BE49-F238E27FC236}">
                <a16:creationId xmlns:a16="http://schemas.microsoft.com/office/drawing/2014/main" id="{DF8F4984-315B-4421-83C4-7787DB0C7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249" y="4511379"/>
            <a:ext cx="3704455" cy="1881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A star filled sky&#10;&#10;Description automatically generated">
            <a:extLst>
              <a:ext uri="{FF2B5EF4-FFF2-40B4-BE49-F238E27FC236}">
                <a16:creationId xmlns:a16="http://schemas.microsoft.com/office/drawing/2014/main" id="{85AF106C-0A2E-4D94-A20B-4EB17E094A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204" y="2446187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53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0"/>
    </mc:Choice>
    <mc:Fallback xmlns="">
      <p:transition spd="slow" advTm="31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32BAA-0E37-4D04-8330-6C1B52F2D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r>
              <a:rPr lang="es-CL" dirty="0"/>
              <a:t>¿QUE ES UNA NOVELA?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9A00F-C9F2-4C84-AC1E-6FE1219F7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5250424"/>
          </a:xfrm>
        </p:spPr>
        <p:txBody>
          <a:bodyPr/>
          <a:lstStyle/>
          <a:p>
            <a:r>
              <a:rPr lang="es-ES" dirty="0"/>
              <a:t>Es una </a:t>
            </a:r>
            <a:r>
              <a:rPr lang="es-ES" b="1" dirty="0"/>
              <a:t>obra literaria</a:t>
            </a:r>
            <a:r>
              <a:rPr lang="es-ES" dirty="0"/>
              <a:t> de carácter narrativo y de cierta extensión. Está escrita en prosa y narra hechos ficticios o basados en hechos reales.</a:t>
            </a:r>
          </a:p>
          <a:p>
            <a:endParaRPr lang="es-ES" dirty="0"/>
          </a:p>
          <a:p>
            <a:r>
              <a:rPr lang="es-ES" b="1" dirty="0"/>
              <a:t>Novela corta</a:t>
            </a:r>
          </a:p>
          <a:p>
            <a:r>
              <a:rPr lang="es-ES" dirty="0"/>
              <a:t>Una</a:t>
            </a:r>
            <a:r>
              <a:rPr lang="es-ES" b="1" dirty="0"/>
              <a:t> novela corta</a:t>
            </a:r>
            <a:r>
              <a:rPr lang="es-ES" dirty="0"/>
              <a:t> es un</a:t>
            </a:r>
            <a:r>
              <a:rPr lang="es-ES" b="1" dirty="0"/>
              <a:t> tipo de obra literaria</a:t>
            </a:r>
            <a:r>
              <a:rPr lang="es-ES" dirty="0"/>
              <a:t> que se puede situar entre el cuento, el relato y la novela. La característica principal es su </a:t>
            </a:r>
            <a:r>
              <a:rPr lang="es-ES" b="1" dirty="0"/>
              <a:t>menor extensión</a:t>
            </a:r>
            <a:r>
              <a:rPr lang="es-ES" dirty="0"/>
              <a:t> en comparación con el de una novela al uso</a:t>
            </a:r>
          </a:p>
          <a:p>
            <a:endParaRPr lang="es-ES" dirty="0"/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558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5"/>
    </mc:Choice>
    <mc:Fallback xmlns="">
      <p:transition spd="slow" advTm="193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72369-0E04-4CA5-86E4-96DB7CD4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ELEMENTOS PRINCIPALES DE UN TEXTO NARRATIVO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B84F-B474-4BDF-83A5-F9F7D68C2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2"/>
          </a:xfrm>
        </p:spPr>
        <p:txBody>
          <a:bodyPr/>
          <a:lstStyle/>
          <a:p>
            <a:r>
              <a:rPr lang="es-CL" b="1" dirty="0"/>
              <a:t>NARRADOR</a:t>
            </a:r>
            <a:r>
              <a:rPr lang="es-CL" dirty="0"/>
              <a:t>: </a:t>
            </a:r>
            <a:r>
              <a:rPr lang="es-ES" dirty="0"/>
              <a:t>Es la voz que relata los hechos. Puede hacerlo en primera persona, convirtiéndose en protagonista, o en tercera persona.</a:t>
            </a:r>
          </a:p>
          <a:p>
            <a:endParaRPr lang="es-ES" dirty="0"/>
          </a:p>
          <a:p>
            <a:r>
              <a:rPr lang="es-ES" b="1" dirty="0"/>
              <a:t>PERSONAJES: </a:t>
            </a:r>
            <a:r>
              <a:rPr lang="es-ES" dirty="0"/>
              <a:t>Son los sujetos que llevan a cabo la acción que cuenta el narrador. Mayoritariamente son seres humanos, pero en el caso de los </a:t>
            </a:r>
            <a:r>
              <a:rPr lang="es-ES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cuentos infantiles</a:t>
            </a:r>
            <a:r>
              <a:rPr lang="es-ES" dirty="0"/>
              <a:t> pueden ser animales o plantas a las que se atribuyen </a:t>
            </a:r>
            <a:r>
              <a:rPr lang="es-ES" dirty="0">
                <a:hlinkClick r:id="rId3" tooltip="cualidades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cualidades</a:t>
            </a:r>
            <a:r>
              <a:rPr lang="es-ES" dirty="0"/>
              <a:t> humanas como el habla. Dentro de los personajes encontramos principales Y secundarios según su intervención en la trama.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8512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53366A-7CB4-4A91-AA2B-8EE74BEA9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99652"/>
            <a:ext cx="12192000" cy="3628103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Trama o argumento: </a:t>
            </a:r>
            <a:r>
              <a:rPr lang="es-ES" dirty="0"/>
              <a:t>Es el conjunto de hechos que se suceden de principio a fin en la obra narrativa. Constituyen la historia que el narrador cuenta y su desarrollo está sujeto al criterio del autor</a:t>
            </a:r>
            <a:br>
              <a:rPr lang="es-ES" dirty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El ambiente: </a:t>
            </a:r>
            <a:r>
              <a:rPr lang="es-ES" dirty="0"/>
              <a:t>La ambientación se refiere al contexto geográfico, social, político y espacio-temporal en el que viven los personajes y se desarrolla la trama.</a:t>
            </a:r>
            <a:br>
              <a:rPr lang="es-ES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3049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0F8F7-86B4-4A74-97DE-20668BCDD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EJEMPLIFIQUÉMOLO EN LA SIGUIENTE FICHA LITERARIA SOBRE EL TERROR DE SEXTO BÁSICO</a:t>
            </a:r>
          </a:p>
        </p:txBody>
      </p:sp>
      <p:pic>
        <p:nvPicPr>
          <p:cNvPr id="4" name="Picture 3" descr="A picture containing sitting, building, cat, window&#10;&#10;Description automatically generated">
            <a:extLst>
              <a:ext uri="{FF2B5EF4-FFF2-40B4-BE49-F238E27FC236}">
                <a16:creationId xmlns:a16="http://schemas.microsoft.com/office/drawing/2014/main" id="{EC7A384A-51F7-42D2-9F6D-F9906623AD2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" t="7081" r="-396" b="5110"/>
          <a:stretch/>
        </p:blipFill>
        <p:spPr>
          <a:xfrm>
            <a:off x="2532185" y="1535943"/>
            <a:ext cx="5479095" cy="515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8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15C8342-95A3-44AC-930D-773D990FFC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281421"/>
              </p:ext>
            </p:extLst>
          </p:nvPr>
        </p:nvGraphicFramePr>
        <p:xfrm>
          <a:off x="-98474" y="0"/>
          <a:ext cx="12290474" cy="70455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15397">
                  <a:extLst>
                    <a:ext uri="{9D8B030D-6E8A-4147-A177-3AD203B41FA5}">
                      <a16:colId xmlns:a16="http://schemas.microsoft.com/office/drawing/2014/main" val="2258056179"/>
                    </a:ext>
                  </a:extLst>
                </a:gridCol>
                <a:gridCol w="8675077">
                  <a:extLst>
                    <a:ext uri="{9D8B030D-6E8A-4147-A177-3AD203B41FA5}">
                      <a16:colId xmlns:a16="http://schemas.microsoft.com/office/drawing/2014/main" val="1198625320"/>
                    </a:ext>
                  </a:extLst>
                </a:gridCol>
              </a:tblGrid>
              <a:tr h="879231">
                <a:tc>
                  <a:txBody>
                    <a:bodyPr/>
                    <a:lstStyle/>
                    <a:p>
                      <a:r>
                        <a:rPr lang="es-CL" sz="3200" dirty="0">
                          <a:solidFill>
                            <a:schemeClr val="bg1"/>
                          </a:solidFill>
                        </a:rPr>
                        <a:t>TÍTULO </a:t>
                      </a:r>
                      <a:r>
                        <a:rPr lang="es-CL" dirty="0"/>
                        <a:t>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EL </a:t>
                      </a:r>
                      <a:r>
                        <a:rPr lang="es-CL" dirty="0" smtClean="0"/>
                        <a:t>TERROR </a:t>
                      </a:r>
                      <a:r>
                        <a:rPr lang="es-CL" dirty="0"/>
                        <a:t>DEL SEXTO “B”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612574"/>
                  </a:ext>
                </a:extLst>
              </a:tr>
              <a:tr h="879231">
                <a:tc>
                  <a:txBody>
                    <a:bodyPr/>
                    <a:lstStyle/>
                    <a:p>
                      <a:r>
                        <a:rPr lang="es-CL" sz="3200" dirty="0">
                          <a:solidFill>
                            <a:schemeClr val="tx1"/>
                          </a:solidFill>
                        </a:rPr>
                        <a:t>AUTORA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YOLANDA REYES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473434"/>
                  </a:ext>
                </a:extLst>
              </a:tr>
              <a:tr h="879231">
                <a:tc>
                  <a:txBody>
                    <a:bodyPr/>
                    <a:lstStyle/>
                    <a:p>
                      <a:r>
                        <a:rPr lang="es-CL" sz="3200" dirty="0"/>
                        <a:t>PERSONAJE PRINCIPAL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SERGIO HERNÁNDEZ </a:t>
                      </a:r>
                    </a:p>
                    <a:p>
                      <a:r>
                        <a:rPr lang="es-CL" sz="2400" dirty="0"/>
                        <a:t>CARACTERÍSTICA EL PAYASO DE LA CLASE  SABOTEAR LA CLASE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333983"/>
                  </a:ext>
                </a:extLst>
              </a:tr>
              <a:tr h="4220308">
                <a:tc>
                  <a:txBody>
                    <a:bodyPr/>
                    <a:lstStyle/>
                    <a:p>
                      <a:r>
                        <a:rPr lang="es-CL" sz="3200" dirty="0"/>
                        <a:t>PERSONAJES SECUNDARIOS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-</a:t>
                      </a:r>
                      <a:r>
                        <a:rPr lang="es-CL" sz="2400" b="1" dirty="0">
                          <a:solidFill>
                            <a:srgbClr val="0070C0"/>
                          </a:solidFill>
                        </a:rPr>
                        <a:t>FRIDA</a:t>
                      </a:r>
                      <a:r>
                        <a:rPr lang="es-CL" sz="24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CL" sz="2400" dirty="0"/>
                        <a:t>(PELO LARGO</a:t>
                      </a:r>
                      <a:r>
                        <a:rPr lang="es-CO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LISO Y BLANCO AL IGUAL QUE CEJAS Y PESTAÑAS Y SE LE ARRUGA L NARIZ CUANDO RÍE</a:t>
                      </a:r>
                      <a:r>
                        <a:rPr lang="es-CL" sz="2400" dirty="0"/>
                        <a:t> )</a:t>
                      </a:r>
                    </a:p>
                    <a:p>
                      <a:r>
                        <a:rPr lang="es-CL" sz="2400" b="1" dirty="0">
                          <a:solidFill>
                            <a:srgbClr val="0070C0"/>
                          </a:solidFill>
                        </a:rPr>
                        <a:t>SANTIAGO:</a:t>
                      </a:r>
                      <a:r>
                        <a:rPr lang="es-CL" sz="24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CL" sz="2400" dirty="0"/>
                        <a:t>ESTUDIANTE DEL SEXTO BÁSICO ENAMORADO DE FRIDA QUE CAMBIA SU COMPOSICIÓN DE VACACIONES, POR TEMOR DE CONTAR LO QUE LE PASO</a:t>
                      </a:r>
                    </a:p>
                    <a:p>
                      <a:r>
                        <a:rPr lang="es-ES" sz="2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PABLO</a:t>
                      </a:r>
                      <a:r>
                        <a:rPr lang="es-ES" sz="24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s-E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AMIGO DE JUAN GUILLERMO QUE LO INBVITÓ A MONTAR BICICLETA</a:t>
                      </a:r>
                      <a:endParaRPr lang="es-ES" sz="2400" dirty="0">
                        <a:effectLst/>
                      </a:endParaRPr>
                    </a:p>
                    <a:p>
                      <a:r>
                        <a:rPr lang="es-ES" sz="2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SILVIA</a:t>
                      </a:r>
                      <a:r>
                        <a:rPr lang="es-E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AMIGA DE JUAN GUILLERMO QUE CUMPLE AÑOS</a:t>
                      </a:r>
                      <a:endParaRPr lang="es-ES" sz="2400" dirty="0">
                        <a:effectLst/>
                      </a:endParaRPr>
                    </a:p>
                    <a:p>
                      <a:r>
                        <a:rPr lang="es-ES" sz="2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PROFESOR DE GIMNASIA</a:t>
                      </a:r>
                      <a:r>
                        <a:rPr lang="es-ES" sz="24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s-E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ESPECIALISTA EN RETOS, CASTIGOS </a:t>
                      </a:r>
                      <a:endParaRPr lang="es-ES" sz="2400" dirty="0">
                        <a:effectLst/>
                      </a:endParaRPr>
                    </a:p>
                    <a:p>
                      <a:r>
                        <a:rPr lang="es-ES" sz="2400" b="1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Porki</a:t>
                      </a:r>
                      <a:r>
                        <a:rPr lang="es-E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EL PROFESOR DE INGLÉS </a:t>
                      </a:r>
                      <a:endParaRPr lang="es-ES" sz="24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536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660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6FA0689-74BE-490B-B8BE-C378BE7174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62322"/>
              </p:ext>
            </p:extLst>
          </p:nvPr>
        </p:nvGraphicFramePr>
        <p:xfrm>
          <a:off x="-28135" y="0"/>
          <a:ext cx="12086785" cy="67524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6591">
                  <a:extLst>
                    <a:ext uri="{9D8B030D-6E8A-4147-A177-3AD203B41FA5}">
                      <a16:colId xmlns:a16="http://schemas.microsoft.com/office/drawing/2014/main" val="1632109058"/>
                    </a:ext>
                  </a:extLst>
                </a:gridCol>
                <a:gridCol w="8580194">
                  <a:extLst>
                    <a:ext uri="{9D8B030D-6E8A-4147-A177-3AD203B41FA5}">
                      <a16:colId xmlns:a16="http://schemas.microsoft.com/office/drawing/2014/main" val="167468562"/>
                    </a:ext>
                  </a:extLst>
                </a:gridCol>
              </a:tblGrid>
              <a:tr h="1624021">
                <a:tc>
                  <a:txBody>
                    <a:bodyPr/>
                    <a:lstStyle/>
                    <a:p>
                      <a:r>
                        <a:rPr lang="es-CL" sz="3200" dirty="0"/>
                        <a:t>AMBIENTE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LA TRAMA SE AMBIENTA EN EL COLEGIO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665562"/>
                  </a:ext>
                </a:extLst>
              </a:tr>
              <a:tr h="1834493">
                <a:tc>
                  <a:txBody>
                    <a:bodyPr/>
                    <a:lstStyle/>
                    <a:p>
                      <a:r>
                        <a:rPr lang="es-CL" sz="3200" dirty="0"/>
                        <a:t>TRAMA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VIDA COTIDIANA QUE VIVEN LOS ALUMNOS EN EL COLEGIO, AMOR, LA AMISTAD Y EL HUMOR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389983"/>
                  </a:ext>
                </a:extLst>
              </a:tr>
              <a:tr h="3293979">
                <a:tc>
                  <a:txBody>
                    <a:bodyPr/>
                    <a:lstStyle/>
                    <a:p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4800" dirty="0"/>
                        <a:t>LO IMPORTANTE ES QUE </a:t>
                      </a:r>
                      <a:r>
                        <a:rPr lang="es-CL" sz="4800" dirty="0" smtClean="0"/>
                        <a:t>TÚ </a:t>
                      </a:r>
                      <a:r>
                        <a:rPr lang="es-CL" sz="4800" dirty="0"/>
                        <a:t>LO LEAS TRANQUILAMENTE, ESTO SOLO ES UNA PINCELADA DE LA OBRA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422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635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472</Words>
  <Application>Microsoft Office PowerPoint</Application>
  <PresentationFormat>Panorámica</PresentationFormat>
  <Paragraphs>58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                  San Fernando College                          Programa de Integración Escolar                         Prof. especialista: Carla Pereira S  </vt:lpstr>
      <vt:lpstr>¿QUÉ CONTIENE ESTE MATERIAL?</vt:lpstr>
      <vt:lpstr>¿QUÉ ES EL GÉNERO NARRATIVO?</vt:lpstr>
      <vt:lpstr>¿QUE ES UNA NOVELA?</vt:lpstr>
      <vt:lpstr>ELEMENTOS PRINCIPALES DE UN TEXTO NARRATIVO </vt:lpstr>
      <vt:lpstr>Trama o argumento: Es el conjunto de hechos que se suceden de principio a fin en la obra narrativa. Constituyen la historia que el narrador cuenta y su desarrollo está sujeto al criterio del autor  El ambiente: La ambientación se refiere al contexto geográfico, social, político y espacio-temporal en el que viven los personajes y se desarrolla la trama. </vt:lpstr>
      <vt:lpstr>EJEMPLIFIQUÉMOLO EN LA SIGUIENTE FICHA LITERARIA SOBRE EL TERROR DE SEXTO BÁSICO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Fernando College                          Programa de Integración Escolar                         Prof especialista: Carla Pereira S</dc:title>
  <dc:creator>Carla Constanza Pereira Solis</dc:creator>
  <cp:lastModifiedBy>hp sfc</cp:lastModifiedBy>
  <cp:revision>9</cp:revision>
  <cp:lastPrinted>2020-05-17T04:42:07Z</cp:lastPrinted>
  <dcterms:created xsi:type="dcterms:W3CDTF">2020-05-17T04:13:58Z</dcterms:created>
  <dcterms:modified xsi:type="dcterms:W3CDTF">2020-05-19T01:02:30Z</dcterms:modified>
</cp:coreProperties>
</file>