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2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85"/>
    <p:restoredTop sz="94656"/>
  </p:normalViewPr>
  <p:slideViewPr>
    <p:cSldViewPr snapToGrid="0" snapToObjects="1">
      <p:cViewPr varScale="1">
        <p:scale>
          <a:sx n="102" d="100"/>
          <a:sy n="102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2EF61-457B-C14C-97C6-0CAD1A24F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2C4CFE-F531-714B-9791-40AD87659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F172D7-94C4-2A48-B4DF-D5E709B2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D7341A-E470-1249-9687-1CFF86FD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1A1E52-4832-1A4D-A0AD-29AD410A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66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4D068-02A8-EE43-99CA-C9C9F9A3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710C01-563C-2345-9379-CFB5348F6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8BA30A-2886-764D-B6A1-F371E12C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86B578-1766-A740-9026-8B164BF1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8CAB7-CE05-D840-8045-22046A70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80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F90F3D-BCA1-9443-8A49-6D4493126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D6BAAA-2C4E-CF4E-AD6B-B32C926B7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8C64D3-B1F7-814B-B8CB-4C68CF3A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D68F67-CC9F-DD42-94D4-48A0F1A28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ADF5-323E-874F-AD19-3936977D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578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0CC2F-ACB9-C24A-A394-78775DE56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634BE-7F5B-9246-98F9-45CCF49C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D3C7D3-E86E-8D44-BF57-8E0BD095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F40E2-3E27-0B4F-8811-46A15BD7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19E4D-DFA2-164A-B687-CD4E775A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95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88410-AF9F-D947-9BFB-3978EF62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B112C8-CE15-2E48-9C3C-22BF72A29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B4466-E42A-834F-8476-05131F51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BE0A3-06F4-554F-BF1F-77EE75D4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29CFAB-6583-B846-BBAA-121204C0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24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9F44A-9528-3C44-8209-ABCCBF42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899DB-62CB-A244-B782-DDB89991D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0A97B0-061D-964E-A182-D2275B347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DBA589-C0F5-774A-940B-CBF2A3AF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0C15D6-15AA-5749-B72D-92CF50C6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5EE8D1-5AD5-3B46-8842-CD12A414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18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728D61-B5DC-D148-B34A-B1E91B23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7A3D16-110A-E74E-92FA-D8BE743EB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674F33-4024-6A4F-84D8-E9E495E4F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6B8B9F-E2B7-F345-BEC5-73E53D628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AB2312-1DDF-6242-9A06-A707134D7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71C732-B11E-DC4B-8CA7-56E87EF6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3B1092-C871-D445-BB75-660A45CA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5A3D1E-ADEE-844D-A0A8-FCAA0A03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09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5164F9-972A-424B-BE74-30A0CB6D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7DBC46D-4207-1340-B7AE-6F7D5BDD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21EF07-36B9-204E-B9DE-80DA0BC0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CB7F9C-1356-FE40-8241-23DDE83C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631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5CC37E-20F0-C543-8E24-8CA79CAB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1983F6-C985-B142-995D-651420D6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AE1E37-CD21-E846-976D-1B0C9039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045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BDAC4-A86A-D449-AA58-50693687B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066AA7-4681-9B4F-B7F4-1E05DDE6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2F73EE-2B08-7D48-BA7C-81D2E09EE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472759-92E9-5A4C-8165-EE905D0F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3BA134-C984-BA44-A110-1DCB03AC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3ED991-90D4-8D44-B711-E2426C35A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596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05CCC-405E-7A40-8905-9239BE9B2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F4EC2E-BC00-4442-8709-E6DFEA3F5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668FD7-FDA3-6F40-8B1F-D853EBAAF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9DDAEE-8880-884E-A3B7-18375ADA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EBC47A-C006-B441-AE9E-6C79052C0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150F09-2DE4-3444-8718-260586DD1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54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21A33E-2F33-8D40-8339-410BADA1C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336E11-340D-C745-BE0A-29296DE95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3C00A3-D595-3C4A-A420-B14AEA6B6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C7DFA-05F9-E140-896F-B1726C7AEF9E}" type="datetimeFigureOut">
              <a:rPr lang="es-CL" smtClean="0"/>
              <a:t>26-04-20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DA078B-452C-9D4B-B2E8-219329E24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BC00A1-51E9-C847-BB6D-78A82C885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F2879-3E35-A34C-BEBE-8F006BD7B4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380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62C66-B262-FB4A-8547-C652BA70F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3564"/>
          </a:xfrm>
        </p:spPr>
        <p:txBody>
          <a:bodyPr/>
          <a:lstStyle/>
          <a:p>
            <a:pPr algn="ctr"/>
            <a:br>
              <a:rPr lang="es-CL" dirty="0"/>
            </a:br>
            <a:br>
              <a:rPr lang="es-CL" dirty="0"/>
            </a:br>
            <a:r>
              <a:rPr lang="es-CL" sz="6000" dirty="0"/>
              <a:t>Contabilización de </a:t>
            </a:r>
            <a:br>
              <a:rPr lang="es-CL" sz="6000" dirty="0"/>
            </a:br>
            <a:r>
              <a:rPr lang="es-CL" sz="6000" dirty="0"/>
              <a:t>Operaciones Comerciales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91ECB1-5662-4142-AC1C-AA7D36A28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220" y="2256817"/>
            <a:ext cx="10361579" cy="2743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L" dirty="0"/>
          </a:p>
          <a:p>
            <a:pPr algn="ctr"/>
            <a:endParaRPr lang="es-CL" dirty="0"/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/>
              <a:t>San Fernando College  Anexo</a:t>
            </a:r>
          </a:p>
          <a:p>
            <a:pPr marL="0" indent="0" algn="ctr">
              <a:buNone/>
            </a:pPr>
            <a:r>
              <a:rPr lang="es-CL" dirty="0"/>
              <a:t>Profesor: Daniel Almuna San Martin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00749FB6-F42E-A246-847D-9EB1DCE3F42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34" y="365125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95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9852D-32FB-7D4D-A084-0A6A7B281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s-CL" dirty="0"/>
              <a:t>Analicemos los conceptos entregados: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16E431-5261-5640-AB55-C01CC8543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1922"/>
            <a:ext cx="10515600" cy="445504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 Como se conforma el Capital de una empresa?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 Cuál es el objetivo de las cuentas?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Cargar una cuenta significa: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Abonar una cuenta significa: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El saldo es deudor cuando: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El saldo es acreedor cuando: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El Débito de una cuenta está conformado por: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El Crédito de una cuenta está conformado por:</a:t>
            </a:r>
          </a:p>
        </p:txBody>
      </p:sp>
    </p:spTree>
    <p:extLst>
      <p:ext uri="{BB962C8B-B14F-4D97-AF65-F5344CB8AC3E}">
        <p14:creationId xmlns:p14="http://schemas.microsoft.com/office/powerpoint/2010/main" val="124461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67AAB-63F1-9C42-A99F-BB794BFE5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014"/>
            <a:ext cx="10515600" cy="5453949"/>
          </a:xfrm>
        </p:spPr>
        <p:txBody>
          <a:bodyPr/>
          <a:lstStyle/>
          <a:p>
            <a:pPr algn="just"/>
            <a:r>
              <a:rPr lang="es-CL" b="1" u="sng" dirty="0"/>
              <a:t>Plan de Cuentas</a:t>
            </a:r>
            <a:r>
              <a:rPr lang="es-CL" dirty="0"/>
              <a:t>: es un listado que comprende todas las cuentas que pueden ser utilizadas al desarrollar la contabilidad de una empresa, independiente del tamaño de ella.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Saldo Deudor: Es cuando el Débito es mayor que el Crédito. </a:t>
            </a:r>
          </a:p>
          <a:p>
            <a:pPr algn="just"/>
            <a:r>
              <a:rPr lang="es-CL" dirty="0"/>
              <a:t>Saldo Acreedor: Es cuando el Crédito es mayor que el Débito.</a:t>
            </a:r>
          </a:p>
          <a:p>
            <a:pPr algn="just"/>
            <a:r>
              <a:rPr lang="es-CL" dirty="0"/>
              <a:t>Saldo Saldado: Es cuando el Débito es igual que el Crédito.</a:t>
            </a:r>
          </a:p>
          <a:p>
            <a:pPr marL="0" indent="0" algn="just">
              <a:buNone/>
            </a:pPr>
            <a:endParaRPr lang="es-CL" dirty="0"/>
          </a:p>
          <a:p>
            <a:pPr algn="just"/>
            <a:r>
              <a:rPr lang="es-CL" dirty="0"/>
              <a:t>ACTIVO = PASIVO + CAPITAL.  es decir :</a:t>
            </a:r>
          </a:p>
          <a:p>
            <a:pPr marL="0" indent="0" algn="just">
              <a:buNone/>
            </a:pPr>
            <a:r>
              <a:rPr lang="es-CL" dirty="0"/>
              <a:t>                                                                      CAPITAL. =. ACTIVO - PASIVO</a:t>
            </a:r>
          </a:p>
        </p:txBody>
      </p:sp>
    </p:spTree>
    <p:extLst>
      <p:ext uri="{BB962C8B-B14F-4D97-AF65-F5344CB8AC3E}">
        <p14:creationId xmlns:p14="http://schemas.microsoft.com/office/powerpoint/2010/main" val="45949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9B2EE7-816E-D142-B2F6-75729E4B7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4279"/>
            <a:ext cx="10515600" cy="54326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b="1" u="sng" dirty="0"/>
              <a:t>Transacciones Comerciales:</a:t>
            </a:r>
          </a:p>
          <a:p>
            <a:pPr marL="0" indent="0" algn="just">
              <a:buNone/>
            </a:pPr>
            <a:r>
              <a:rPr lang="es-CL" dirty="0"/>
              <a:t>Son todas las operaciones que realiza una empresa suceptible de ser apreciada en dinero, ya sea en la comercialización, fabricación o prestación de servicios.</a:t>
            </a:r>
          </a:p>
          <a:p>
            <a:pPr marL="0" indent="0" algn="just">
              <a:buNone/>
            </a:pPr>
            <a:r>
              <a:rPr lang="es-CL" b="1" u="sng" dirty="0"/>
              <a:t>Caracteristicas: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Toda transacción se expresa en una cantidad monetaria (Dinero).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L" dirty="0"/>
              <a:t>Toda transacción consta de 2 elementos:</a:t>
            </a:r>
          </a:p>
          <a:p>
            <a:pPr marL="0" indent="0" algn="just">
              <a:buNone/>
            </a:pPr>
            <a:r>
              <a:rPr lang="es-CL" dirty="0"/>
              <a:t>   a) Cargos (Anotaciones al DEBE)</a:t>
            </a:r>
          </a:p>
          <a:p>
            <a:pPr marL="0" indent="0" algn="just">
              <a:buNone/>
            </a:pPr>
            <a:r>
              <a:rPr lang="es-CL" dirty="0"/>
              <a:t>   b). Abonos (Anotaciones al HABER)</a:t>
            </a:r>
          </a:p>
          <a:p>
            <a:pPr marL="0" indent="0" algn="just">
              <a:buNone/>
            </a:pPr>
            <a:r>
              <a:rPr lang="es-CL" dirty="0"/>
              <a:t>3.    La primera constancia escrita de las transsacciones son los documentos y comprobantes.</a:t>
            </a:r>
          </a:p>
          <a:p>
            <a:pPr marL="0" indent="0" algn="just">
              <a:buNone/>
            </a:pPr>
            <a:r>
              <a:rPr lang="es-CL" dirty="0"/>
              <a:t>4.  Los documentos o comprobantes son los que se registran en la contabilidad, después de ser analizados.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930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A9EFD-8C6A-794F-9E72-AF8D66FB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Las cuentas más usadas son: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E265E-E149-214B-BF1D-408AA7592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s-CL" b="1" u="sng" dirty="0"/>
              <a:t>ACTIVO:</a:t>
            </a:r>
          </a:p>
          <a:p>
            <a:r>
              <a:rPr lang="es-CL" b="1" dirty="0"/>
              <a:t>Caja: </a:t>
            </a:r>
            <a:r>
              <a:rPr lang="es-CL" dirty="0"/>
              <a:t>Registra el movimiento de dinero en efectivo.</a:t>
            </a:r>
          </a:p>
          <a:p>
            <a:r>
              <a:rPr lang="es-CL" b="1" dirty="0"/>
              <a:t>Banco: </a:t>
            </a:r>
            <a:r>
              <a:rPr lang="es-CL" dirty="0"/>
              <a:t>Registra el movimiento de una cuenta corriente (giros y</a:t>
            </a:r>
          </a:p>
          <a:p>
            <a:pPr marL="0" indent="0">
              <a:buNone/>
            </a:pPr>
            <a:r>
              <a:rPr lang="es-CL" dirty="0"/>
              <a:t>               depositos).</a:t>
            </a:r>
          </a:p>
          <a:p>
            <a:r>
              <a:rPr lang="es-CL" b="1" dirty="0"/>
              <a:t>Mercaderías: </a:t>
            </a:r>
            <a:r>
              <a:rPr lang="es-CL" dirty="0"/>
              <a:t>Registra el movimiento de las mercaderías (compras y</a:t>
            </a:r>
          </a:p>
          <a:p>
            <a:r>
              <a:rPr lang="es-CL" dirty="0"/>
              <a:t>              ventas)</a:t>
            </a:r>
          </a:p>
          <a:p>
            <a:r>
              <a:rPr lang="es-CL" b="1" dirty="0"/>
              <a:t>Clentes: </a:t>
            </a:r>
            <a:r>
              <a:rPr lang="es-CL" dirty="0"/>
              <a:t>Registra el derecho a cobrar a nuestros clientes por creditos</a:t>
            </a:r>
          </a:p>
          <a:p>
            <a:pPr marL="0" indent="0">
              <a:buNone/>
            </a:pPr>
            <a:r>
              <a:rPr lang="es-CL" dirty="0"/>
              <a:t>                otorgados.</a:t>
            </a:r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1910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557966-A0F4-C040-8BD9-D69B118F1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893"/>
            <a:ext cx="10515600" cy="5911702"/>
          </a:xfrm>
        </p:spPr>
        <p:txBody>
          <a:bodyPr>
            <a:normAutofit fontScale="92500"/>
          </a:bodyPr>
          <a:lstStyle/>
          <a:p>
            <a:pPr algn="just"/>
            <a:r>
              <a:rPr lang="es-CL" b="1" u="sng" dirty="0"/>
              <a:t>PASIVO:</a:t>
            </a:r>
          </a:p>
          <a:p>
            <a:pPr algn="just"/>
            <a:r>
              <a:rPr lang="es-CL" b="1" dirty="0"/>
              <a:t>Proveedores</a:t>
            </a:r>
            <a:r>
              <a:rPr lang="es-CL" dirty="0"/>
              <a:t>: Registra las deudas contraidas con nuestros</a:t>
            </a:r>
          </a:p>
          <a:p>
            <a:pPr marL="0" indent="0" algn="just">
              <a:buNone/>
            </a:pPr>
            <a:r>
              <a:rPr lang="es-CL" dirty="0"/>
              <a:t>                        proveedores.</a:t>
            </a:r>
          </a:p>
          <a:p>
            <a:pPr algn="just"/>
            <a:r>
              <a:rPr lang="es-CL" b="1" dirty="0"/>
              <a:t>Letras por Pagar: </a:t>
            </a:r>
            <a:r>
              <a:rPr lang="es-CL" dirty="0"/>
              <a:t>Registra las deudas contraidas por compras con</a:t>
            </a:r>
          </a:p>
          <a:p>
            <a:pPr marL="0" indent="0" algn="just">
              <a:buNone/>
            </a:pPr>
            <a:r>
              <a:rPr lang="es-CL" dirty="0"/>
              <a:t>                        letras.</a:t>
            </a:r>
          </a:p>
          <a:p>
            <a:pPr algn="just"/>
            <a:r>
              <a:rPr lang="es-CL" b="1" u="sng" dirty="0"/>
              <a:t>PERDIDAS:</a:t>
            </a:r>
          </a:p>
          <a:p>
            <a:pPr algn="just"/>
            <a:r>
              <a:rPr lang="es-CL" b="1" dirty="0"/>
              <a:t>Gastos Generales</a:t>
            </a:r>
            <a:r>
              <a:rPr lang="es-CL" dirty="0"/>
              <a:t>: Registra desembolsos por conceptos de pagos de</a:t>
            </a:r>
          </a:p>
          <a:p>
            <a:pPr marL="0" indent="0" algn="just">
              <a:buNone/>
            </a:pPr>
            <a:r>
              <a:rPr lang="es-CL" dirty="0"/>
              <a:t>                       consumos básicos tales como: luz, agua, teléfono, materiales de</a:t>
            </a:r>
          </a:p>
          <a:p>
            <a:pPr marL="0" indent="0" algn="just">
              <a:buNone/>
            </a:pPr>
            <a:r>
              <a:rPr lang="es-CL" dirty="0"/>
              <a:t>                       oficina, materiales de aseo, etc.</a:t>
            </a:r>
          </a:p>
          <a:p>
            <a:pPr algn="just"/>
            <a:r>
              <a:rPr lang="es-CL" b="1" u="sng" dirty="0"/>
              <a:t>GANANCIAS</a:t>
            </a:r>
            <a:r>
              <a:rPr lang="es-CL" dirty="0"/>
              <a:t>:</a:t>
            </a:r>
          </a:p>
          <a:p>
            <a:pPr algn="just"/>
            <a:r>
              <a:rPr lang="es-CL" b="1" dirty="0"/>
              <a:t>Utilidad por Ventas</a:t>
            </a:r>
            <a:r>
              <a:rPr lang="es-CL" dirty="0"/>
              <a:t>: Registra el margen operacional o de ganancias por las</a:t>
            </a:r>
          </a:p>
          <a:p>
            <a:pPr marL="0" indent="0" algn="just">
              <a:buNone/>
            </a:pPr>
            <a:r>
              <a:rPr lang="es-CL" dirty="0"/>
              <a:t>                       ventas de mercaderías realizadas.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5686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414</Words>
  <Application>Microsoft Macintosh PowerPoint</Application>
  <PresentationFormat>Panorámica</PresentationFormat>
  <Paragraphs>55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  Contabilización de  Operaciones Comerciales</vt:lpstr>
      <vt:lpstr>Analicemos los conceptos entregados:</vt:lpstr>
      <vt:lpstr>Presentación de PowerPoint</vt:lpstr>
      <vt:lpstr>Presentación de PowerPoint</vt:lpstr>
      <vt:lpstr>Las cuentas más usadas son: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Contabiliazión de  Operaciones Comerciales</dc:title>
  <dc:creator>Microsoft Office User</dc:creator>
  <cp:lastModifiedBy>Microsoft Office User</cp:lastModifiedBy>
  <cp:revision>14</cp:revision>
  <dcterms:created xsi:type="dcterms:W3CDTF">2020-04-27T01:08:44Z</dcterms:created>
  <dcterms:modified xsi:type="dcterms:W3CDTF">2020-04-27T02:30:04Z</dcterms:modified>
</cp:coreProperties>
</file>