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1"/>
  </p:sld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032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3276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327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256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149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454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44596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4918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852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5488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507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7080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9352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8617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1493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4/29/2020</a:t>
            </a:fld>
            <a:endParaRPr lang="en-US" dirty="0"/>
          </a:p>
        </p:txBody>
      </p:sp>
    </p:spTree>
    <p:extLst>
      <p:ext uri="{BB962C8B-B14F-4D97-AF65-F5344CB8AC3E}">
        <p14:creationId xmlns:p14="http://schemas.microsoft.com/office/powerpoint/2010/main" val="201802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4497538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HrBMkCIaaL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6" y="1674254"/>
            <a:ext cx="10122557" cy="1532585"/>
          </a:xfrm>
        </p:spPr>
        <p:txBody>
          <a:bodyPr>
            <a:normAutofit/>
          </a:bodyPr>
          <a:lstStyle/>
          <a:p>
            <a:pPr algn="l"/>
            <a:r>
              <a:rPr lang="es-CL" sz="1600" b="1" dirty="0">
                <a:solidFill>
                  <a:schemeClr val="tx1">
                    <a:lumMod val="95000"/>
                    <a:lumOff val="5000"/>
                  </a:schemeClr>
                </a:solidFill>
                <a:latin typeface="Times New Roman" panose="02020603050405020304" pitchFamily="18" charset="0"/>
                <a:cs typeface="Times New Roman" panose="02020603050405020304" pitchFamily="18" charset="0"/>
              </a:rPr>
              <a:t>San Fernando College </a:t>
            </a:r>
            <a:r>
              <a:rPr lang="es-CL" sz="1600" b="1" dirty="0" smtClean="0">
                <a:solidFill>
                  <a:schemeClr val="tx1">
                    <a:lumMod val="95000"/>
                    <a:lumOff val="5000"/>
                  </a:schemeClr>
                </a:solidFill>
                <a:latin typeface="Times New Roman" panose="02020603050405020304" pitchFamily="18" charset="0"/>
                <a:cs typeface="Times New Roman" panose="02020603050405020304" pitchFamily="18" charset="0"/>
              </a:rPr>
              <a:t>                                                                                     Programa </a:t>
            </a:r>
            <a:r>
              <a:rPr lang="es-CL" sz="1600" b="1" dirty="0">
                <a:solidFill>
                  <a:schemeClr val="tx1">
                    <a:lumMod val="95000"/>
                    <a:lumOff val="5000"/>
                  </a:schemeClr>
                </a:solidFill>
                <a:latin typeface="Times New Roman" panose="02020603050405020304" pitchFamily="18" charset="0"/>
                <a:cs typeface="Times New Roman" panose="02020603050405020304" pitchFamily="18" charset="0"/>
              </a:rPr>
              <a:t>de Integración </a:t>
            </a:r>
            <a:r>
              <a:rPr lang="es-CL" sz="1600" b="1" dirty="0" smtClean="0">
                <a:solidFill>
                  <a:schemeClr val="tx1">
                    <a:lumMod val="95000"/>
                    <a:lumOff val="5000"/>
                  </a:schemeClr>
                </a:solidFill>
                <a:latin typeface="Times New Roman" panose="02020603050405020304" pitchFamily="18" charset="0"/>
                <a:cs typeface="Times New Roman" panose="02020603050405020304" pitchFamily="18" charset="0"/>
              </a:rPr>
              <a:t>Escolar</a:t>
            </a: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s-CL" sz="1400" b="1" dirty="0">
                <a:solidFill>
                  <a:schemeClr val="tx1">
                    <a:lumMod val="95000"/>
                    <a:lumOff val="5000"/>
                  </a:schemeClr>
                </a:solidFill>
                <a:latin typeface="Times New Roman" panose="02020603050405020304" pitchFamily="18" charset="0"/>
                <a:cs typeface="Times New Roman" panose="02020603050405020304" pitchFamily="18" charset="0"/>
              </a:rPr>
              <a:t/>
            </a:r>
            <a:br>
              <a:rPr lang="es-CL" sz="1400" b="1" dirty="0">
                <a:solidFill>
                  <a:schemeClr val="tx1">
                    <a:lumMod val="95000"/>
                    <a:lumOff val="5000"/>
                  </a:schemeClr>
                </a:solidFill>
                <a:latin typeface="Times New Roman" panose="02020603050405020304" pitchFamily="18" charset="0"/>
                <a:cs typeface="Times New Roman" panose="02020603050405020304" pitchFamily="18" charset="0"/>
              </a:rPr>
            </a:b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Segundo </a:t>
            </a:r>
            <a:r>
              <a:rPr lang="es-CL" sz="1400" b="1" dirty="0">
                <a:solidFill>
                  <a:schemeClr val="tx1">
                    <a:lumMod val="95000"/>
                    <a:lumOff val="5000"/>
                  </a:schemeClr>
                </a:solidFill>
                <a:latin typeface="Times New Roman" panose="02020603050405020304" pitchFamily="18" charset="0"/>
                <a:cs typeface="Times New Roman" panose="02020603050405020304" pitchFamily="18" charset="0"/>
              </a:rPr>
              <a:t>Ciclo Básico “Terceros años” </a:t>
            </a:r>
            <a:br>
              <a:rPr lang="es-CL" sz="1400" b="1" dirty="0">
                <a:solidFill>
                  <a:schemeClr val="tx1">
                    <a:lumMod val="95000"/>
                    <a:lumOff val="5000"/>
                  </a:schemeClr>
                </a:solidFill>
                <a:latin typeface="Times New Roman" panose="02020603050405020304" pitchFamily="18" charset="0"/>
                <a:cs typeface="Times New Roman" panose="02020603050405020304" pitchFamily="18" charset="0"/>
              </a:rPr>
            </a:br>
            <a:r>
              <a:rPr lang="es-CL" sz="1400" b="1" smtClean="0">
                <a:solidFill>
                  <a:schemeClr val="tx1">
                    <a:lumMod val="95000"/>
                    <a:lumOff val="5000"/>
                  </a:schemeClr>
                </a:solidFill>
                <a:latin typeface="Times New Roman" panose="02020603050405020304" pitchFamily="18" charset="0"/>
                <a:cs typeface="Times New Roman" panose="02020603050405020304" pitchFamily="18" charset="0"/>
              </a:rPr>
              <a:t>Educadora Diferencial</a:t>
            </a:r>
            <a:r>
              <a:rPr lang="es-CL" sz="1400" b="1"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s-CL" sz="1400" b="1" dirty="0">
                <a:solidFill>
                  <a:schemeClr val="tx1">
                    <a:lumMod val="95000"/>
                    <a:lumOff val="5000"/>
                  </a:schemeClr>
                </a:solidFill>
                <a:latin typeface="Times New Roman" panose="02020603050405020304" pitchFamily="18" charset="0"/>
                <a:cs typeface="Times New Roman" panose="02020603050405020304" pitchFamily="18" charset="0"/>
              </a:rPr>
              <a:t>Lucía Toledo </a:t>
            </a: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González </a:t>
            </a:r>
            <a:endParaRPr lang="es-CL" b="1" dirty="0">
              <a:solidFill>
                <a:schemeClr val="tx1">
                  <a:lumMod val="95000"/>
                  <a:lumOff val="5000"/>
                </a:schemeClr>
              </a:solidFill>
            </a:endParaRPr>
          </a:p>
        </p:txBody>
      </p:sp>
      <p:sp>
        <p:nvSpPr>
          <p:cNvPr id="3" name="Subtítulo 2"/>
          <p:cNvSpPr>
            <a:spLocks noGrp="1"/>
          </p:cNvSpPr>
          <p:nvPr>
            <p:ph type="subTitle" idx="1"/>
          </p:nvPr>
        </p:nvSpPr>
        <p:spPr>
          <a:xfrm>
            <a:off x="605544" y="4623515"/>
            <a:ext cx="6851324" cy="1571223"/>
          </a:xfrm>
        </p:spPr>
        <p:txBody>
          <a:bodyPr>
            <a:normAutofit fontScale="40000" lnSpcReduction="20000"/>
          </a:bodyPr>
          <a:lstStyle/>
          <a:p>
            <a:endParaRPr lang="es-CL" dirty="0" smtClean="0"/>
          </a:p>
          <a:p>
            <a:r>
              <a:rPr lang="es-CL" sz="5000" b="1" i="1" dirty="0" smtClean="0">
                <a:latin typeface="Times New Roman" panose="02020603050405020304" pitchFamily="18" charset="0"/>
                <a:cs typeface="Times New Roman" panose="02020603050405020304" pitchFamily="18" charset="0"/>
              </a:rPr>
              <a:t>APOYO COMPLEMENTARIO CIENCIAS NATURALES </a:t>
            </a:r>
          </a:p>
          <a:p>
            <a:endParaRPr lang="es-CL" sz="2500" dirty="0">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v"/>
            </a:pPr>
            <a:r>
              <a:rPr lang="es-CL" sz="5500" b="1" i="1" dirty="0" smtClean="0">
                <a:latin typeface="Times New Roman" panose="02020603050405020304" pitchFamily="18" charset="0"/>
                <a:cs typeface="Times New Roman" panose="02020603050405020304" pitchFamily="18" charset="0"/>
              </a:rPr>
              <a:t>Fuentes </a:t>
            </a:r>
            <a:r>
              <a:rPr lang="es-CL" sz="5500" b="1" i="1" dirty="0">
                <a:latin typeface="Times New Roman" panose="02020603050405020304" pitchFamily="18" charset="0"/>
                <a:cs typeface="Times New Roman" panose="02020603050405020304" pitchFamily="18" charset="0"/>
              </a:rPr>
              <a:t>N</a:t>
            </a:r>
            <a:r>
              <a:rPr lang="es-CL" sz="5500" b="1" i="1" dirty="0" smtClean="0">
                <a:latin typeface="Times New Roman" panose="02020603050405020304" pitchFamily="18" charset="0"/>
                <a:cs typeface="Times New Roman" panose="02020603050405020304" pitchFamily="18" charset="0"/>
              </a:rPr>
              <a:t>aturales </a:t>
            </a:r>
            <a:r>
              <a:rPr lang="es-CL" sz="5500" b="1" i="1" dirty="0">
                <a:latin typeface="Times New Roman" panose="02020603050405020304" pitchFamily="18" charset="0"/>
                <a:cs typeface="Times New Roman" panose="02020603050405020304" pitchFamily="18" charset="0"/>
              </a:rPr>
              <a:t>y </a:t>
            </a:r>
            <a:r>
              <a:rPr lang="es-CL" sz="5500" b="1" i="1" dirty="0" smtClean="0">
                <a:latin typeface="Times New Roman" panose="02020603050405020304" pitchFamily="18" charset="0"/>
                <a:cs typeface="Times New Roman" panose="02020603050405020304" pitchFamily="18" charset="0"/>
              </a:rPr>
              <a:t>Artificiales </a:t>
            </a:r>
            <a:r>
              <a:rPr lang="es-CL" sz="5500" b="1" i="1" dirty="0">
                <a:latin typeface="Times New Roman" panose="02020603050405020304" pitchFamily="18" charset="0"/>
                <a:cs typeface="Times New Roman" panose="02020603050405020304" pitchFamily="18" charset="0"/>
              </a:rPr>
              <a:t>de L</a:t>
            </a:r>
            <a:r>
              <a:rPr lang="es-CL" sz="5500" b="1" i="1" dirty="0" smtClean="0">
                <a:latin typeface="Times New Roman" panose="02020603050405020304" pitchFamily="18" charset="0"/>
                <a:cs typeface="Times New Roman" panose="02020603050405020304" pitchFamily="18" charset="0"/>
              </a:rPr>
              <a:t>uz</a:t>
            </a:r>
            <a:endParaRPr lang="es-CL" sz="5500" b="1" i="1" dirty="0">
              <a:latin typeface="Times New Roman" panose="02020603050405020304" pitchFamily="18" charset="0"/>
              <a:cs typeface="Times New Roman" panose="02020603050405020304" pitchFamily="18" charset="0"/>
            </a:endParaRPr>
          </a:p>
        </p:txBody>
      </p:sp>
      <p:pic>
        <p:nvPicPr>
          <p:cNvPr id="4" name="Imagen 3" descr="Descripción: logo-insignia-new-sf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369" y="627894"/>
            <a:ext cx="888642" cy="917571"/>
          </a:xfrm>
          <a:prstGeom prst="rect">
            <a:avLst/>
          </a:prstGeom>
          <a:noFill/>
          <a:ln>
            <a:noFill/>
          </a:ln>
          <a:extLst/>
        </p:spPr>
      </p:pic>
      <p:pic>
        <p:nvPicPr>
          <p:cNvPr id="1028" name="Picture 4" descr="Iconos De La Fuente De Luz . Ilustración De Dibujos Animados De 16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386" y="2678806"/>
            <a:ext cx="3696237" cy="363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8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4" y="450762"/>
            <a:ext cx="5885086" cy="978793"/>
          </a:xfrm>
        </p:spPr>
        <p:txBody>
          <a:bodyPr/>
          <a:lstStyle/>
          <a:p>
            <a:pPr algn="ctr"/>
            <a:r>
              <a:rPr lang="es-CL" b="1" i="1" dirty="0" smtClean="0">
                <a:latin typeface="Times New Roman" panose="02020603050405020304" pitchFamily="18" charset="0"/>
                <a:cs typeface="Times New Roman" panose="02020603050405020304" pitchFamily="18" charset="0"/>
              </a:rPr>
              <a:t>¿Qué es la luz ?</a:t>
            </a:r>
            <a:endParaRPr lang="es-CL" b="1" i="1"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360608" y="2292439"/>
            <a:ext cx="6542535" cy="3786389"/>
          </a:xfrm>
        </p:spPr>
        <p:txBody>
          <a:bodyPr>
            <a:normAutofit lnSpcReduction="10000"/>
          </a:bodyPr>
          <a:lstStyle/>
          <a:p>
            <a:pPr algn="l"/>
            <a:r>
              <a:rPr lang="es-ES" dirty="0" smtClean="0"/>
              <a:t>	</a:t>
            </a:r>
            <a:r>
              <a:rPr lang="es-ES" sz="2800" b="1" i="1" dirty="0" smtClean="0">
                <a:latin typeface="Times New Roman" panose="02020603050405020304" pitchFamily="18" charset="0"/>
                <a:cs typeface="Times New Roman" panose="02020603050405020304" pitchFamily="18" charset="0"/>
              </a:rPr>
              <a:t>La</a:t>
            </a:r>
            <a:r>
              <a:rPr lang="es-ES" sz="2800" b="1" i="1" dirty="0">
                <a:latin typeface="Times New Roman" panose="02020603050405020304" pitchFamily="18" charset="0"/>
                <a:cs typeface="Times New Roman" panose="02020603050405020304" pitchFamily="18" charset="0"/>
              </a:rPr>
              <a:t> luz es una forma de energía que nos permite ver el color y la forma de los objetos cuando se encuentran bien iluminados</a:t>
            </a:r>
            <a:r>
              <a:rPr lang="es-ES" sz="2800" b="1" i="1" dirty="0" smtClean="0">
                <a:latin typeface="Times New Roman" panose="02020603050405020304" pitchFamily="18" charset="0"/>
                <a:cs typeface="Times New Roman" panose="02020603050405020304" pitchFamily="18" charset="0"/>
              </a:rPr>
              <a:t>.</a:t>
            </a:r>
          </a:p>
          <a:p>
            <a:pPr algn="l"/>
            <a:r>
              <a:rPr lang="es-CL" sz="2800" b="1" i="1" dirty="0" smtClean="0">
                <a:latin typeface="Times New Roman" panose="02020603050405020304" pitchFamily="18" charset="0"/>
                <a:cs typeface="Times New Roman" panose="02020603050405020304" pitchFamily="18" charset="0"/>
              </a:rPr>
              <a:t>Esta </a:t>
            </a:r>
            <a:r>
              <a:rPr lang="es-CL" sz="2800" b="1" i="1" dirty="0">
                <a:latin typeface="Times New Roman" panose="02020603050405020304" pitchFamily="18" charset="0"/>
                <a:cs typeface="Times New Roman" panose="02020603050405020304" pitchFamily="18" charset="0"/>
              </a:rPr>
              <a:t>es emitida por los cuerpos luminosos, viaja a gran velocidad por el espacio y la percibimos gracias al sentido de la vista.</a:t>
            </a:r>
            <a:br>
              <a:rPr lang="es-CL" sz="2800" b="1" i="1" dirty="0">
                <a:latin typeface="Times New Roman" panose="02020603050405020304" pitchFamily="18" charset="0"/>
                <a:cs typeface="Times New Roman" panose="02020603050405020304" pitchFamily="18" charset="0"/>
              </a:rPr>
            </a:br>
            <a:r>
              <a:rPr lang="es-CL" sz="2800" b="1" i="1" dirty="0">
                <a:latin typeface="Times New Roman" panose="02020603050405020304" pitchFamily="18" charset="0"/>
                <a:cs typeface="Times New Roman" panose="02020603050405020304" pitchFamily="18" charset="0"/>
              </a:rPr>
              <a:t> </a:t>
            </a:r>
            <a:br>
              <a:rPr lang="es-CL" sz="2800" b="1" i="1" dirty="0">
                <a:latin typeface="Times New Roman" panose="02020603050405020304" pitchFamily="18" charset="0"/>
                <a:cs typeface="Times New Roman" panose="02020603050405020304" pitchFamily="18" charset="0"/>
              </a:rPr>
            </a:br>
            <a:r>
              <a:rPr lang="es-CL" sz="2800" b="1" i="1" dirty="0">
                <a:latin typeface="Times New Roman" panose="02020603050405020304" pitchFamily="18" charset="0"/>
                <a:cs typeface="Times New Roman" panose="02020603050405020304" pitchFamily="18" charset="0"/>
              </a:rPr>
              <a:t>La luz se produce en las </a:t>
            </a:r>
            <a:r>
              <a:rPr lang="es-CL" sz="2800" b="1" i="1" dirty="0" smtClean="0">
                <a:latin typeface="Times New Roman" panose="02020603050405020304" pitchFamily="18" charset="0"/>
                <a:cs typeface="Times New Roman" panose="02020603050405020304" pitchFamily="18" charset="0"/>
              </a:rPr>
              <a:t>Fuentes </a:t>
            </a:r>
            <a:r>
              <a:rPr lang="es-CL" sz="2800" b="1" i="1" dirty="0">
                <a:latin typeface="Times New Roman" panose="02020603050405020304" pitchFamily="18" charset="0"/>
                <a:cs typeface="Times New Roman" panose="02020603050405020304" pitchFamily="18" charset="0"/>
              </a:rPr>
              <a:t>de luz.</a:t>
            </a:r>
            <a:endParaRPr lang="es-ES" sz="2800" b="1" i="1" dirty="0">
              <a:latin typeface="Times New Roman" panose="02020603050405020304" pitchFamily="18" charset="0"/>
              <a:cs typeface="Times New Roman" panose="02020603050405020304" pitchFamily="18" charset="0"/>
            </a:endParaRPr>
          </a:p>
          <a:p>
            <a:pPr algn="l"/>
            <a:endParaRPr lang="es-CL" sz="2800" b="1" i="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6903143" y="4008013"/>
            <a:ext cx="4913156" cy="1933575"/>
          </a:xfrm>
          <a:prstGeom prst="rect">
            <a:avLst/>
          </a:prstGeom>
        </p:spPr>
      </p:pic>
      <p:pic>
        <p:nvPicPr>
          <p:cNvPr id="5" name="Imagen 4"/>
          <p:cNvPicPr>
            <a:picLocks noChangeAspect="1"/>
          </p:cNvPicPr>
          <p:nvPr/>
        </p:nvPicPr>
        <p:blipFill>
          <a:blip r:embed="rId3"/>
          <a:stretch>
            <a:fillRect/>
          </a:stretch>
        </p:blipFill>
        <p:spPr>
          <a:xfrm>
            <a:off x="6903143" y="1767089"/>
            <a:ext cx="4842390" cy="1903390"/>
          </a:xfrm>
          <a:prstGeom prst="rect">
            <a:avLst/>
          </a:prstGeom>
        </p:spPr>
      </p:pic>
    </p:spTree>
    <p:extLst>
      <p:ext uri="{BB962C8B-B14F-4D97-AF65-F5344CB8AC3E}">
        <p14:creationId xmlns:p14="http://schemas.microsoft.com/office/powerpoint/2010/main" val="399748514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15922" y="342122"/>
            <a:ext cx="9388698" cy="2647440"/>
          </a:xfrm>
        </p:spPr>
        <p:txBody>
          <a:bodyPr>
            <a:normAutofit fontScale="90000"/>
          </a:bodyPr>
          <a:lstStyle/>
          <a:p>
            <a:pPr algn="ctr"/>
            <a:r>
              <a:rPr lang="es-CL" sz="4000" dirty="0" smtClean="0"/>
              <a:t/>
            </a:r>
            <a:br>
              <a:rPr lang="es-CL" sz="4000" dirty="0" smtClean="0"/>
            </a:br>
            <a:r>
              <a:rPr lang="es-CL" sz="4000" dirty="0" smtClean="0"/>
              <a:t/>
            </a:r>
            <a:br>
              <a:rPr lang="es-CL" sz="4000" dirty="0" smtClean="0"/>
            </a:br>
            <a:r>
              <a:rPr lang="es-CL" sz="4000" dirty="0" smtClean="0"/>
              <a:t/>
            </a:r>
            <a:br>
              <a:rPr lang="es-CL" sz="4000" dirty="0" smtClean="0"/>
            </a:br>
            <a:r>
              <a:rPr lang="es-CL" sz="4000" dirty="0" smtClean="0"/>
              <a:t/>
            </a:r>
            <a:br>
              <a:rPr lang="es-CL" sz="4000" dirty="0" smtClean="0"/>
            </a:br>
            <a:r>
              <a:rPr lang="es-CL" sz="4000" dirty="0" smtClean="0"/>
              <a:t/>
            </a:r>
            <a:br>
              <a:rPr lang="es-CL" sz="4000" dirty="0" smtClean="0"/>
            </a:br>
            <a:r>
              <a:rPr lang="es-CL" sz="1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s-CL" sz="4900" b="1" dirty="0" smtClean="0">
                <a:solidFill>
                  <a:schemeClr val="tx1">
                    <a:lumMod val="95000"/>
                    <a:lumOff val="5000"/>
                  </a:schemeClr>
                </a:solidFill>
                <a:latin typeface="Times New Roman" panose="02020603050405020304" pitchFamily="18" charset="0"/>
                <a:cs typeface="Times New Roman" panose="02020603050405020304" pitchFamily="18" charset="0"/>
              </a:rPr>
              <a:t>Hay dos tipos de Fuentes de luz</a:t>
            </a:r>
            <a:r>
              <a:rPr lang="es-CL" sz="1400" dirty="0" smtClean="0"/>
              <a:t>:</a:t>
            </a:r>
            <a:br>
              <a:rPr lang="es-CL" sz="1400" dirty="0" smtClean="0"/>
            </a:br>
            <a:r>
              <a:rPr lang="es-CL" sz="1400" dirty="0" smtClean="0"/>
              <a:t/>
            </a:r>
            <a:br>
              <a:rPr lang="es-CL" sz="1400" dirty="0" smtClean="0"/>
            </a:br>
            <a:r>
              <a:rPr lang="es-CL" sz="1400" b="1" dirty="0" smtClean="0"/>
              <a:t>-</a:t>
            </a:r>
            <a:br>
              <a:rPr lang="es-CL" sz="1400" b="1" dirty="0" smtClean="0"/>
            </a:br>
            <a:r>
              <a:rPr lang="es-CL" sz="1100" dirty="0"/>
              <a:t/>
            </a:r>
            <a:br>
              <a:rPr lang="es-CL" sz="1100" dirty="0"/>
            </a:br>
            <a:r>
              <a:rPr lang="es-CL" sz="1100" dirty="0"/>
              <a:t/>
            </a:r>
            <a:br>
              <a:rPr lang="es-CL" sz="1100" dirty="0"/>
            </a:br>
            <a:r>
              <a:rPr lang="es-CL" sz="1100" b="1" dirty="0" smtClean="0"/>
              <a:t>-</a:t>
            </a:r>
            <a:endParaRPr lang="es-CL" sz="3600"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745" y="3894145"/>
            <a:ext cx="2295525" cy="2333625"/>
          </a:xfrm>
          <a:prstGeom prst="rect">
            <a:avLst/>
          </a:prstGeom>
        </p:spPr>
      </p:pic>
      <p:sp>
        <p:nvSpPr>
          <p:cNvPr id="7" name="Rectángulo 6"/>
          <p:cNvSpPr/>
          <p:nvPr/>
        </p:nvSpPr>
        <p:spPr>
          <a:xfrm>
            <a:off x="975873" y="3059564"/>
            <a:ext cx="1991827" cy="523220"/>
          </a:xfrm>
          <a:prstGeom prst="rect">
            <a:avLst/>
          </a:prstGeom>
        </p:spPr>
        <p:txBody>
          <a:bodyPr wrap="none">
            <a:spAutoFit/>
          </a:bodyPr>
          <a:lstStyle/>
          <a:p>
            <a:r>
              <a:rPr lang="es-CL" sz="2800" b="1" dirty="0">
                <a:latin typeface="Times New Roman" panose="02020603050405020304" pitchFamily="18" charset="0"/>
                <a:cs typeface="Times New Roman" panose="02020603050405020304" pitchFamily="18" charset="0"/>
              </a:rPr>
              <a:t>NATURAL</a:t>
            </a:r>
            <a:r>
              <a:rPr lang="es-CL" b="1" dirty="0">
                <a:latin typeface="Times New Roman" panose="02020603050405020304" pitchFamily="18" charset="0"/>
                <a:cs typeface="Times New Roman" panose="02020603050405020304" pitchFamily="18" charset="0"/>
              </a:rPr>
              <a:t> </a:t>
            </a:r>
            <a:endParaRPr lang="es-CL" dirty="0"/>
          </a:p>
        </p:txBody>
      </p:sp>
      <p:sp>
        <p:nvSpPr>
          <p:cNvPr id="8" name="Rectángulo 7"/>
          <p:cNvSpPr/>
          <p:nvPr/>
        </p:nvSpPr>
        <p:spPr>
          <a:xfrm>
            <a:off x="9436482" y="2989562"/>
            <a:ext cx="2326471" cy="523220"/>
          </a:xfrm>
          <a:prstGeom prst="rect">
            <a:avLst/>
          </a:prstGeom>
        </p:spPr>
        <p:txBody>
          <a:bodyPr wrap="none">
            <a:spAutoFit/>
          </a:bodyPr>
          <a:lstStyle/>
          <a:p>
            <a:r>
              <a:rPr lang="es-CL" sz="2800" b="1" dirty="0">
                <a:latin typeface="Times New Roman" panose="02020603050405020304" pitchFamily="18" charset="0"/>
                <a:cs typeface="Times New Roman" panose="02020603050405020304" pitchFamily="18" charset="0"/>
              </a:rPr>
              <a:t>ARTIFICIAL</a:t>
            </a:r>
            <a:endParaRPr lang="es-CL" sz="2800" dirty="0"/>
          </a:p>
        </p:txBody>
      </p:sp>
      <p:pic>
        <p:nvPicPr>
          <p:cNvPr id="9" name="Imagen 8"/>
          <p:cNvPicPr>
            <a:picLocks noChangeAspect="1"/>
          </p:cNvPicPr>
          <p:nvPr/>
        </p:nvPicPr>
        <p:blipFill>
          <a:blip r:embed="rId3"/>
          <a:stretch>
            <a:fillRect/>
          </a:stretch>
        </p:blipFill>
        <p:spPr>
          <a:xfrm>
            <a:off x="6858001" y="3894145"/>
            <a:ext cx="3152775" cy="2438400"/>
          </a:xfrm>
          <a:prstGeom prst="rect">
            <a:avLst/>
          </a:prstGeom>
        </p:spPr>
      </p:pic>
    </p:spTree>
    <p:extLst>
      <p:ext uri="{BB962C8B-B14F-4D97-AF65-F5344CB8AC3E}">
        <p14:creationId xmlns:p14="http://schemas.microsoft.com/office/powerpoint/2010/main" val="1205704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3183" y="1056069"/>
            <a:ext cx="6159925" cy="3000776"/>
          </a:xfrm>
        </p:spPr>
        <p:txBody>
          <a:bodyPr>
            <a:normAutofit fontScale="90000"/>
          </a:bodyPr>
          <a:lstStyle/>
          <a:p>
            <a:pPr marL="457200" indent="-457200" algn="ctr">
              <a:buFont typeface="Wingdings" panose="05000000000000000000" pitchFamily="2" charset="2"/>
              <a:buChar char="§"/>
            </a:pPr>
            <a:r>
              <a:rPr lang="es-CL" sz="3200" b="1" i="1" dirty="0" smtClean="0">
                <a:latin typeface="Times New Roman" panose="02020603050405020304" pitchFamily="18" charset="0"/>
                <a:cs typeface="Times New Roman" panose="02020603050405020304" pitchFamily="18" charset="0"/>
              </a:rPr>
              <a:t/>
            </a:r>
            <a:br>
              <a:rPr lang="es-CL" sz="3200" b="1" i="1" dirty="0" smtClean="0">
                <a:latin typeface="Times New Roman" panose="02020603050405020304" pitchFamily="18" charset="0"/>
                <a:cs typeface="Times New Roman" panose="02020603050405020304" pitchFamily="18" charset="0"/>
              </a:rPr>
            </a:br>
            <a:r>
              <a:rPr lang="es-CL" sz="3200" b="1" i="1" dirty="0">
                <a:latin typeface="Times New Roman" panose="02020603050405020304" pitchFamily="18" charset="0"/>
                <a:cs typeface="Times New Roman" panose="02020603050405020304" pitchFamily="18" charset="0"/>
              </a:rPr>
              <a:t/>
            </a:r>
            <a:br>
              <a:rPr lang="es-CL" sz="3200" b="1" i="1" dirty="0">
                <a:latin typeface="Times New Roman" panose="02020603050405020304" pitchFamily="18" charset="0"/>
                <a:cs typeface="Times New Roman" panose="02020603050405020304" pitchFamily="18" charset="0"/>
              </a:rPr>
            </a:br>
            <a:r>
              <a:rPr lang="es-CL" sz="3200" b="1" i="1" dirty="0" smtClean="0">
                <a:latin typeface="Times New Roman" panose="02020603050405020304" pitchFamily="18" charset="0"/>
                <a:cs typeface="Times New Roman" panose="02020603050405020304" pitchFamily="18" charset="0"/>
              </a:rPr>
              <a:t/>
            </a:r>
            <a:br>
              <a:rPr lang="es-CL" sz="3200" b="1" i="1" dirty="0" smtClean="0">
                <a:latin typeface="Times New Roman" panose="02020603050405020304" pitchFamily="18" charset="0"/>
                <a:cs typeface="Times New Roman" panose="02020603050405020304" pitchFamily="18" charset="0"/>
              </a:rPr>
            </a:br>
            <a:r>
              <a:rPr lang="es-CL" sz="3200" b="1" i="1" dirty="0">
                <a:latin typeface="Times New Roman" panose="02020603050405020304" pitchFamily="18" charset="0"/>
                <a:cs typeface="Times New Roman" panose="02020603050405020304" pitchFamily="18" charset="0"/>
              </a:rPr>
              <a:t/>
            </a:r>
            <a:br>
              <a:rPr lang="es-CL" sz="3200" b="1" i="1" dirty="0">
                <a:latin typeface="Times New Roman" panose="02020603050405020304" pitchFamily="18" charset="0"/>
                <a:cs typeface="Times New Roman" panose="02020603050405020304" pitchFamily="18" charset="0"/>
              </a:rPr>
            </a:br>
            <a:r>
              <a:rPr lang="es-CL" sz="3200" b="1" i="1" dirty="0" smtClean="0">
                <a:latin typeface="Times New Roman" panose="02020603050405020304" pitchFamily="18" charset="0"/>
                <a:cs typeface="Times New Roman" panose="02020603050405020304" pitchFamily="18" charset="0"/>
              </a:rPr>
              <a:t/>
            </a:r>
            <a:br>
              <a:rPr lang="es-CL" sz="3200" b="1" i="1" dirty="0" smtClean="0">
                <a:latin typeface="Times New Roman" panose="02020603050405020304" pitchFamily="18" charset="0"/>
                <a:cs typeface="Times New Roman" panose="02020603050405020304" pitchFamily="18" charset="0"/>
              </a:rPr>
            </a:br>
            <a:r>
              <a:rPr lang="es-CL" sz="3200" b="1" i="1" dirty="0">
                <a:latin typeface="Times New Roman" panose="02020603050405020304" pitchFamily="18" charset="0"/>
                <a:cs typeface="Times New Roman" panose="02020603050405020304" pitchFamily="18" charset="0"/>
              </a:rPr>
              <a:t/>
            </a:r>
            <a:br>
              <a:rPr lang="es-CL" sz="3200" b="1" i="1" dirty="0">
                <a:latin typeface="Times New Roman" panose="02020603050405020304" pitchFamily="18" charset="0"/>
                <a:cs typeface="Times New Roman" panose="02020603050405020304" pitchFamily="18" charset="0"/>
              </a:rPr>
            </a:br>
            <a:r>
              <a:rPr lang="es-CL" sz="3200" b="1" i="1" dirty="0" smtClean="0">
                <a:latin typeface="Times New Roman" panose="02020603050405020304" pitchFamily="18" charset="0"/>
                <a:cs typeface="Times New Roman" panose="02020603050405020304" pitchFamily="18" charset="0"/>
              </a:rPr>
              <a:t/>
            </a:r>
            <a:br>
              <a:rPr lang="es-CL" sz="3200" b="1" i="1" dirty="0" smtClean="0">
                <a:latin typeface="Times New Roman" panose="02020603050405020304" pitchFamily="18" charset="0"/>
                <a:cs typeface="Times New Roman" panose="02020603050405020304" pitchFamily="18" charset="0"/>
              </a:rPr>
            </a:br>
            <a:r>
              <a:rPr lang="es-CL" sz="3200" b="1" i="1" dirty="0">
                <a:latin typeface="Times New Roman" panose="02020603050405020304" pitchFamily="18" charset="0"/>
                <a:cs typeface="Times New Roman" panose="02020603050405020304" pitchFamily="18" charset="0"/>
              </a:rPr>
              <a:t/>
            </a:r>
            <a:br>
              <a:rPr lang="es-CL" sz="3200" b="1" i="1" dirty="0">
                <a:latin typeface="Times New Roman" panose="02020603050405020304" pitchFamily="18" charset="0"/>
                <a:cs typeface="Times New Roman" panose="02020603050405020304" pitchFamily="18" charset="0"/>
              </a:rPr>
            </a:br>
            <a:r>
              <a:rPr lang="es-CL" sz="3200" b="1" i="1" dirty="0" smtClean="0">
                <a:latin typeface="Times New Roman" panose="02020603050405020304" pitchFamily="18" charset="0"/>
                <a:cs typeface="Times New Roman" panose="02020603050405020304" pitchFamily="18" charset="0"/>
              </a:rPr>
              <a:t/>
            </a:r>
            <a:br>
              <a:rPr lang="es-CL" sz="3200" b="1" i="1" dirty="0" smtClean="0">
                <a:latin typeface="Times New Roman" panose="02020603050405020304" pitchFamily="18" charset="0"/>
                <a:cs typeface="Times New Roman" panose="02020603050405020304" pitchFamily="18" charset="0"/>
              </a:rPr>
            </a:br>
            <a:r>
              <a:rPr lang="es-CL" sz="3200" b="1" i="1" dirty="0" smtClean="0">
                <a:latin typeface="Times New Roman" panose="02020603050405020304" pitchFamily="18" charset="0"/>
                <a:cs typeface="Times New Roman" panose="02020603050405020304" pitchFamily="18" charset="0"/>
              </a:rPr>
              <a:t> </a:t>
            </a:r>
            <a:br>
              <a:rPr lang="es-CL" sz="3200" b="1" i="1" dirty="0" smtClean="0">
                <a:latin typeface="Times New Roman" panose="02020603050405020304" pitchFamily="18" charset="0"/>
                <a:cs typeface="Times New Roman" panose="02020603050405020304" pitchFamily="18" charset="0"/>
              </a:rPr>
            </a:br>
            <a:r>
              <a:rPr lang="es-CL" sz="3200" b="1" i="1" dirty="0">
                <a:latin typeface="Times New Roman" panose="02020603050405020304" pitchFamily="18" charset="0"/>
                <a:cs typeface="Times New Roman" panose="02020603050405020304" pitchFamily="18" charset="0"/>
              </a:rPr>
              <a:t/>
            </a:r>
            <a:br>
              <a:rPr lang="es-CL" sz="3200" b="1" i="1" dirty="0">
                <a:latin typeface="Times New Roman" panose="02020603050405020304" pitchFamily="18" charset="0"/>
                <a:cs typeface="Times New Roman" panose="02020603050405020304" pitchFamily="18" charset="0"/>
              </a:rPr>
            </a:br>
            <a:r>
              <a:rPr lang="es-CL" sz="3200" b="1" i="1" dirty="0" smtClean="0">
                <a:latin typeface="Times New Roman" panose="02020603050405020304" pitchFamily="18" charset="0"/>
                <a:cs typeface="Times New Roman" panose="02020603050405020304" pitchFamily="18" charset="0"/>
              </a:rPr>
              <a:t/>
            </a:r>
            <a:br>
              <a:rPr lang="es-CL" sz="3200" b="1" i="1" dirty="0" smtClean="0">
                <a:latin typeface="Times New Roman" panose="02020603050405020304" pitchFamily="18" charset="0"/>
                <a:cs typeface="Times New Roman" panose="02020603050405020304" pitchFamily="18" charset="0"/>
              </a:rPr>
            </a:br>
            <a:r>
              <a:rPr lang="es-CL" sz="3200" b="1" i="1" dirty="0" smtClean="0">
                <a:solidFill>
                  <a:schemeClr val="tx1">
                    <a:lumMod val="95000"/>
                    <a:lumOff val="5000"/>
                  </a:schemeClr>
                </a:solidFill>
                <a:latin typeface="Times New Roman" panose="02020603050405020304" pitchFamily="18" charset="0"/>
                <a:cs typeface="Times New Roman" panose="02020603050405020304" pitchFamily="18" charset="0"/>
              </a:rPr>
              <a:t>La </a:t>
            </a:r>
            <a:r>
              <a:rPr lang="es-CL" sz="3200" b="1" i="1" dirty="0">
                <a:solidFill>
                  <a:schemeClr val="tx1">
                    <a:lumMod val="95000"/>
                    <a:lumOff val="5000"/>
                  </a:schemeClr>
                </a:solidFill>
                <a:latin typeface="Times New Roman" panose="02020603050405020304" pitchFamily="18" charset="0"/>
                <a:cs typeface="Times New Roman" panose="02020603050405020304" pitchFamily="18" charset="0"/>
              </a:rPr>
              <a:t>Fuente de luz Natural </a:t>
            </a:r>
            <a:r>
              <a:rPr lang="es-CL" sz="1600" b="1" dirty="0">
                <a:latin typeface="Times New Roman" panose="02020603050405020304" pitchFamily="18" charset="0"/>
                <a:cs typeface="Times New Roman" panose="02020603050405020304" pitchFamily="18" charset="0"/>
              </a:rPr>
              <a:t/>
            </a:r>
            <a:br>
              <a:rPr lang="es-CL" sz="1600" b="1" dirty="0">
                <a:latin typeface="Times New Roman" panose="02020603050405020304" pitchFamily="18" charset="0"/>
                <a:cs typeface="Times New Roman" panose="02020603050405020304" pitchFamily="18" charset="0"/>
              </a:rPr>
            </a:br>
            <a:r>
              <a:rPr lang="es-CL" sz="1600" b="1" dirty="0">
                <a:latin typeface="Times New Roman" panose="02020603050405020304" pitchFamily="18" charset="0"/>
                <a:cs typeface="Times New Roman" panose="02020603050405020304" pitchFamily="18" charset="0"/>
              </a:rPr>
              <a:t/>
            </a:r>
            <a:br>
              <a:rPr lang="es-CL" sz="1600" b="1" dirty="0">
                <a:latin typeface="Times New Roman" panose="02020603050405020304" pitchFamily="18" charset="0"/>
                <a:cs typeface="Times New Roman" panose="02020603050405020304" pitchFamily="18" charset="0"/>
              </a:rPr>
            </a:br>
            <a:r>
              <a:rPr lang="es-CL" sz="2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s-ES" sz="2200" dirty="0">
                <a:solidFill>
                  <a:schemeClr val="tx1">
                    <a:lumMod val="95000"/>
                    <a:lumOff val="5000"/>
                  </a:schemeClr>
                </a:solidFill>
                <a:latin typeface="Times New Roman" panose="02020603050405020304" pitchFamily="18" charset="0"/>
                <a:cs typeface="Times New Roman" panose="02020603050405020304" pitchFamily="18" charset="0"/>
              </a:rPr>
              <a:t>Se conoce principalmente como la </a:t>
            </a:r>
            <a:r>
              <a:rPr lang="es-ES" sz="2200" b="1" dirty="0">
                <a:solidFill>
                  <a:schemeClr val="tx1">
                    <a:lumMod val="95000"/>
                    <a:lumOff val="5000"/>
                  </a:schemeClr>
                </a:solidFill>
                <a:latin typeface="Times New Roman" panose="02020603050405020304" pitchFamily="18" charset="0"/>
                <a:cs typeface="Times New Roman" panose="02020603050405020304" pitchFamily="18" charset="0"/>
              </a:rPr>
              <a:t>luz</a:t>
            </a:r>
            <a:r>
              <a:rPr lang="es-ES" sz="2200" dirty="0">
                <a:solidFill>
                  <a:schemeClr val="tx1">
                    <a:lumMod val="95000"/>
                    <a:lumOff val="5000"/>
                  </a:schemeClr>
                </a:solidFill>
                <a:latin typeface="Times New Roman" panose="02020603050405020304" pitchFamily="18" charset="0"/>
                <a:cs typeface="Times New Roman" panose="02020603050405020304" pitchFamily="18" charset="0"/>
              </a:rPr>
              <a:t> que proviene del sol aunque también existe una gran variedad de fuentes de </a:t>
            </a:r>
            <a:r>
              <a:rPr lang="es-ES" sz="2200" b="1" dirty="0">
                <a:solidFill>
                  <a:schemeClr val="tx1">
                    <a:lumMod val="95000"/>
                    <a:lumOff val="5000"/>
                  </a:schemeClr>
                </a:solidFill>
                <a:latin typeface="Times New Roman" panose="02020603050405020304" pitchFamily="18" charset="0"/>
                <a:cs typeface="Times New Roman" panose="02020603050405020304" pitchFamily="18" charset="0"/>
              </a:rPr>
              <a:t>luz natural</a:t>
            </a:r>
            <a:r>
              <a:rPr lang="es-ES" sz="2200" dirty="0">
                <a:solidFill>
                  <a:schemeClr val="tx1">
                    <a:lumMod val="95000"/>
                    <a:lumOff val="5000"/>
                  </a:schemeClr>
                </a:solidFill>
                <a:latin typeface="Times New Roman" panose="02020603050405020304" pitchFamily="18" charset="0"/>
                <a:cs typeface="Times New Roman" panose="02020603050405020304" pitchFamily="18" charset="0"/>
              </a:rPr>
              <a:t> como el fuego, los relámpagos hasta la bioluminiscencia  de algunos animales y organismos </a:t>
            </a:r>
            <a:r>
              <a:rPr lang="es-ES" sz="2200" dirty="0" smtClean="0">
                <a:solidFill>
                  <a:schemeClr val="tx1">
                    <a:lumMod val="95000"/>
                    <a:lumOff val="5000"/>
                  </a:schemeClr>
                </a:solidFill>
                <a:latin typeface="Times New Roman" panose="02020603050405020304" pitchFamily="18" charset="0"/>
                <a:cs typeface="Times New Roman" panose="02020603050405020304" pitchFamily="18" charset="0"/>
              </a:rPr>
              <a:t>vivos.</a:t>
            </a:r>
            <a:r>
              <a:rPr lang="es-CL" sz="7300" b="1" dirty="0" smtClean="0">
                <a:solidFill>
                  <a:schemeClr val="tx1">
                    <a:lumMod val="95000"/>
                    <a:lumOff val="5000"/>
                  </a:schemeClr>
                </a:solidFill>
              </a:rPr>
              <a:t/>
            </a:r>
            <a:br>
              <a:rPr lang="es-CL" sz="7300" b="1" dirty="0" smtClean="0">
                <a:solidFill>
                  <a:schemeClr val="tx1">
                    <a:lumMod val="95000"/>
                    <a:lumOff val="5000"/>
                  </a:schemeClr>
                </a:solidFill>
              </a:rPr>
            </a:br>
            <a:endParaRPr lang="es-CL" sz="7300" dirty="0">
              <a:solidFill>
                <a:schemeClr val="tx1">
                  <a:lumMod val="95000"/>
                  <a:lumOff val="5000"/>
                </a:schemeClr>
              </a:solidFill>
            </a:endParaRPr>
          </a:p>
        </p:txBody>
      </p:sp>
      <p:sp>
        <p:nvSpPr>
          <p:cNvPr id="4" name="Rectángulo 3"/>
          <p:cNvSpPr/>
          <p:nvPr/>
        </p:nvSpPr>
        <p:spPr>
          <a:xfrm>
            <a:off x="3503054" y="5373001"/>
            <a:ext cx="5758744" cy="923330"/>
          </a:xfrm>
          <a:prstGeom prst="rect">
            <a:avLst/>
          </a:prstGeom>
        </p:spPr>
        <p:txBody>
          <a:bodyPr wrap="square">
            <a:spAutoFit/>
          </a:bodyPr>
          <a:lstStyle/>
          <a:p>
            <a:r>
              <a:rPr lang="es-CL" b="1" dirty="0">
                <a:latin typeface="Times New Roman" panose="02020603050405020304" pitchFamily="18" charset="0"/>
                <a:cs typeface="Times New Roman" panose="02020603050405020304" pitchFamily="18" charset="0"/>
              </a:rPr>
              <a:t>Definición de bioluminiscencia :  </a:t>
            </a:r>
            <a:r>
              <a:rPr lang="es-ES" dirty="0">
                <a:latin typeface="Times New Roman" panose="02020603050405020304" pitchFamily="18" charset="0"/>
                <a:cs typeface="Times New Roman" panose="02020603050405020304" pitchFamily="18" charset="0"/>
              </a:rPr>
              <a:t>Propiedad que tienen algunos seres vivos de emitir luz. </a:t>
            </a:r>
            <a:r>
              <a:rPr lang="es-ES" b="1" dirty="0">
                <a:latin typeface="Times New Roman" panose="02020603050405020304" pitchFamily="18" charset="0"/>
                <a:cs typeface="Times New Roman" panose="02020603050405020304" pitchFamily="18" charset="0"/>
              </a:rPr>
              <a:t>Bioluminiscencia</a:t>
            </a:r>
            <a:r>
              <a:rPr lang="es-ES" dirty="0">
                <a:latin typeface="Times New Roman" panose="02020603050405020304" pitchFamily="18" charset="0"/>
                <a:cs typeface="Times New Roman" panose="02020603050405020304" pitchFamily="18" charset="0"/>
              </a:rPr>
              <a:t>. Es la producción de luz de ciertos organismos vivos</a:t>
            </a:r>
            <a:endParaRPr lang="es-CL"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075" y="4663342"/>
            <a:ext cx="2609850" cy="1752600"/>
          </a:xfrm>
          <a:prstGeom prst="rect">
            <a:avLst/>
          </a:prstGeom>
        </p:spPr>
      </p:pic>
      <p:pic>
        <p:nvPicPr>
          <p:cNvPr id="6" name="Imagen 5"/>
          <p:cNvPicPr>
            <a:picLocks noChangeAspect="1"/>
          </p:cNvPicPr>
          <p:nvPr/>
        </p:nvPicPr>
        <p:blipFill>
          <a:blip r:embed="rId3"/>
          <a:stretch>
            <a:fillRect/>
          </a:stretch>
        </p:blipFill>
        <p:spPr>
          <a:xfrm>
            <a:off x="6623564" y="942671"/>
            <a:ext cx="4821003" cy="2522115"/>
          </a:xfrm>
          <a:prstGeom prst="rect">
            <a:avLst/>
          </a:prstGeom>
        </p:spPr>
      </p:pic>
      <p:sp>
        <p:nvSpPr>
          <p:cNvPr id="7" name="Rectángulo 6"/>
          <p:cNvSpPr/>
          <p:nvPr/>
        </p:nvSpPr>
        <p:spPr>
          <a:xfrm>
            <a:off x="601014" y="3464786"/>
            <a:ext cx="3017950" cy="2154436"/>
          </a:xfrm>
          <a:prstGeom prst="rect">
            <a:avLst/>
          </a:prstGeom>
        </p:spPr>
        <p:txBody>
          <a:bodyPr wrap="square">
            <a:spAutoFit/>
          </a:bodyPr>
          <a:lstStyle/>
          <a:p>
            <a:r>
              <a:rPr lang="es-CL" b="1" dirty="0">
                <a:latin typeface="Times New Roman" panose="02020603050405020304" pitchFamily="18" charset="0"/>
                <a:cs typeface="Times New Roman" panose="02020603050405020304" pitchFamily="18" charset="0"/>
              </a:rPr>
              <a:t>Ejemplos de </a:t>
            </a:r>
            <a:r>
              <a:rPr lang="es-CL" b="1" dirty="0" smtClean="0">
                <a:latin typeface="Times New Roman" panose="02020603050405020304" pitchFamily="18" charset="0"/>
                <a:cs typeface="Times New Roman" panose="02020603050405020304" pitchFamily="18" charset="0"/>
              </a:rPr>
              <a:t>Luz Natural : </a:t>
            </a:r>
            <a:endParaRPr lang="es-CL" b="1" dirty="0">
              <a:latin typeface="Times New Roman" panose="02020603050405020304" pitchFamily="18" charset="0"/>
              <a:cs typeface="Times New Roman" panose="02020603050405020304" pitchFamily="18" charset="0"/>
            </a:endParaRPr>
          </a:p>
          <a:p>
            <a:endParaRPr lang="es-CL" sz="1400" b="1" i="1" dirty="0" smtClean="0">
              <a:latin typeface="Times New Roman" panose="02020603050405020304" pitchFamily="18" charset="0"/>
              <a:cs typeface="Times New Roman" panose="02020603050405020304" pitchFamily="18" charset="0"/>
            </a:endParaRPr>
          </a:p>
          <a:p>
            <a:endParaRPr lang="es-CL" sz="1400" b="1" i="1" dirty="0">
              <a:latin typeface="Times New Roman" panose="02020603050405020304" pitchFamily="18" charset="0"/>
              <a:cs typeface="Times New Roman" panose="02020603050405020304" pitchFamily="18" charset="0"/>
            </a:endParaRPr>
          </a:p>
          <a:p>
            <a:r>
              <a:rPr lang="es-CL" sz="1400" b="1" i="1" dirty="0" smtClean="0">
                <a:latin typeface="Times New Roman" panose="02020603050405020304" pitchFamily="18" charset="0"/>
                <a:cs typeface="Times New Roman" panose="02020603050405020304" pitchFamily="18" charset="0"/>
              </a:rPr>
              <a:t>ESTRELLAS </a:t>
            </a:r>
            <a:r>
              <a:rPr lang="es-CL" sz="1400" b="1" i="1" dirty="0">
                <a:latin typeface="Times New Roman" panose="02020603050405020304" pitchFamily="18" charset="0"/>
                <a:cs typeface="Times New Roman" panose="02020603050405020304" pitchFamily="18" charset="0"/>
              </a:rPr>
              <a:t/>
            </a:r>
            <a:br>
              <a:rPr lang="es-CL" sz="1400" b="1" i="1" dirty="0">
                <a:latin typeface="Times New Roman" panose="02020603050405020304" pitchFamily="18" charset="0"/>
                <a:cs typeface="Times New Roman" panose="02020603050405020304" pitchFamily="18" charset="0"/>
              </a:rPr>
            </a:br>
            <a:r>
              <a:rPr lang="es-CL" sz="1400" b="1" i="1" dirty="0" smtClean="0">
                <a:latin typeface="Times New Roman" panose="02020603050405020304" pitchFamily="18" charset="0"/>
                <a:cs typeface="Times New Roman" panose="02020603050405020304" pitchFamily="18" charset="0"/>
              </a:rPr>
              <a:t>SOL </a:t>
            </a:r>
            <a:r>
              <a:rPr lang="es-CL" sz="1400" b="1" i="1" dirty="0">
                <a:latin typeface="Times New Roman" panose="02020603050405020304" pitchFamily="18" charset="0"/>
                <a:cs typeface="Times New Roman" panose="02020603050405020304" pitchFamily="18" charset="0"/>
              </a:rPr>
              <a:t/>
            </a:r>
            <a:br>
              <a:rPr lang="es-CL" sz="1400" b="1" i="1" dirty="0">
                <a:latin typeface="Times New Roman" panose="02020603050405020304" pitchFamily="18" charset="0"/>
                <a:cs typeface="Times New Roman" panose="02020603050405020304" pitchFamily="18" charset="0"/>
              </a:rPr>
            </a:br>
            <a:r>
              <a:rPr lang="es-CL" sz="1400" b="1" i="1" dirty="0">
                <a:latin typeface="Times New Roman" panose="02020603050405020304" pitchFamily="18" charset="0"/>
                <a:cs typeface="Times New Roman" panose="02020603050405020304" pitchFamily="18" charset="0"/>
              </a:rPr>
              <a:t>RELÁMPAGOS</a:t>
            </a:r>
            <a:br>
              <a:rPr lang="es-CL" sz="1400" b="1" i="1" dirty="0">
                <a:latin typeface="Times New Roman" panose="02020603050405020304" pitchFamily="18" charset="0"/>
                <a:cs typeface="Times New Roman" panose="02020603050405020304" pitchFamily="18" charset="0"/>
              </a:rPr>
            </a:br>
            <a:r>
              <a:rPr lang="es-CL" sz="1400" b="1" i="1" dirty="0">
                <a:latin typeface="Times New Roman" panose="02020603050405020304" pitchFamily="18" charset="0"/>
                <a:cs typeface="Times New Roman" panose="02020603050405020304" pitchFamily="18" charset="0"/>
              </a:rPr>
              <a:t>FUEGO</a:t>
            </a:r>
            <a:br>
              <a:rPr lang="es-CL" sz="1400" b="1" i="1" dirty="0">
                <a:latin typeface="Times New Roman" panose="02020603050405020304" pitchFamily="18" charset="0"/>
                <a:cs typeface="Times New Roman" panose="02020603050405020304" pitchFamily="18" charset="0"/>
              </a:rPr>
            </a:br>
            <a:r>
              <a:rPr lang="es-CL" sz="1400" b="1" i="1" dirty="0" smtClean="0">
                <a:latin typeface="Times New Roman" panose="02020603050405020304" pitchFamily="18" charset="0"/>
                <a:cs typeface="Times New Roman" panose="02020603050405020304" pitchFamily="18" charset="0"/>
              </a:rPr>
              <a:t>LUNA </a:t>
            </a:r>
            <a:r>
              <a:rPr lang="es-CL" sz="1400" b="1" i="1" dirty="0">
                <a:latin typeface="Times New Roman" panose="02020603050405020304" pitchFamily="18" charset="0"/>
                <a:cs typeface="Times New Roman" panose="02020603050405020304" pitchFamily="18" charset="0"/>
              </a:rPr>
              <a:t/>
            </a:r>
            <a:br>
              <a:rPr lang="es-CL" sz="1400" b="1" i="1" dirty="0">
                <a:latin typeface="Times New Roman" panose="02020603050405020304" pitchFamily="18" charset="0"/>
                <a:cs typeface="Times New Roman" panose="02020603050405020304" pitchFamily="18" charset="0"/>
              </a:rPr>
            </a:br>
            <a:endParaRPr lang="es-CL"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172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01554" y="1146807"/>
            <a:ext cx="5915181" cy="2317610"/>
          </a:xfrm>
        </p:spPr>
        <p:txBody>
          <a:bodyPr>
            <a:noAutofit/>
          </a:bodyPr>
          <a:lstStyle/>
          <a:p>
            <a:pPr algn="l"/>
            <a:r>
              <a:rPr lang="es-ES" sz="2400" dirty="0">
                <a:solidFill>
                  <a:schemeClr val="tx1">
                    <a:lumMod val="95000"/>
                    <a:lumOff val="5000"/>
                  </a:schemeClr>
                </a:solidFill>
                <a:latin typeface="Times New Roman" panose="02020603050405020304" pitchFamily="18" charset="0"/>
                <a:cs typeface="Times New Roman" panose="02020603050405020304" pitchFamily="18" charset="0"/>
              </a:rPr>
              <a:t>E</a:t>
            </a:r>
            <a:r>
              <a:rPr lang="es-ES" sz="2400" dirty="0" smtClean="0">
                <a:solidFill>
                  <a:schemeClr val="tx1">
                    <a:lumMod val="95000"/>
                    <a:lumOff val="5000"/>
                  </a:schemeClr>
                </a:solidFill>
                <a:latin typeface="Times New Roman" panose="02020603050405020304" pitchFamily="18" charset="0"/>
                <a:cs typeface="Times New Roman" panose="02020603050405020304" pitchFamily="18" charset="0"/>
              </a:rPr>
              <a:t>s </a:t>
            </a:r>
            <a:r>
              <a:rPr lang="es-ES" sz="2400" dirty="0">
                <a:solidFill>
                  <a:schemeClr val="tx1">
                    <a:lumMod val="95000"/>
                    <a:lumOff val="5000"/>
                  </a:schemeClr>
                </a:solidFill>
                <a:latin typeface="Times New Roman" panose="02020603050405020304" pitchFamily="18" charset="0"/>
                <a:cs typeface="Times New Roman" panose="02020603050405020304" pitchFamily="18" charset="0"/>
              </a:rPr>
              <a:t>aquella </a:t>
            </a:r>
            <a:r>
              <a:rPr lang="es-ES" sz="2400" b="1" i="1" dirty="0">
                <a:solidFill>
                  <a:schemeClr val="tx1">
                    <a:lumMod val="95000"/>
                    <a:lumOff val="5000"/>
                  </a:schemeClr>
                </a:solidFill>
                <a:latin typeface="Times New Roman" panose="02020603050405020304" pitchFamily="18" charset="0"/>
                <a:cs typeface="Times New Roman" panose="02020603050405020304" pitchFamily="18" charset="0"/>
              </a:rPr>
              <a:t>F</a:t>
            </a:r>
            <a:r>
              <a:rPr lang="es-ES" sz="2400" b="1" i="1" dirty="0" smtClean="0">
                <a:solidFill>
                  <a:schemeClr val="tx1">
                    <a:lumMod val="95000"/>
                    <a:lumOff val="5000"/>
                  </a:schemeClr>
                </a:solidFill>
                <a:latin typeface="Times New Roman" panose="02020603050405020304" pitchFamily="18" charset="0"/>
                <a:cs typeface="Times New Roman" panose="02020603050405020304" pitchFamily="18" charset="0"/>
              </a:rPr>
              <a:t>abricada </a:t>
            </a:r>
            <a:r>
              <a:rPr lang="es-ES" sz="2400" b="1" i="1" dirty="0">
                <a:solidFill>
                  <a:schemeClr val="tx1">
                    <a:lumMod val="95000"/>
                    <a:lumOff val="5000"/>
                  </a:schemeClr>
                </a:solidFill>
                <a:latin typeface="Times New Roman" panose="02020603050405020304" pitchFamily="18" charset="0"/>
                <a:cs typeface="Times New Roman" panose="02020603050405020304" pitchFamily="18" charset="0"/>
              </a:rPr>
              <a:t>por el hombre </a:t>
            </a:r>
            <a:r>
              <a:rPr lang="es-ES" sz="2400" dirty="0">
                <a:solidFill>
                  <a:schemeClr val="tx1">
                    <a:lumMod val="95000"/>
                    <a:lumOff val="5000"/>
                  </a:schemeClr>
                </a:solidFill>
                <a:latin typeface="Times New Roman" panose="02020603050405020304" pitchFamily="18" charset="0"/>
                <a:cs typeface="Times New Roman" panose="02020603050405020304" pitchFamily="18" charset="0"/>
              </a:rPr>
              <a:t>a partir de otra </a:t>
            </a:r>
            <a:r>
              <a:rPr lang="es-ES" sz="2400" b="1" dirty="0">
                <a:solidFill>
                  <a:schemeClr val="tx1">
                    <a:lumMod val="95000"/>
                    <a:lumOff val="5000"/>
                  </a:schemeClr>
                </a:solidFill>
                <a:latin typeface="Times New Roman" panose="02020603050405020304" pitchFamily="18" charset="0"/>
                <a:cs typeface="Times New Roman" panose="02020603050405020304" pitchFamily="18" charset="0"/>
              </a:rPr>
              <a:t>fuente</a:t>
            </a:r>
            <a:r>
              <a:rPr lang="es-ES" sz="2400" dirty="0">
                <a:solidFill>
                  <a:schemeClr val="tx1">
                    <a:lumMod val="95000"/>
                    <a:lumOff val="5000"/>
                  </a:schemeClr>
                </a:solidFill>
                <a:latin typeface="Times New Roman" panose="02020603050405020304" pitchFamily="18" charset="0"/>
                <a:cs typeface="Times New Roman" panose="02020603050405020304" pitchFamily="18" charset="0"/>
              </a:rPr>
              <a:t> de energía.</a:t>
            </a:r>
            <a:r>
              <a:rPr lang="es-CL"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es-CL" sz="2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s-CL" sz="2400" b="1" dirty="0">
                <a:solidFill>
                  <a:schemeClr val="tx1">
                    <a:lumMod val="95000"/>
                    <a:lumOff val="5000"/>
                  </a:schemeClr>
                </a:solidFill>
                <a:latin typeface="Times New Roman" panose="02020603050405020304" pitchFamily="18" charset="0"/>
                <a:cs typeface="Times New Roman" panose="02020603050405020304" pitchFamily="18" charset="0"/>
              </a:rPr>
              <a:t/>
            </a:r>
            <a:br>
              <a:rPr lang="es-CL"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s-CL" sz="2400" dirty="0">
                <a:solidFill>
                  <a:schemeClr val="tx1">
                    <a:lumMod val="95000"/>
                    <a:lumOff val="5000"/>
                  </a:schemeClr>
                </a:solidFill>
                <a:latin typeface="Times New Roman" panose="02020603050405020304" pitchFamily="18" charset="0"/>
                <a:cs typeface="Times New Roman" panose="02020603050405020304" pitchFamily="18" charset="0"/>
              </a:rPr>
              <a:t> La mayor parte de las fuentes de luz artificiales funcionan con </a:t>
            </a:r>
            <a:r>
              <a:rPr lang="es-CL" sz="2400" b="1" dirty="0">
                <a:solidFill>
                  <a:schemeClr val="tx1">
                    <a:lumMod val="95000"/>
                    <a:lumOff val="5000"/>
                  </a:schemeClr>
                </a:solidFill>
                <a:latin typeface="Times New Roman" panose="02020603050405020304" pitchFamily="18" charset="0"/>
                <a:cs typeface="Times New Roman" panose="02020603050405020304" pitchFamily="18" charset="0"/>
              </a:rPr>
              <a:t>energía eléctrica</a:t>
            </a:r>
            <a:endParaRPr lang="es-CL"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6852120" y="3567449"/>
            <a:ext cx="4558562" cy="3290552"/>
          </a:xfrm>
        </p:spPr>
        <p:txBody>
          <a:bodyPr>
            <a:noAutofit/>
          </a:bodyPr>
          <a:lstStyle/>
          <a:p>
            <a:pPr algn="l"/>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Ejemplos de luz Artificial : </a:t>
            </a:r>
          </a:p>
          <a:p>
            <a:pPr marL="285750" indent="-285750" algn="l">
              <a:lnSpc>
                <a:spcPct val="110000"/>
              </a:lnSpc>
              <a:buFont typeface="Arial" panose="020B0604020202020204" pitchFamily="34" charset="0"/>
              <a:buChar char="•"/>
            </a:pP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Lámpara </a:t>
            </a:r>
          </a:p>
          <a:p>
            <a:pPr marL="285750" indent="-285750" algn="l">
              <a:lnSpc>
                <a:spcPct val="110000"/>
              </a:lnSpc>
              <a:buFont typeface="Arial" panose="020B0604020202020204" pitchFamily="34" charset="0"/>
              <a:buChar char="•"/>
            </a:pP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Ampolleta</a:t>
            </a:r>
            <a:endParaRPr lang="es-CL" sz="1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gn="l">
              <a:lnSpc>
                <a:spcPct val="110000"/>
              </a:lnSpc>
              <a:buFont typeface="Arial" panose="020B0604020202020204" pitchFamily="34" charset="0"/>
              <a:buChar char="•"/>
            </a:pP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Faro</a:t>
            </a:r>
          </a:p>
          <a:p>
            <a:pPr marL="285750" indent="-285750" algn="l">
              <a:lnSpc>
                <a:spcPct val="110000"/>
              </a:lnSpc>
              <a:buFont typeface="Arial" panose="020B0604020202020204" pitchFamily="34" charset="0"/>
              <a:buChar char="•"/>
            </a:pP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Linterna </a:t>
            </a:r>
          </a:p>
          <a:p>
            <a:pPr marL="285750" indent="-285750" algn="l">
              <a:lnSpc>
                <a:spcPct val="110000"/>
              </a:lnSpc>
              <a:buFont typeface="Arial" panose="020B0604020202020204" pitchFamily="34" charset="0"/>
              <a:buChar char="•"/>
            </a:pP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Luz foco vehículo </a:t>
            </a:r>
            <a:r>
              <a:rPr lang="es-CL" sz="1400" b="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gn="l">
              <a:lnSpc>
                <a:spcPct val="110000"/>
              </a:lnSpc>
              <a:buFont typeface="Arial" panose="020B0604020202020204" pitchFamily="34" charset="0"/>
              <a:buChar char="•"/>
            </a:pP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Velas</a:t>
            </a:r>
          </a:p>
          <a:p>
            <a:pPr marL="285750" indent="-285750" algn="l">
              <a:lnSpc>
                <a:spcPct val="110000"/>
              </a:lnSpc>
              <a:buFont typeface="Arial" panose="020B0604020202020204" pitchFamily="34" charset="0"/>
              <a:buChar char="•"/>
            </a:pP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 Fósforos</a:t>
            </a:r>
            <a:endParaRPr lang="es-CL" sz="1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gn="l">
              <a:lnSpc>
                <a:spcPct val="110000"/>
              </a:lnSpc>
              <a:buFont typeface="Arial" panose="020B0604020202020204" pitchFamily="34" charset="0"/>
              <a:buChar char="•"/>
            </a:pPr>
            <a:r>
              <a:rPr lang="es-CL" sz="1400" b="1" dirty="0" smtClean="0">
                <a:solidFill>
                  <a:schemeClr val="tx1">
                    <a:lumMod val="95000"/>
                    <a:lumOff val="5000"/>
                  </a:schemeClr>
                </a:solidFill>
                <a:latin typeface="Times New Roman" panose="02020603050405020304" pitchFamily="18" charset="0"/>
                <a:cs typeface="Times New Roman" panose="02020603050405020304" pitchFamily="18" charset="0"/>
              </a:rPr>
              <a:t> Tubos </a:t>
            </a:r>
            <a:r>
              <a:rPr lang="es-CL" sz="1400" b="1" dirty="0">
                <a:solidFill>
                  <a:schemeClr val="tx1">
                    <a:lumMod val="95000"/>
                    <a:lumOff val="5000"/>
                  </a:schemeClr>
                </a:solidFill>
                <a:latin typeface="Times New Roman" panose="02020603050405020304" pitchFamily="18" charset="0"/>
                <a:cs typeface="Times New Roman" panose="02020603050405020304" pitchFamily="18" charset="0"/>
              </a:rPr>
              <a:t>fluorescentes, etc.</a:t>
            </a:r>
            <a:endParaRPr lang="es-CL" sz="1400" b="1" dirty="0">
              <a:solidFill>
                <a:schemeClr val="tx1">
                  <a:lumMod val="95000"/>
                  <a:lumOff val="5000"/>
                </a:schemeClr>
              </a:solidFill>
            </a:endParaRPr>
          </a:p>
        </p:txBody>
      </p:sp>
      <p:sp>
        <p:nvSpPr>
          <p:cNvPr id="4" name="Rectángulo 3"/>
          <p:cNvSpPr/>
          <p:nvPr/>
        </p:nvSpPr>
        <p:spPr>
          <a:xfrm>
            <a:off x="6001555" y="346588"/>
            <a:ext cx="5709120" cy="800219"/>
          </a:xfrm>
          <a:prstGeom prst="rect">
            <a:avLst/>
          </a:prstGeom>
        </p:spPr>
        <p:txBody>
          <a:bodyPr wrap="square">
            <a:spAutoFit/>
          </a:bodyPr>
          <a:lstStyle/>
          <a:p>
            <a:pPr algn="ctr"/>
            <a:r>
              <a:rPr lang="es-CL" sz="2800" b="1" i="1" dirty="0">
                <a:latin typeface="Times New Roman" panose="02020603050405020304" pitchFamily="18" charset="0"/>
                <a:cs typeface="Times New Roman" panose="02020603050405020304" pitchFamily="18" charset="0"/>
              </a:rPr>
              <a:t>La Fuente de luz A</a:t>
            </a:r>
            <a:r>
              <a:rPr lang="es-CL" sz="2800" b="1" i="1" dirty="0" smtClean="0">
                <a:latin typeface="Times New Roman" panose="02020603050405020304" pitchFamily="18" charset="0"/>
                <a:cs typeface="Times New Roman" panose="02020603050405020304" pitchFamily="18" charset="0"/>
              </a:rPr>
              <a:t>rtificial </a:t>
            </a:r>
          </a:p>
          <a:p>
            <a:endParaRPr lang="es-CL"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809" y="746697"/>
            <a:ext cx="4313271" cy="3234305"/>
          </a:xfrm>
          <a:prstGeom prst="rect">
            <a:avLst/>
          </a:prstGeom>
        </p:spPr>
      </p:pic>
    </p:spTree>
    <p:extLst>
      <p:ext uri="{BB962C8B-B14F-4D97-AF65-F5344CB8AC3E}">
        <p14:creationId xmlns:p14="http://schemas.microsoft.com/office/powerpoint/2010/main" val="913500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6452" y="3569187"/>
            <a:ext cx="5859649" cy="824248"/>
          </a:xfrm>
        </p:spPr>
        <p:txBody>
          <a:bodyPr/>
          <a:lstStyle/>
          <a:p>
            <a:pPr algn="l"/>
            <a:r>
              <a:rPr lang="es-CL" dirty="0" smtClean="0">
                <a:solidFill>
                  <a:schemeClr val="tx1">
                    <a:lumMod val="95000"/>
                    <a:lumOff val="5000"/>
                  </a:schemeClr>
                </a:solidFill>
              </a:rPr>
              <a:t>Apoyo audiovisual </a:t>
            </a:r>
            <a:endParaRPr lang="es-CL" dirty="0">
              <a:solidFill>
                <a:schemeClr val="tx1">
                  <a:lumMod val="95000"/>
                  <a:lumOff val="5000"/>
                </a:schemeClr>
              </a:solidFill>
            </a:endParaRPr>
          </a:p>
        </p:txBody>
      </p:sp>
      <p:sp>
        <p:nvSpPr>
          <p:cNvPr id="4" name="Rectángulo 3"/>
          <p:cNvSpPr/>
          <p:nvPr/>
        </p:nvSpPr>
        <p:spPr>
          <a:xfrm>
            <a:off x="296452" y="4557980"/>
            <a:ext cx="5614951" cy="369332"/>
          </a:xfrm>
          <a:prstGeom prst="rect">
            <a:avLst/>
          </a:prstGeom>
        </p:spPr>
        <p:txBody>
          <a:bodyPr wrap="square">
            <a:spAutoFit/>
          </a:bodyPr>
          <a:lstStyle/>
          <a:p>
            <a:r>
              <a:rPr lang="es-CL" dirty="0">
                <a:solidFill>
                  <a:schemeClr val="tx2">
                    <a:lumMod val="50000"/>
                  </a:schemeClr>
                </a:solidFill>
                <a:hlinkClick r:id="rId2"/>
              </a:rPr>
              <a:t>https://www.youtube.com/watch?v=HrBMkCIaaL0</a:t>
            </a:r>
            <a:endParaRPr lang="es-CL" dirty="0">
              <a:solidFill>
                <a:schemeClr val="tx2">
                  <a:lumMod val="50000"/>
                </a:schemeClr>
              </a:solidFill>
            </a:endParaRPr>
          </a:p>
        </p:txBody>
      </p:sp>
      <p:sp>
        <p:nvSpPr>
          <p:cNvPr id="5" name="Rectángulo 4"/>
          <p:cNvSpPr/>
          <p:nvPr/>
        </p:nvSpPr>
        <p:spPr>
          <a:xfrm>
            <a:off x="1043188" y="826274"/>
            <a:ext cx="8242479" cy="1200329"/>
          </a:xfrm>
          <a:prstGeom prst="rect">
            <a:avLst/>
          </a:prstGeom>
        </p:spPr>
        <p:txBody>
          <a:bodyPr wrap="square">
            <a:spAutoFit/>
          </a:bodyPr>
          <a:lstStyle/>
          <a:p>
            <a:r>
              <a:rPr lang="es-ES" sz="3600" b="1" dirty="0">
                <a:solidFill>
                  <a:srgbClr val="524D66"/>
                </a:solidFill>
                <a:latin typeface="Bradley Hand ITC" panose="03070402050302030203" pitchFamily="66" charset="0"/>
              </a:rPr>
              <a:t>Tus talentos y habilidades irán mejorando con el </a:t>
            </a:r>
            <a:r>
              <a:rPr lang="es-ES" sz="3600" b="1" dirty="0" smtClean="0">
                <a:solidFill>
                  <a:srgbClr val="524D66"/>
                </a:solidFill>
                <a:latin typeface="Bradley Hand ITC" panose="03070402050302030203" pitchFamily="66" charset="0"/>
              </a:rPr>
              <a:t>tiempo… confía en ti</a:t>
            </a:r>
            <a:endParaRPr lang="es-ES" sz="3600" b="1" i="0" dirty="0">
              <a:solidFill>
                <a:srgbClr val="524D66"/>
              </a:solidFill>
              <a:effectLst/>
              <a:latin typeface="Bradley Hand ITC" panose="03070402050302030203" pitchFamily="66" charset="0"/>
            </a:endParaRPr>
          </a:p>
        </p:txBody>
      </p:sp>
      <p:pic>
        <p:nvPicPr>
          <p:cNvPr id="2050" name="Picture 2" descr="niños jugando a la rayuela Imagen Descargar_PRF Gráfico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075" y="2215951"/>
            <a:ext cx="4089400"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198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213</TotalTime>
  <Words>90</Words>
  <Application>Microsoft Office PowerPoint</Application>
  <PresentationFormat>Panorámica</PresentationFormat>
  <Paragraphs>31</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Bradley Hand ITC</vt:lpstr>
      <vt:lpstr>Times New Roman</vt:lpstr>
      <vt:lpstr>Trebuchet MS</vt:lpstr>
      <vt:lpstr>Wingdings</vt:lpstr>
      <vt:lpstr>Wingdings 3</vt:lpstr>
      <vt:lpstr>Faceta</vt:lpstr>
      <vt:lpstr>San Fernando College                                                                                      Programa de Integración Escolar    Segundo Ciclo Básico “Terceros años”  Educadora Diferencial: Lucía Toledo González </vt:lpstr>
      <vt:lpstr>¿Qué es la luz ?</vt:lpstr>
      <vt:lpstr>      Hay dos tipos de Fuentes de luz:  -   -</vt:lpstr>
      <vt:lpstr>             La Fuente de luz Natural    Se conoce principalmente como la luz que proviene del sol aunque también existe una gran variedad de fuentes de luz natural como el fuego, los relámpagos hasta la bioluminiscencia  de algunos animales y organismos vivos. </vt:lpstr>
      <vt:lpstr>Es aquella Fabricada por el hombre a partir de otra fuente de energía.   La mayor parte de las fuentes de luz artificiales funcionan con energía eléctrica</vt:lpstr>
      <vt:lpstr>Apoyo audiovisual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Lucy Toledo Gonzalez</dc:creator>
  <cp:lastModifiedBy>hp sfc</cp:lastModifiedBy>
  <cp:revision>17</cp:revision>
  <dcterms:created xsi:type="dcterms:W3CDTF">2020-04-03T21:00:11Z</dcterms:created>
  <dcterms:modified xsi:type="dcterms:W3CDTF">2020-04-29T16:51:50Z</dcterms:modified>
</cp:coreProperties>
</file>